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notesSlides/notesSlide20.xml" ContentType="application/vnd.openxmlformats-officedocument.presentationml.notesSlide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notesSlides/notesSlide26.xml" ContentType="application/vnd.openxmlformats-officedocument.presentationml.notesSlide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92" r:id="rId3"/>
    <p:sldId id="291" r:id="rId4"/>
    <p:sldId id="257" r:id="rId5"/>
    <p:sldId id="307" r:id="rId6"/>
    <p:sldId id="287" r:id="rId7"/>
    <p:sldId id="260" r:id="rId8"/>
    <p:sldId id="278" r:id="rId9"/>
    <p:sldId id="270" r:id="rId10"/>
    <p:sldId id="271" r:id="rId11"/>
    <p:sldId id="272" r:id="rId12"/>
    <p:sldId id="273" r:id="rId13"/>
    <p:sldId id="310" r:id="rId14"/>
    <p:sldId id="262" r:id="rId15"/>
    <p:sldId id="263" r:id="rId16"/>
    <p:sldId id="266" r:id="rId17"/>
    <p:sldId id="265" r:id="rId18"/>
    <p:sldId id="267" r:id="rId19"/>
    <p:sldId id="264" r:id="rId20"/>
    <p:sldId id="280" r:id="rId21"/>
    <p:sldId id="298" r:id="rId22"/>
    <p:sldId id="288" r:id="rId23"/>
    <p:sldId id="261" r:id="rId24"/>
    <p:sldId id="279" r:id="rId25"/>
    <p:sldId id="311" r:id="rId26"/>
    <p:sldId id="285" r:id="rId27"/>
    <p:sldId id="286" r:id="rId28"/>
    <p:sldId id="283" r:id="rId29"/>
    <p:sldId id="290" r:id="rId30"/>
    <p:sldId id="281" r:id="rId31"/>
    <p:sldId id="284" r:id="rId32"/>
    <p:sldId id="299" r:id="rId33"/>
    <p:sldId id="305" r:id="rId34"/>
    <p:sldId id="300" r:id="rId35"/>
    <p:sldId id="308" r:id="rId36"/>
    <p:sldId id="309" r:id="rId37"/>
    <p:sldId id="301" r:id="rId38"/>
    <p:sldId id="306" r:id="rId39"/>
    <p:sldId id="277" r:id="rId40"/>
    <p:sldId id="302" r:id="rId41"/>
    <p:sldId id="259" r:id="rId42"/>
    <p:sldId id="258" r:id="rId43"/>
    <p:sldId id="303" r:id="rId44"/>
    <p:sldId id="268" r:id="rId45"/>
    <p:sldId id="269" r:id="rId46"/>
    <p:sldId id="304" r:id="rId47"/>
    <p:sldId id="294" r:id="rId48"/>
    <p:sldId id="297" r:id="rId49"/>
    <p:sldId id="293" r:id="rId50"/>
    <p:sldId id="296" r:id="rId51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_al__ma_Sayfas_10.xlsx"/><Relationship Id="rId1" Type="http://schemas.openxmlformats.org/officeDocument/2006/relationships/themeOverride" Target="../theme/themeOverride9.xml"/><Relationship Id="rId4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_al__ma_Sayfas_11.xlsx"/><Relationship Id="rId1" Type="http://schemas.openxmlformats.org/officeDocument/2006/relationships/themeOverride" Target="../theme/themeOverride10.xml"/><Relationship Id="rId4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_al__ma_Sayfas_12.xlsx"/><Relationship Id="rId1" Type="http://schemas.openxmlformats.org/officeDocument/2006/relationships/themeOverride" Target="../theme/themeOverride11.xml"/><Relationship Id="rId4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_al__ma_Sayfas_13.xlsx"/><Relationship Id="rId1" Type="http://schemas.openxmlformats.org/officeDocument/2006/relationships/themeOverride" Target="../theme/themeOverride12.xml"/><Relationship Id="rId4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_al__ma_Sayfas_14.xlsx"/><Relationship Id="rId1" Type="http://schemas.openxmlformats.org/officeDocument/2006/relationships/themeOverride" Target="../theme/themeOverride13.xml"/><Relationship Id="rId4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_al__ma_Sayfas_15.xlsx"/><Relationship Id="rId1" Type="http://schemas.openxmlformats.org/officeDocument/2006/relationships/themeOverride" Target="../theme/themeOverride14.xml"/><Relationship Id="rId4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_al__ma_Sayfas_16.xlsx"/><Relationship Id="rId1" Type="http://schemas.openxmlformats.org/officeDocument/2006/relationships/themeOverride" Target="../theme/themeOverride15.xml"/><Relationship Id="rId4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Excel__al__ma_Sayfas_17.xlsx"/><Relationship Id="rId1" Type="http://schemas.openxmlformats.org/officeDocument/2006/relationships/themeOverride" Target="../theme/themeOverride16.xml"/><Relationship Id="rId4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Microsoft_Excel__al__ma_Sayfas_18.xlsx"/><Relationship Id="rId1" Type="http://schemas.openxmlformats.org/officeDocument/2006/relationships/themeOverride" Target="../theme/themeOverride17.xml"/><Relationship Id="rId4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al__ma_Sayfas_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package" Target="../embeddings/Microsoft_Excel__al__ma_Sayfas_20.xlsx"/><Relationship Id="rId1" Type="http://schemas.openxmlformats.org/officeDocument/2006/relationships/themeOverride" Target="../theme/themeOverride19.xml"/><Relationship Id="rId4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package" Target="../embeddings/Microsoft_Excel__al__ma_Sayfas_21.xlsx"/><Relationship Id="rId1" Type="http://schemas.openxmlformats.org/officeDocument/2006/relationships/themeOverride" Target="../theme/themeOverride20.xml"/><Relationship Id="rId4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package" Target="../embeddings/Microsoft_Excel__al__ma_Sayfas_22.xlsx"/><Relationship Id="rId1" Type="http://schemas.openxmlformats.org/officeDocument/2006/relationships/themeOverride" Target="../theme/themeOverride21.xml"/><Relationship Id="rId4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Microsoft_Excel__al__ma_Sayfas_23.xlsx"/><Relationship Id="rId1" Type="http://schemas.openxmlformats.org/officeDocument/2006/relationships/themeOverride" Target="../theme/themeOverride22.xml"/><Relationship Id="rId4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package" Target="../embeddings/Microsoft_Excel__al__ma_Sayfas_24.xlsx"/><Relationship Id="rId1" Type="http://schemas.openxmlformats.org/officeDocument/2006/relationships/themeOverride" Target="../theme/themeOverride23.xml"/><Relationship Id="rId4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package" Target="../embeddings/Microsoft_Excel__al__ma_Sayfas_25.xlsx"/><Relationship Id="rId1" Type="http://schemas.openxmlformats.org/officeDocument/2006/relationships/themeOverride" Target="../theme/themeOverride24.xml"/><Relationship Id="rId4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package" Target="../embeddings/Microsoft_Excel__al__ma_Sayfas_29.xlsx"/><Relationship Id="rId1" Type="http://schemas.openxmlformats.org/officeDocument/2006/relationships/themeOverride" Target="../theme/themeOverride25.xml"/><Relationship Id="rId4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package" Target="../embeddings/Microsoft_Excel__al__ma_Sayfas_30.xlsx"/><Relationship Id="rId1" Type="http://schemas.openxmlformats.org/officeDocument/2006/relationships/themeOverride" Target="../theme/themeOverride26.xml"/><Relationship Id="rId4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7.xml"/><Relationship Id="rId4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openxmlformats.org/officeDocument/2006/relationships/package" Target="../embeddings/Microsoft_Excel__al__ma_Sayfas_31.xlsx"/><Relationship Id="rId1" Type="http://schemas.openxmlformats.org/officeDocument/2006/relationships/themeOverride" Target="../theme/themeOverride28.xml"/><Relationship Id="rId4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openxmlformats.org/officeDocument/2006/relationships/package" Target="../embeddings/Microsoft_Excel__al__ma_Sayfas_32.xlsx"/><Relationship Id="rId1" Type="http://schemas.openxmlformats.org/officeDocument/2006/relationships/themeOverride" Target="../theme/themeOverride29.xml"/><Relationship Id="rId4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openxmlformats.org/officeDocument/2006/relationships/package" Target="../embeddings/Microsoft_Excel__al__ma_Sayfas_33.xlsx"/><Relationship Id="rId1" Type="http://schemas.openxmlformats.org/officeDocument/2006/relationships/themeOverride" Target="../theme/themeOverride30.xml"/><Relationship Id="rId4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openxmlformats.org/officeDocument/2006/relationships/package" Target="../embeddings/Microsoft_Excel__al__ma_Sayfas_34.xlsx"/><Relationship Id="rId1" Type="http://schemas.openxmlformats.org/officeDocument/2006/relationships/themeOverride" Target="../theme/themeOverride31.xml"/><Relationship Id="rId4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openxmlformats.org/officeDocument/2006/relationships/package" Target="../embeddings/Microsoft_Excel__al__ma_Sayfas_35.xlsx"/><Relationship Id="rId1" Type="http://schemas.openxmlformats.org/officeDocument/2006/relationships/themeOverride" Target="../theme/themeOverride32.xml"/><Relationship Id="rId4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_al__ma_Sayfas_6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_al__ma_Sayfas_7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_al__ma_Sayfas_8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 prstMaterial="matte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7562356015541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0400000"/>
              </a:lightRig>
            </a:scene3d>
            <a:sp3d prstMaterial="metal">
              <a:bevelT w="41275" h="19050" prst="coolSlant"/>
              <a:bevelB w="101600" prst="rible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EC-49E6-9545-9C684FBEC59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EC-49E6-9545-9C684FBEC5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EC-49E6-9545-9C684FBEC59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EC-49E6-9545-9C684FBEC59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EC-49E6-9545-9C684FBEC59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EC-49E6-9545-9C684FBEC59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EC-49E6-9545-9C684FBEC59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EC-49E6-9545-9C684FBEC599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EC-49E6-9545-9C684FBEC59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8EC-49E6-9545-9C684FBEC59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8EC-49E6-9545-9C684FBEC599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>
                  <a:rot lat="0" lon="0" rev="20400000"/>
                </a:lightRig>
              </a:scene3d>
              <a:sp3d prstMaterial="metal">
                <a:bevelT w="41275" h="19050" prst="coolSlan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8EC-49E6-9545-9C684FBEC599}"/>
              </c:ext>
            </c:extLst>
          </c:dPt>
          <c:dLbls>
            <c:dLbl>
              <c:idx val="0"/>
              <c:layout>
                <c:manualLayout>
                  <c:x val="6.9444638004320259E-3"/>
                  <c:y val="-3.8819227094521236E-2"/>
                </c:manualLayout>
              </c:layout>
              <c:tx>
                <c:rich>
                  <a:bodyPr/>
                  <a:lstStyle/>
                  <a:p>
                    <a:r>
                      <a:rPr lang="en-US" sz="1500"/>
                      <a:t>1597</a:t>
                    </a:r>
                    <a:endParaRPr lang="en-US" sz="150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EC-49E6-9545-9C684FBEC599}"/>
                </c:ext>
              </c:extLst>
            </c:dLbl>
            <c:dLbl>
              <c:idx val="1"/>
              <c:layout>
                <c:manualLayout>
                  <c:x val="8.2145262815599383E-3"/>
                  <c:y val="-6.349202165628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C-49E6-9545-9C684FBEC599}"/>
                </c:ext>
              </c:extLst>
            </c:dLbl>
            <c:dLbl>
              <c:idx val="2"/>
              <c:layout>
                <c:manualLayout>
                  <c:x val="8.56262436222021E-3"/>
                  <c:y val="-3.956643494876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EC-49E6-9545-9C684FBEC599}"/>
                </c:ext>
              </c:extLst>
            </c:dLbl>
            <c:dLbl>
              <c:idx val="3"/>
              <c:layout>
                <c:manualLayout>
                  <c:x val="3.3595800524934384E-3"/>
                  <c:y val="-3.605486552674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EC-49E6-9545-9C684FBEC599}"/>
                </c:ext>
              </c:extLst>
            </c:dLbl>
            <c:dLbl>
              <c:idx val="4"/>
              <c:layout>
                <c:manualLayout>
                  <c:x val="9.8328416912486262E-3"/>
                  <c:y val="-3.3472803347280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EC-49E6-9545-9C684FBEC599}"/>
                </c:ext>
              </c:extLst>
            </c:dLbl>
            <c:dLbl>
              <c:idx val="5"/>
              <c:layout>
                <c:manualLayout>
                  <c:x val="9.8328416912486262E-3"/>
                  <c:y val="-1.115760111576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EC-49E6-9545-9C684FBEC599}"/>
                </c:ext>
              </c:extLst>
            </c:dLbl>
            <c:dLbl>
              <c:idx val="6"/>
              <c:layout>
                <c:manualLayout>
                  <c:x val="9.8328416912487702E-3"/>
                  <c:y val="-1.115760111576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8EC-49E6-9545-9C684FBEC599}"/>
                </c:ext>
              </c:extLst>
            </c:dLbl>
            <c:dLbl>
              <c:idx val="7"/>
              <c:layout>
                <c:manualLayout>
                  <c:x val="7.8662733529990172E-3"/>
                  <c:y val="-1.115760111576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EC-49E6-9545-9C684FBEC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ysClr val="windowText" lastClr="000000"/>
                    </a:solidFill>
                    <a:latin typeface="+mj-lt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Sayfa1!$A$2:$A$15</c:f>
              <c:strCache>
                <c:ptCount val="1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  <c:pt idx="7">
                  <c:v>2015-2016</c:v>
                </c:pt>
                <c:pt idx="8">
                  <c:v>2016-2017</c:v>
                </c:pt>
                <c:pt idx="9">
                  <c:v>2017-2018</c:v>
                </c:pt>
                <c:pt idx="10">
                  <c:v>2018-2019</c:v>
                </c:pt>
                <c:pt idx="11">
                  <c:v>2019-2020</c:v>
                </c:pt>
                <c:pt idx="12">
                  <c:v>2020-2021</c:v>
                </c:pt>
                <c:pt idx="13">
                  <c:v>2021-2022</c:v>
                </c:pt>
              </c:strCache>
            </c:strRef>
          </c:cat>
          <c:val>
            <c:numRef>
              <c:f>Sayfa1!$B$2:$B$15</c:f>
              <c:numCache>
                <c:formatCode>General</c:formatCode>
                <c:ptCount val="14"/>
                <c:pt idx="0">
                  <c:v>1597</c:v>
                </c:pt>
                <c:pt idx="1">
                  <c:v>2019</c:v>
                </c:pt>
                <c:pt idx="2">
                  <c:v>3393</c:v>
                </c:pt>
                <c:pt idx="3">
                  <c:v>4993</c:v>
                </c:pt>
                <c:pt idx="4">
                  <c:v>7239</c:v>
                </c:pt>
                <c:pt idx="5">
                  <c:v>9655</c:v>
                </c:pt>
                <c:pt idx="6">
                  <c:v>11486</c:v>
                </c:pt>
                <c:pt idx="7">
                  <c:v>14480</c:v>
                </c:pt>
                <c:pt idx="8">
                  <c:v>14816</c:v>
                </c:pt>
                <c:pt idx="9">
                  <c:v>13788</c:v>
                </c:pt>
                <c:pt idx="10">
                  <c:v>13887</c:v>
                </c:pt>
                <c:pt idx="11">
                  <c:v>14599</c:v>
                </c:pt>
                <c:pt idx="12">
                  <c:v>16146</c:v>
                </c:pt>
                <c:pt idx="13">
                  <c:v>16938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78EC-49E6-9545-9C684FBEC5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60"/>
        <c:shape val="cylinder"/>
        <c:axId val="37201024"/>
        <c:axId val="37212928"/>
        <c:axId val="0"/>
      </c:bar3DChart>
      <c:catAx>
        <c:axId val="37201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t" anchorCtr="0"/>
          <a:lstStyle/>
          <a:p>
            <a:pPr>
              <a:defRPr sz="1000" b="1">
                <a:solidFill>
                  <a:sysClr val="windowText" lastClr="000000"/>
                </a:solidFill>
                <a:latin typeface="+mj-lt"/>
              </a:defRPr>
            </a:pPr>
            <a:endParaRPr lang="tr-TR"/>
          </a:p>
        </c:txPr>
        <c:crossAx val="37212928"/>
        <c:crosses val="autoZero"/>
        <c:auto val="1"/>
        <c:lblAlgn val="ctr"/>
        <c:lblOffset val="100"/>
        <c:noMultiLvlLbl val="0"/>
      </c:catAx>
      <c:valAx>
        <c:axId val="37212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2010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BİLDİRİ </a:t>
            </a:r>
            <a:r>
              <a:rPr lang="tr-TR" sz="1800" b="1" i="0" baseline="0" dirty="0">
                <a:effectLst/>
              </a:rPr>
              <a:t>SAYISI</a:t>
            </a:r>
            <a:endParaRPr lang="tr-TR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ULUSAL!$A$8:$A$14</c:f>
              <c:strCache>
                <c:ptCount val="7"/>
                <c:pt idx="0">
                  <c:v>Spor Bilimleri Fakültesi</c:v>
                </c:pt>
                <c:pt idx="1">
                  <c:v>İnsan ve Toplum Bilimleri Fakültesi</c:v>
                </c:pt>
                <c:pt idx="2">
                  <c:v>Sağlık Bilimleri Fakültesi</c:v>
                </c:pt>
                <c:pt idx="3">
                  <c:v>İslami İlimler Fakültesi</c:v>
                </c:pt>
                <c:pt idx="4">
                  <c:v>Mühendislik Fakültesi</c:v>
                </c:pt>
                <c:pt idx="5">
                  <c:v>İİBF</c:v>
                </c:pt>
                <c:pt idx="6">
                  <c:v>Hukuk Fakültesi</c:v>
                </c:pt>
              </c:strCache>
            </c:strRef>
          </c:cat>
          <c:val>
            <c:numRef>
              <c:f>ULUSAL!$B$8:$B$14</c:f>
              <c:numCache>
                <c:formatCode>#,##0.00</c:formatCode>
                <c:ptCount val="7"/>
                <c:pt idx="0">
                  <c:v>5.2631578947368418E-2</c:v>
                </c:pt>
                <c:pt idx="1">
                  <c:v>5.5555555555555552E-2</c:v>
                </c:pt>
                <c:pt idx="2">
                  <c:v>0.1</c:v>
                </c:pt>
                <c:pt idx="3">
                  <c:v>0.10294117647058823</c:v>
                </c:pt>
                <c:pt idx="4">
                  <c:v>0.18487394957983194</c:v>
                </c:pt>
                <c:pt idx="5">
                  <c:v>0.22222222222222221</c:v>
                </c:pt>
                <c:pt idx="6">
                  <c:v>0.23333333333333334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0A-4336-8F83-1512C5F9C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26720"/>
        <c:axId val="40136704"/>
      </c:barChart>
      <c:catAx>
        <c:axId val="4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0136704"/>
        <c:crosses val="autoZero"/>
        <c:auto val="1"/>
        <c:lblAlgn val="ctr"/>
        <c:lblOffset val="100"/>
        <c:noMultiLvlLbl val="0"/>
      </c:catAx>
      <c:valAx>
        <c:axId val="4013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01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ULUSLARARASI BİLDİRİ </a:t>
            </a:r>
            <a:r>
              <a:rPr lang="tr-TR" sz="1800" b="1" i="0" baseline="0" dirty="0">
                <a:effectLst/>
              </a:rPr>
              <a:t>SAYISI</a:t>
            </a:r>
            <a:endParaRPr lang="tr-TR" sz="18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ULUSLARARASI!$A$5:$A$13</c:f>
              <c:strCache>
                <c:ptCount val="9"/>
                <c:pt idx="0">
                  <c:v>Hukuk Fakültesi</c:v>
                </c:pt>
                <c:pt idx="1">
                  <c:v>İslami İlimler Fakültesi</c:v>
                </c:pt>
                <c:pt idx="2">
                  <c:v>Sanat ve Tasarım Fakültesi</c:v>
                </c:pt>
                <c:pt idx="3">
                  <c:v>İİBF</c:v>
                </c:pt>
                <c:pt idx="4">
                  <c:v>İnsan ve Toplum Bilimleri Fakültesi</c:v>
                </c:pt>
                <c:pt idx="5">
                  <c:v>Sağlık Bilimleri Fakültesi</c:v>
                </c:pt>
                <c:pt idx="6">
                  <c:v>Mühendislik Fakültesi</c:v>
                </c:pt>
                <c:pt idx="7">
                  <c:v>Tıp Fakültesi</c:v>
                </c:pt>
                <c:pt idx="8">
                  <c:v>Spor Bilimleri Fakültesi</c:v>
                </c:pt>
              </c:strCache>
            </c:strRef>
          </c:cat>
          <c:val>
            <c:numRef>
              <c:f>ULUSLARARASI!$B$5:$B$13</c:f>
              <c:numCache>
                <c:formatCode>0.00</c:formatCode>
                <c:ptCount val="9"/>
                <c:pt idx="0">
                  <c:v>0.15</c:v>
                </c:pt>
                <c:pt idx="1">
                  <c:v>0.19117647058823528</c:v>
                </c:pt>
                <c:pt idx="2">
                  <c:v>0.3</c:v>
                </c:pt>
                <c:pt idx="3">
                  <c:v>0.34444444444444444</c:v>
                </c:pt>
                <c:pt idx="4">
                  <c:v>0.61111111111111116</c:v>
                </c:pt>
                <c:pt idx="5">
                  <c:v>0.65</c:v>
                </c:pt>
                <c:pt idx="6">
                  <c:v>1.0504201680672269</c:v>
                </c:pt>
                <c:pt idx="7">
                  <c:v>1.25</c:v>
                </c:pt>
                <c:pt idx="8">
                  <c:v>1.4736842105263157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95-468B-AECD-E60F12345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412672"/>
        <c:axId val="40414208"/>
      </c:barChart>
      <c:catAx>
        <c:axId val="404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0414208"/>
        <c:crosses val="autoZero"/>
        <c:auto val="1"/>
        <c:lblAlgn val="ctr"/>
        <c:lblOffset val="100"/>
        <c:noMultiLvlLbl val="0"/>
      </c:catAx>
      <c:valAx>
        <c:axId val="404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04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MAKALE </a:t>
            </a:r>
            <a:r>
              <a:rPr lang="tr-TR" sz="1800" b="1" i="0" baseline="0" dirty="0">
                <a:effectLst/>
              </a:rPr>
              <a:t>SAYISI</a:t>
            </a:r>
            <a:endParaRPr lang="tr-TR" sz="18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MAKALE!$A$137:$A$144</c:f>
              <c:strCache>
                <c:ptCount val="8"/>
                <c:pt idx="0">
                  <c:v>Sanat ve Tasarım Fakültesi</c:v>
                </c:pt>
                <c:pt idx="1">
                  <c:v>Sağlık Bilimleri Fakültesi</c:v>
                </c:pt>
                <c:pt idx="2">
                  <c:v>İslami İlimler Fakültesi</c:v>
                </c:pt>
                <c:pt idx="3">
                  <c:v>İİBF</c:v>
                </c:pt>
                <c:pt idx="4">
                  <c:v>Hukuk Fakültesi</c:v>
                </c:pt>
                <c:pt idx="5">
                  <c:v>Mühendislik Fakültesi</c:v>
                </c:pt>
                <c:pt idx="6">
                  <c:v>İnsan ve Toplum Bilimleri Fakültesi</c:v>
                </c:pt>
                <c:pt idx="7">
                  <c:v>Spor Bilimleri Fakültesi</c:v>
                </c:pt>
              </c:strCache>
            </c:strRef>
          </c:cat>
          <c:val>
            <c:numRef>
              <c:f>MAKALE!$B$137:$B$144</c:f>
              <c:numCache>
                <c:formatCode>0.00</c:formatCode>
                <c:ptCount val="8"/>
                <c:pt idx="0">
                  <c:v>0.1</c:v>
                </c:pt>
                <c:pt idx="1">
                  <c:v>0.15</c:v>
                </c:pt>
                <c:pt idx="2">
                  <c:v>0.22058823529411764</c:v>
                </c:pt>
                <c:pt idx="3">
                  <c:v>0.24444444444444444</c:v>
                </c:pt>
                <c:pt idx="4">
                  <c:v>0.26666666666666666</c:v>
                </c:pt>
                <c:pt idx="5">
                  <c:v>0.38655462184873951</c:v>
                </c:pt>
                <c:pt idx="6">
                  <c:v>0.77777777777777779</c:v>
                </c:pt>
                <c:pt idx="7">
                  <c:v>0.94736842105263153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7A-4C83-8718-36B19787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227776"/>
        <c:axId val="61229312"/>
      </c:barChart>
      <c:catAx>
        <c:axId val="612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229312"/>
        <c:crosses val="autoZero"/>
        <c:auto val="1"/>
        <c:lblAlgn val="ctr"/>
        <c:lblOffset val="100"/>
        <c:noMultiLvlLbl val="0"/>
      </c:catAx>
      <c:valAx>
        <c:axId val="6122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2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dirty="0"/>
              <a:t>AKADEMİK</a:t>
            </a:r>
            <a:r>
              <a:rPr lang="tr-TR" sz="1800" b="1" baseline="0" dirty="0"/>
              <a:t> PERSONEL BAŞINA DÜŞEN </a:t>
            </a:r>
            <a:r>
              <a:rPr lang="tr-T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ULUSLARARASI</a:t>
            </a:r>
            <a:r>
              <a:rPr lang="tr-TR" sz="1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MAKALE</a:t>
            </a:r>
            <a:endParaRPr lang="tr-TR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0729544676480657"/>
          <c:y val="2.77778926849626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MAKALE!$A$5:$A$13</c:f>
              <c:strCache>
                <c:ptCount val="9"/>
                <c:pt idx="0">
                  <c:v>Hukuk Fakültesi</c:v>
                </c:pt>
                <c:pt idx="1">
                  <c:v>İslami İlimler Fakültesi</c:v>
                </c:pt>
                <c:pt idx="2">
                  <c:v>İnsan ve Toplum Bilimleri Fakültesi</c:v>
                </c:pt>
                <c:pt idx="3">
                  <c:v>İİBF</c:v>
                </c:pt>
                <c:pt idx="4">
                  <c:v>Sanat ve Tasarım Fakültesi</c:v>
                </c:pt>
                <c:pt idx="5">
                  <c:v>Tıp Fakültesi</c:v>
                </c:pt>
                <c:pt idx="6">
                  <c:v>Mühendislik Fakültesi</c:v>
                </c:pt>
                <c:pt idx="7">
                  <c:v>Spor Bilimleri Fakültesi</c:v>
                </c:pt>
                <c:pt idx="8">
                  <c:v>Sağlık Bilimleri Fakültesi</c:v>
                </c:pt>
              </c:strCache>
            </c:strRef>
          </c:cat>
          <c:val>
            <c:numRef>
              <c:f>MAKALE!$B$5:$B$13</c:f>
              <c:numCache>
                <c:formatCode>0.00</c:formatCode>
                <c:ptCount val="9"/>
                <c:pt idx="0">
                  <c:v>6.6666666666666666E-2</c:v>
                </c:pt>
                <c:pt idx="1">
                  <c:v>0.19117647058823528</c:v>
                </c:pt>
                <c:pt idx="2">
                  <c:v>0.47222222222222221</c:v>
                </c:pt>
                <c:pt idx="3">
                  <c:v>0.51111111111111107</c:v>
                </c:pt>
                <c:pt idx="4">
                  <c:v>0.95</c:v>
                </c:pt>
                <c:pt idx="5">
                  <c:v>1</c:v>
                </c:pt>
                <c:pt idx="6">
                  <c:v>1.5042016806722689</c:v>
                </c:pt>
                <c:pt idx="7">
                  <c:v>1.5789473684210527</c:v>
                </c:pt>
                <c:pt idx="8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F8-4577-BACD-F4461DE58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18016"/>
        <c:axId val="39784832"/>
      </c:barChart>
      <c:catAx>
        <c:axId val="353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9784832"/>
        <c:crosses val="autoZero"/>
        <c:auto val="1"/>
        <c:lblAlgn val="ctr"/>
        <c:lblOffset val="100"/>
        <c:noMultiLvlLbl val="0"/>
      </c:catAx>
      <c:valAx>
        <c:axId val="397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531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u="none" strike="noStrike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</a:t>
            </a:r>
            <a:r>
              <a:rPr lang="tr-TR" sz="18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1800" b="1" i="0" u="none" strike="noStrike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SCI-EXPANDED</a:t>
            </a:r>
            <a:r>
              <a:rPr lang="tr-TR" sz="18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1800" b="1" i="0" u="none" strike="noStrike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SSCI</a:t>
            </a:r>
            <a:r>
              <a:rPr lang="tr-TR" sz="18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1800" b="1" i="0" u="none" strike="noStrike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AHCI</a:t>
            </a:r>
            <a:r>
              <a:rPr lang="tr-TR" sz="18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800" b="1" i="0" u="none" strike="noStrike" baseline="0" dirty="0">
                <a:effectLst/>
              </a:rPr>
              <a:t>KAPSAMINDAKİ DERGİLERDE ÖĞRETİM ELEMANI BAŞINA DÜŞEN YAYIN SAYISI</a:t>
            </a:r>
            <a:endParaRPr lang="tr-TR" sz="1800" b="1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MAKALE!$A$155:$A$161</c:f>
              <c:strCache>
                <c:ptCount val="7"/>
                <c:pt idx="0">
                  <c:v>İslami İlimler Fakültesi</c:v>
                </c:pt>
                <c:pt idx="1">
                  <c:v>İİBF</c:v>
                </c:pt>
                <c:pt idx="2">
                  <c:v>İnsan ve Toplum Bilimleri Fakültesi</c:v>
                </c:pt>
                <c:pt idx="3">
                  <c:v>Tıp Fakültesi</c:v>
                </c:pt>
                <c:pt idx="4">
                  <c:v>Sağlık Bilimleri Fakültesi</c:v>
                </c:pt>
                <c:pt idx="5">
                  <c:v>Spor Bilimleri Fakültesi</c:v>
                </c:pt>
                <c:pt idx="6">
                  <c:v>Mühendislik Fakültesi</c:v>
                </c:pt>
              </c:strCache>
            </c:strRef>
          </c:cat>
          <c:val>
            <c:numRef>
              <c:f>MAKALE!$B$155:$B$161</c:f>
              <c:numCache>
                <c:formatCode>0.00</c:formatCode>
                <c:ptCount val="7"/>
                <c:pt idx="0">
                  <c:v>1.4705882352941176E-2</c:v>
                </c:pt>
                <c:pt idx="1">
                  <c:v>0.1111111111111111</c:v>
                </c:pt>
                <c:pt idx="2">
                  <c:v>0.1111111111111111</c:v>
                </c:pt>
                <c:pt idx="3">
                  <c:v>0.5</c:v>
                </c:pt>
                <c:pt idx="4">
                  <c:v>0.65</c:v>
                </c:pt>
                <c:pt idx="5">
                  <c:v>0.68421052631578949</c:v>
                </c:pt>
                <c:pt idx="6">
                  <c:v>1.2016806722689075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88-4C4D-8ACC-115C0DC41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250176"/>
        <c:axId val="131101056"/>
      </c:barChart>
      <c:catAx>
        <c:axId val="6125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101056"/>
        <c:crosses val="autoZero"/>
        <c:auto val="1"/>
        <c:lblAlgn val="ctr"/>
        <c:lblOffset val="100"/>
        <c:noMultiLvlLbl val="0"/>
      </c:catAx>
      <c:valAx>
        <c:axId val="13110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12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ATIF SAYISI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ATIF!$A$7:$A$15</c:f>
              <c:strCache>
                <c:ptCount val="9"/>
                <c:pt idx="0">
                  <c:v>İslami İlimler Fakültesi</c:v>
                </c:pt>
                <c:pt idx="1">
                  <c:v>Sanat ve Tasarım Fakültesi</c:v>
                </c:pt>
                <c:pt idx="2">
                  <c:v>Tıp Fakültesi</c:v>
                </c:pt>
                <c:pt idx="3">
                  <c:v>Hukuk Fakültesi</c:v>
                </c:pt>
                <c:pt idx="4">
                  <c:v>İnsan ve Toplum Bilimleri Fakültesi</c:v>
                </c:pt>
                <c:pt idx="5">
                  <c:v>Spor Bilimleri Fakültesi</c:v>
                </c:pt>
                <c:pt idx="6">
                  <c:v>İİBF</c:v>
                </c:pt>
                <c:pt idx="7">
                  <c:v>Sağlık Bilimleri Fakültesi</c:v>
                </c:pt>
                <c:pt idx="8">
                  <c:v>Mühendislik Fakültesi</c:v>
                </c:pt>
              </c:strCache>
            </c:strRef>
          </c:cat>
          <c:val>
            <c:numRef>
              <c:f>ATIF!$B$7:$B$15</c:f>
              <c:numCache>
                <c:formatCode>0.00</c:formatCode>
                <c:ptCount val="9"/>
                <c:pt idx="0">
                  <c:v>0.76470588235294112</c:v>
                </c:pt>
                <c:pt idx="1">
                  <c:v>2.35</c:v>
                </c:pt>
                <c:pt idx="2">
                  <c:v>2.5</c:v>
                </c:pt>
                <c:pt idx="3">
                  <c:v>3.4833333333333334</c:v>
                </c:pt>
                <c:pt idx="4">
                  <c:v>10.944444444444445</c:v>
                </c:pt>
                <c:pt idx="5">
                  <c:v>14.473684210526315</c:v>
                </c:pt>
                <c:pt idx="6">
                  <c:v>21.444444444444443</c:v>
                </c:pt>
                <c:pt idx="7">
                  <c:v>26.75</c:v>
                </c:pt>
                <c:pt idx="8">
                  <c:v>35.235294117647058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C-40C6-A617-E40AEC55F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44096"/>
        <c:axId val="131654784"/>
      </c:barChart>
      <c:catAx>
        <c:axId val="1314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654784"/>
        <c:crosses val="autoZero"/>
        <c:auto val="1"/>
        <c:lblAlgn val="ctr"/>
        <c:lblOffset val="100"/>
        <c:noMultiLvlLbl val="0"/>
      </c:catAx>
      <c:valAx>
        <c:axId val="1316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4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ve Yabancı</a:t>
            </a:r>
            <a:r>
              <a:rPr lang="tr-TR" sz="20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Diller Yüksekokulu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Sayfa1!$A$60:$A$61</c:f>
              <c:strCache>
                <c:ptCount val="2"/>
                <c:pt idx="0">
                  <c:v>Lisansüstü Eğitim Enstitüsü</c:v>
                </c:pt>
                <c:pt idx="1">
                  <c:v>Yabancı Diller Yüksekokulu</c:v>
                </c:pt>
              </c:strCache>
            </c:strRef>
          </c:cat>
          <c:val>
            <c:numRef>
              <c:f>Sayfa1!$B$60:$B$61</c:f>
              <c:numCache>
                <c:formatCode>0.00</c:formatCode>
                <c:ptCount val="2"/>
                <c:pt idx="0">
                  <c:v>36.77215189873418</c:v>
                </c:pt>
                <c:pt idx="1">
                  <c:v>40.413793103448278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5A-4FBB-8378-162B3E673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115840"/>
        <c:axId val="38773888"/>
      </c:barChart>
      <c:catAx>
        <c:axId val="1321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773888"/>
        <c:crosses val="autoZero"/>
        <c:auto val="1"/>
        <c:lblAlgn val="ctr"/>
        <c:lblOffset val="100"/>
        <c:noMultiLvlLbl val="0"/>
      </c:catAx>
      <c:valAx>
        <c:axId val="3877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211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Sayfa1!$L$19</c:f>
              <c:strCache>
                <c:ptCount val="1"/>
                <c:pt idx="0">
                  <c:v>ÖĞRETİM ÜYESİ BAŞINA DÜŞEN ÖĞRENCİ SAYISI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Sayfa1!$I$20:$I$24</c:f>
              <c:strCache>
                <c:ptCount val="5"/>
                <c:pt idx="0">
                  <c:v>Altınova Meslek Yüksekokulu</c:v>
                </c:pt>
                <c:pt idx="1">
                  <c:v>Armutlu Meslek Yüksekokulu</c:v>
                </c:pt>
                <c:pt idx="2">
                  <c:v>Termal Meslek Yüksekokulu</c:v>
                </c:pt>
                <c:pt idx="3">
                  <c:v>Yalova Meslek Yüksekokulu</c:v>
                </c:pt>
                <c:pt idx="4">
                  <c:v>Çınarcık Meslek Yüksekokulu</c:v>
                </c:pt>
              </c:strCache>
            </c:strRef>
          </c:cat>
          <c:val>
            <c:numRef>
              <c:f>Sayfa1!$L$20:$L$24</c:f>
              <c:numCache>
                <c:formatCode>0.00</c:formatCode>
                <c:ptCount val="5"/>
                <c:pt idx="0">
                  <c:v>17.583333333333332</c:v>
                </c:pt>
                <c:pt idx="1">
                  <c:v>28.217391304347824</c:v>
                </c:pt>
                <c:pt idx="2">
                  <c:v>46.375</c:v>
                </c:pt>
                <c:pt idx="3">
                  <c:v>55.347826086956523</c:v>
                </c:pt>
                <c:pt idx="4">
                  <c:v>63.054054054054056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3D-4FF8-98DC-130451642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710720"/>
        <c:axId val="85712256"/>
      </c:barChart>
      <c:catAx>
        <c:axId val="857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5712256"/>
        <c:crosses val="autoZero"/>
        <c:auto val="1"/>
        <c:lblAlgn val="ctr"/>
        <c:lblOffset val="100"/>
        <c:noMultiLvlLbl val="0"/>
      </c:catAx>
      <c:valAx>
        <c:axId val="8571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571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747724796670372E-2"/>
          <c:y val="2.3075455829212225E-2"/>
          <c:w val="0.92415070330706595"/>
          <c:h val="0.809303136072006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Sayfa1!$A$42:$A$46</c:f>
              <c:strCache>
                <c:ptCount val="5"/>
                <c:pt idx="0">
                  <c:v>Altınova Meslek Yüksekokulu</c:v>
                </c:pt>
                <c:pt idx="1">
                  <c:v>Armutlu Meslek Yüksekokulu</c:v>
                </c:pt>
                <c:pt idx="2">
                  <c:v>Termal Meslek Yüksekokulu</c:v>
                </c:pt>
                <c:pt idx="3">
                  <c:v>Yalova Meslek Yüksekokulu</c:v>
                </c:pt>
                <c:pt idx="4">
                  <c:v>Çınarcık Meslek Yüksekokulu</c:v>
                </c:pt>
              </c:strCache>
            </c:strRef>
          </c:cat>
          <c:val>
            <c:numRef>
              <c:f>Sayfa1!$B$42:$B$46</c:f>
              <c:numCache>
                <c:formatCode>0.00</c:formatCode>
                <c:ptCount val="5"/>
                <c:pt idx="0">
                  <c:v>15.6875</c:v>
                </c:pt>
                <c:pt idx="1">
                  <c:v>19.391304347826086</c:v>
                </c:pt>
                <c:pt idx="2">
                  <c:v>21.75</c:v>
                </c:pt>
                <c:pt idx="3">
                  <c:v>32.906976744186046</c:v>
                </c:pt>
                <c:pt idx="4">
                  <c:v>43.903225806451616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B2-47FF-85C6-62AC2E1D9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73568"/>
        <c:axId val="86175104"/>
      </c:barChart>
      <c:catAx>
        <c:axId val="8617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175104"/>
        <c:crosses val="autoZero"/>
        <c:auto val="1"/>
        <c:lblAlgn val="ctr"/>
        <c:lblOffset val="100"/>
        <c:noMultiLvlLbl val="0"/>
      </c:catAx>
      <c:valAx>
        <c:axId val="861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617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Sayfa2!$B$8:$B$12</c:f>
              <c:strCache>
                <c:ptCount val="5"/>
                <c:pt idx="0">
                  <c:v>Altınova Meslek Yüksekokulu</c:v>
                </c:pt>
                <c:pt idx="1">
                  <c:v>Termal Meslek Yüksekokulu</c:v>
                </c:pt>
                <c:pt idx="2">
                  <c:v>Çınarcık Meslek Yüksekokulu</c:v>
                </c:pt>
                <c:pt idx="3">
                  <c:v>Armutlu Meslek Yüksekokulu</c:v>
                </c:pt>
                <c:pt idx="4">
                  <c:v>Yalova Meslek Yüksekokulu</c:v>
                </c:pt>
              </c:strCache>
            </c:strRef>
          </c:cat>
          <c:val>
            <c:numRef>
              <c:f>Sayfa2!$C$8:$C$12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916096"/>
        <c:axId val="82935808"/>
      </c:barChart>
      <c:catAx>
        <c:axId val="8291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82935808"/>
        <c:crosses val="autoZero"/>
        <c:auto val="1"/>
        <c:lblAlgn val="ctr"/>
        <c:lblOffset val="100"/>
        <c:noMultiLvlLbl val="0"/>
      </c:catAx>
      <c:valAx>
        <c:axId val="8293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r-TR"/>
          </a:p>
        </c:txPr>
        <c:crossAx val="82916096"/>
        <c:crosses val="autoZero"/>
        <c:crossBetween val="between"/>
      </c:valAx>
      <c:spPr>
        <a:ln>
          <a:prstDash val="sysDot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631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0-466B-9F63-FB7BE37BE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Sayfa1!$A$9:$A$23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Sayfa1!$B$9:$B$23</c:f>
              <c:numCache>
                <c:formatCode>General</c:formatCode>
                <c:ptCount val="15"/>
                <c:pt idx="0">
                  <c:v>14</c:v>
                </c:pt>
                <c:pt idx="1">
                  <c:v>111</c:v>
                </c:pt>
                <c:pt idx="2">
                  <c:v>260</c:v>
                </c:pt>
                <c:pt idx="3">
                  <c:v>298</c:v>
                </c:pt>
                <c:pt idx="4">
                  <c:v>339</c:v>
                </c:pt>
                <c:pt idx="5">
                  <c:v>367</c:v>
                </c:pt>
                <c:pt idx="6">
                  <c:v>405</c:v>
                </c:pt>
                <c:pt idx="7">
                  <c:v>416</c:v>
                </c:pt>
                <c:pt idx="8">
                  <c:v>452</c:v>
                </c:pt>
                <c:pt idx="9">
                  <c:v>468</c:v>
                </c:pt>
                <c:pt idx="10">
                  <c:v>483</c:v>
                </c:pt>
                <c:pt idx="11">
                  <c:v>537</c:v>
                </c:pt>
                <c:pt idx="12">
                  <c:v>578</c:v>
                </c:pt>
                <c:pt idx="13">
                  <c:v>593</c:v>
                </c:pt>
                <c:pt idx="14">
                  <c:v>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C5-4A52-A5E7-76A49ECCB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57504"/>
        <c:axId val="47841664"/>
      </c:barChart>
      <c:catAx>
        <c:axId val="371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7841664"/>
        <c:crosses val="autoZero"/>
        <c:auto val="1"/>
        <c:lblAlgn val="ctr"/>
        <c:lblOffset val="100"/>
        <c:noMultiLvlLbl val="0"/>
      </c:catAx>
      <c:valAx>
        <c:axId val="4784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1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BİLDİRİ </a:t>
            </a:r>
            <a:r>
              <a:rPr lang="tr-TR" sz="1800" b="1" i="0" baseline="0" dirty="0">
                <a:effectLst/>
              </a:rPr>
              <a:t>SAYISI</a:t>
            </a:r>
            <a:endParaRPr lang="tr-TR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Sayfa3!$B$79:$B$83</c:f>
              <c:strCache>
                <c:ptCount val="5"/>
                <c:pt idx="0">
                  <c:v>Çınarcık Meslek Yüksekokulu</c:v>
                </c:pt>
                <c:pt idx="1">
                  <c:v>Yalova Meslek Yüksekokulu</c:v>
                </c:pt>
                <c:pt idx="2">
                  <c:v>Armutlu Meslek Yüksekokulu</c:v>
                </c:pt>
                <c:pt idx="3">
                  <c:v>Termal Meslek Yüksekokulu</c:v>
                </c:pt>
                <c:pt idx="4">
                  <c:v>Altınova Meslek Yüksekokulu</c:v>
                </c:pt>
              </c:strCache>
            </c:strRef>
          </c:cat>
          <c:val>
            <c:numRef>
              <c:f>Sayfa3!$C$79:$C$83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8.1081081081081086E-2</c:v>
                </c:pt>
                <c:pt idx="4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CA-40CA-803B-756621135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50496"/>
        <c:axId val="110652032"/>
      </c:barChart>
      <c:catAx>
        <c:axId val="11065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652032"/>
        <c:crosses val="autoZero"/>
        <c:auto val="1"/>
        <c:lblAlgn val="ctr"/>
        <c:lblOffset val="100"/>
        <c:noMultiLvlLbl val="0"/>
      </c:catAx>
      <c:valAx>
        <c:axId val="1106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65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ULUSLARARASI BİLDİRİ </a:t>
            </a:r>
            <a:r>
              <a:rPr lang="tr-TR" sz="1800" b="1" i="0" baseline="0" dirty="0">
                <a:effectLst/>
              </a:rPr>
              <a:t>SAYISI</a:t>
            </a:r>
            <a:endParaRPr lang="tr-TR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Sayfa3!$B$94:$B$98</c:f>
              <c:strCache>
                <c:ptCount val="5"/>
                <c:pt idx="0">
                  <c:v>Altınova Meslek Yüksekokulu</c:v>
                </c:pt>
                <c:pt idx="1">
                  <c:v>Termal Meslek Yüksekokulu</c:v>
                </c:pt>
                <c:pt idx="2">
                  <c:v>Armutlu Meslek Yüksekokulu</c:v>
                </c:pt>
                <c:pt idx="3">
                  <c:v>Yalova Meslek Yüksekokulu</c:v>
                </c:pt>
                <c:pt idx="4">
                  <c:v>Çınarcık Meslek Yüksekokulu</c:v>
                </c:pt>
              </c:strCache>
            </c:strRef>
          </c:cat>
          <c:val>
            <c:numRef>
              <c:f>Sayfa3!$C$94:$C$98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0.21739130434782608</c:v>
                </c:pt>
                <c:pt idx="3">
                  <c:v>0.21739130434782608</c:v>
                </c:pt>
                <c:pt idx="4">
                  <c:v>0.24324324324324326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1B-4A10-A45B-0A2F50A98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84640"/>
        <c:axId val="110386176"/>
      </c:barChart>
      <c:catAx>
        <c:axId val="1103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386176"/>
        <c:crosses val="autoZero"/>
        <c:auto val="1"/>
        <c:lblAlgn val="ctr"/>
        <c:lblOffset val="100"/>
        <c:noMultiLvlLbl val="0"/>
      </c:catAx>
      <c:valAx>
        <c:axId val="1103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3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MAKALE </a:t>
            </a:r>
            <a:r>
              <a:rPr lang="tr-TR" sz="1800" b="1" i="0" baseline="0" dirty="0">
                <a:effectLst/>
              </a:rPr>
              <a:t>SAYISI</a:t>
            </a:r>
            <a:endParaRPr lang="tr-TR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Sayfa4!$E$70:$E$74</c:f>
              <c:strCache>
                <c:ptCount val="5"/>
                <c:pt idx="0">
                  <c:v>ALTINOVA</c:v>
                </c:pt>
                <c:pt idx="1">
                  <c:v>ARMUTLU</c:v>
                </c:pt>
                <c:pt idx="2">
                  <c:v>TERMAL</c:v>
                </c:pt>
                <c:pt idx="3">
                  <c:v>YALOVA</c:v>
                </c:pt>
                <c:pt idx="4">
                  <c:v>ÇINARCIK</c:v>
                </c:pt>
              </c:strCache>
            </c:strRef>
          </c:cat>
          <c:val>
            <c:numRef>
              <c:f>Sayfa4!$F$70:$F$74</c:f>
              <c:numCache>
                <c:formatCode>0.00</c:formatCode>
                <c:ptCount val="5"/>
                <c:pt idx="0">
                  <c:v>0</c:v>
                </c:pt>
                <c:pt idx="1">
                  <c:v>4.3478260869565216E-2</c:v>
                </c:pt>
                <c:pt idx="2">
                  <c:v>6.25E-2</c:v>
                </c:pt>
                <c:pt idx="3">
                  <c:v>6.5217391304347824E-2</c:v>
                </c:pt>
                <c:pt idx="4">
                  <c:v>0.16216216216216217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C9-47F5-BB66-CA5E91AF5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98016"/>
        <c:axId val="110599552"/>
      </c:barChart>
      <c:catAx>
        <c:axId val="1105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599552"/>
        <c:crosses val="autoZero"/>
        <c:auto val="1"/>
        <c:lblAlgn val="ctr"/>
        <c:lblOffset val="100"/>
        <c:noMultiLvlLbl val="0"/>
      </c:catAx>
      <c:valAx>
        <c:axId val="11059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59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ULUSLARARASI MAKALE </a:t>
            </a:r>
            <a:r>
              <a:rPr lang="tr-TR" sz="1800" b="1" i="0" baseline="0" dirty="0">
                <a:effectLst/>
              </a:rPr>
              <a:t>SAYISI</a:t>
            </a:r>
            <a:endParaRPr lang="tr-TR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Sayfa4!$B$122:$B$126</c:f>
              <c:strCache>
                <c:ptCount val="5"/>
                <c:pt idx="0">
                  <c:v>ÇINARCIK</c:v>
                </c:pt>
                <c:pt idx="1">
                  <c:v>TERMAL</c:v>
                </c:pt>
                <c:pt idx="2">
                  <c:v>ALTINOVA</c:v>
                </c:pt>
                <c:pt idx="3">
                  <c:v>ARMUTLU</c:v>
                </c:pt>
                <c:pt idx="4">
                  <c:v>YALOVA</c:v>
                </c:pt>
              </c:strCache>
            </c:strRef>
          </c:cat>
          <c:val>
            <c:numRef>
              <c:f>Sayfa4!$C$122:$C$126</c:f>
              <c:numCache>
                <c:formatCode>0.00</c:formatCode>
                <c:ptCount val="5"/>
                <c:pt idx="0">
                  <c:v>2.7027027027027029E-2</c:v>
                </c:pt>
                <c:pt idx="1">
                  <c:v>0.1875</c:v>
                </c:pt>
                <c:pt idx="2">
                  <c:v>0.33333333333333331</c:v>
                </c:pt>
                <c:pt idx="3">
                  <c:v>0.47826086956521741</c:v>
                </c:pt>
                <c:pt idx="4">
                  <c:v>0.56521739130434778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9E-4F75-8C48-2E636D333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68736"/>
        <c:axId val="110874624"/>
      </c:barChart>
      <c:catAx>
        <c:axId val="1108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874624"/>
        <c:crosses val="autoZero"/>
        <c:auto val="1"/>
        <c:lblAlgn val="ctr"/>
        <c:lblOffset val="100"/>
        <c:noMultiLvlLbl val="0"/>
      </c:catAx>
      <c:valAx>
        <c:axId val="1108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086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1800" b="1" i="0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SCI-EXPANDED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1800" b="1" i="0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SSCI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1800" b="1" i="0" baseline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AHCI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800" b="1" i="0" baseline="0" dirty="0">
                <a:effectLst/>
              </a:rPr>
              <a:t>KAPSAMINDAKİ DERGİLERDE ÖĞRETİM ELEMANI BAŞINA DÜŞEN YAYIN SAYISI</a:t>
            </a:r>
            <a:endParaRPr lang="tr-TR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Sayfa4!$G$96:$G$100</c:f>
              <c:strCache>
                <c:ptCount val="5"/>
                <c:pt idx="0">
                  <c:v>ÇINARCIK</c:v>
                </c:pt>
                <c:pt idx="1">
                  <c:v>TERMAL</c:v>
                </c:pt>
                <c:pt idx="2">
                  <c:v>ALTINOVA</c:v>
                </c:pt>
                <c:pt idx="3">
                  <c:v>ARMUTLU</c:v>
                </c:pt>
                <c:pt idx="4">
                  <c:v>YALOVA</c:v>
                </c:pt>
              </c:strCache>
            </c:strRef>
          </c:cat>
          <c:val>
            <c:numRef>
              <c:f>Sayfa4!$H$96:$H$100</c:f>
              <c:numCache>
                <c:formatCode>0.00</c:formatCode>
                <c:ptCount val="5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0.30434782608695654</c:v>
                </c:pt>
                <c:pt idx="4">
                  <c:v>0.45652173913043476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F4-4E4F-AD86-FF663E9AF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143552"/>
        <c:axId val="111145344"/>
      </c:barChart>
      <c:catAx>
        <c:axId val="1111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145344"/>
        <c:crosses val="autoZero"/>
        <c:auto val="1"/>
        <c:lblAlgn val="ctr"/>
        <c:lblOffset val="100"/>
        <c:noMultiLvlLbl val="0"/>
      </c:catAx>
      <c:valAx>
        <c:axId val="11114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14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effectLst/>
              </a:rPr>
              <a:t>AKADEMİK PERSONEL BAŞINA DÜŞEN </a:t>
            </a: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ATIF SAYISI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Sayfa3!$B$66:$B$70</c:f>
              <c:strCache>
                <c:ptCount val="5"/>
                <c:pt idx="0">
                  <c:v>ALTINOVA</c:v>
                </c:pt>
                <c:pt idx="1">
                  <c:v>ÇINARCIK</c:v>
                </c:pt>
                <c:pt idx="2">
                  <c:v>TERMAL</c:v>
                </c:pt>
                <c:pt idx="3">
                  <c:v>YALOVA</c:v>
                </c:pt>
                <c:pt idx="4">
                  <c:v>ARMUTLU</c:v>
                </c:pt>
              </c:strCache>
            </c:strRef>
          </c:cat>
          <c:val>
            <c:numRef>
              <c:f>Sayfa3!$C$66:$C$70</c:f>
              <c:numCache>
                <c:formatCode>0.00</c:formatCode>
                <c:ptCount val="5"/>
                <c:pt idx="0">
                  <c:v>0</c:v>
                </c:pt>
                <c:pt idx="1">
                  <c:v>1.027027027027027</c:v>
                </c:pt>
                <c:pt idx="2">
                  <c:v>2.75</c:v>
                </c:pt>
                <c:pt idx="3">
                  <c:v>4.8043478260869561</c:v>
                </c:pt>
                <c:pt idx="4">
                  <c:v>12.826086956521738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76-4AD0-B996-8EF1EEA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06080"/>
        <c:axId val="111280896"/>
      </c:barChart>
      <c:catAx>
        <c:axId val="1114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280896"/>
        <c:crosses val="autoZero"/>
        <c:auto val="1"/>
        <c:lblAlgn val="ctr"/>
        <c:lblOffset val="100"/>
        <c:noMultiLvlLbl val="0"/>
      </c:catAx>
      <c:valAx>
        <c:axId val="1112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40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YILLARA GÖRE AKADEMİK PERSONEL BAŞINA DÜŞEN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MAKALE SA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177836639889007E-2"/>
          <c:y val="0.16152279818156423"/>
          <c:w val="0.91346862824940001"/>
          <c:h val="0.7438477621877517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'Sayfa8 (2)'!$B$5:$B$9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'Sayfa8 (2)'!$A$5:$A$9</c:f>
              <c:numCache>
                <c:formatCode>0.00</c:formatCode>
                <c:ptCount val="5"/>
                <c:pt idx="0">
                  <c:v>0.19875776397515527</c:v>
                </c:pt>
                <c:pt idx="1">
                  <c:v>0.15456238361266295</c:v>
                </c:pt>
                <c:pt idx="2">
                  <c:v>0.18339100346020762</c:v>
                </c:pt>
                <c:pt idx="3">
                  <c:v>0.2748735244519393</c:v>
                </c:pt>
                <c:pt idx="4">
                  <c:v>0.25515055467511888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61-4A8D-B89E-BE8875BB9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83232"/>
        <c:axId val="111584768"/>
      </c:lineChart>
      <c:catAx>
        <c:axId val="1115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1584768"/>
        <c:crosses val="autoZero"/>
        <c:auto val="1"/>
        <c:lblAlgn val="ctr"/>
        <c:lblOffset val="100"/>
        <c:noMultiLvlLbl val="0"/>
      </c:catAx>
      <c:valAx>
        <c:axId val="11158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15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YILLARA GÖRE AKADEMİK PERSONEL BAŞINA DÜŞEN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ARARASI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MAKALE SA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uluslararsı!$B$5:$B$9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uluslararsı!$A$5:$A$9</c:f>
              <c:numCache>
                <c:formatCode>0.00</c:formatCode>
                <c:ptCount val="5"/>
                <c:pt idx="0">
                  <c:v>0.3105590062111801</c:v>
                </c:pt>
                <c:pt idx="1">
                  <c:v>0.33333333333333331</c:v>
                </c:pt>
                <c:pt idx="2">
                  <c:v>0.40830449826989618</c:v>
                </c:pt>
                <c:pt idx="3">
                  <c:v>0.4654300168634064</c:v>
                </c:pt>
                <c:pt idx="4">
                  <c:v>0.61965134706814584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41-42B1-9453-5BB2FECB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74112"/>
        <c:axId val="111675648"/>
      </c:lineChart>
      <c:catAx>
        <c:axId val="1116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1675648"/>
        <c:crosses val="autoZero"/>
        <c:auto val="1"/>
        <c:lblAlgn val="ctr"/>
        <c:lblOffset val="100"/>
        <c:noMultiLvlLbl val="0"/>
      </c:catAx>
      <c:valAx>
        <c:axId val="11167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16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tr-T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YILLARA GÖRE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SCI, SCI-EXPANDED, SSCI VE AHCI KAPSAMINDAKİ DERGİLERDE</a:t>
            </a:r>
            <a:r>
              <a:rPr lang="tr-TR" dirty="0"/>
              <a:t> ÖĞRETİM ELEMANI BAŞINA DÜŞEN YAYIN</a:t>
            </a:r>
            <a:r>
              <a:rPr lang="en-US" dirty="0"/>
              <a:t> SA</a:t>
            </a:r>
            <a:r>
              <a:rPr lang="tr-TR" dirty="0"/>
              <a:t>Y</a:t>
            </a:r>
            <a:r>
              <a:rPr lang="en-US" dirty="0"/>
              <a:t>ISI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'Sayfa8 (3)'!$B$5:$B$9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'Sayfa8 (3)'!$A$5:$A$9</c:f>
              <c:numCache>
                <c:formatCode>0.00</c:formatCode>
                <c:ptCount val="5"/>
                <c:pt idx="0">
                  <c:v>0.21739130434782608</c:v>
                </c:pt>
                <c:pt idx="1">
                  <c:v>0.41527001862197394</c:v>
                </c:pt>
                <c:pt idx="2">
                  <c:v>0.26470588235294118</c:v>
                </c:pt>
                <c:pt idx="3">
                  <c:v>0.28499156829679595</c:v>
                </c:pt>
                <c:pt idx="4">
                  <c:v>0.34706814580031697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FD-4B63-8D58-76FA5DFD4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77280"/>
        <c:axId val="111778816"/>
      </c:lineChart>
      <c:catAx>
        <c:axId val="1117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1778816"/>
        <c:crosses val="autoZero"/>
        <c:auto val="1"/>
        <c:lblAlgn val="ctr"/>
        <c:lblOffset val="100"/>
        <c:noMultiLvlLbl val="0"/>
      </c:catAx>
      <c:valAx>
        <c:axId val="1117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r-TR"/>
          </a:p>
        </c:txPr>
        <c:crossAx val="1117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r-T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Dış Paydaşlarla Yapılan Protokol</a:t>
            </a:r>
            <a:r>
              <a:rPr lang="tr-TR" baseline="0"/>
              <a:t> Sayısı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Sayfa2!$D$8:$D$12</c:f>
              <c:strCache>
                <c:ptCount val="5"/>
                <c:pt idx="0">
                  <c:v>Çınarcık MYO</c:v>
                </c:pt>
                <c:pt idx="1">
                  <c:v>Termal MYO</c:v>
                </c:pt>
                <c:pt idx="2">
                  <c:v>Altınova MYO</c:v>
                </c:pt>
                <c:pt idx="3">
                  <c:v>Armutlu MYO</c:v>
                </c:pt>
                <c:pt idx="4">
                  <c:v>Yalova MYO</c:v>
                </c:pt>
              </c:strCache>
            </c:strRef>
          </c:cat>
          <c:val>
            <c:numRef>
              <c:f>Sayfa2!$E$8:$E$12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E4-41CF-BC7A-F2F642C2C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208512"/>
        <c:axId val="112210304"/>
      </c:barChart>
      <c:catAx>
        <c:axId val="1122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210304"/>
        <c:crosses val="autoZero"/>
        <c:auto val="1"/>
        <c:lblAlgn val="ctr"/>
        <c:lblOffset val="100"/>
        <c:noMultiLvlLbl val="0"/>
      </c:catAx>
      <c:valAx>
        <c:axId val="1122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2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aseline="0" dirty="0" smtClean="0"/>
              <a:t>DEVLET </a:t>
            </a:r>
            <a:r>
              <a:rPr lang="tr-TR" baseline="0" dirty="0"/>
              <a:t>ÜNİVERSİTELERİ ARASINDAKİ </a:t>
            </a:r>
            <a:r>
              <a:rPr lang="tr-TR" baseline="0" dirty="0" smtClean="0"/>
              <a:t>SIRALAMA(URAP)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555555555555529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C7-4408-8900-CF194FEF0DE8}"/>
                </c:ext>
              </c:extLst>
            </c:dLbl>
            <c:dLbl>
              <c:idx val="1"/>
              <c:layout>
                <c:manualLayout>
                  <c:x val="0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7-4408-8900-CF194FEF0DE8}"/>
                </c:ext>
              </c:extLst>
            </c:dLbl>
            <c:dLbl>
              <c:idx val="2"/>
              <c:layout>
                <c:manualLayout>
                  <c:x val="0"/>
                  <c:y val="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C7-4408-8900-CF194FEF0DE8}"/>
                </c:ext>
              </c:extLst>
            </c:dLbl>
            <c:dLbl>
              <c:idx val="3"/>
              <c:layout>
                <c:manualLayout>
                  <c:x val="2.7777777777777779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7-4408-8900-CF194FEF0DE8}"/>
                </c:ext>
              </c:extLst>
            </c:dLbl>
            <c:dLbl>
              <c:idx val="4"/>
              <c:layout>
                <c:manualLayout>
                  <c:x val="0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C7-4408-8900-CF194FEF0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Sayfa3!$D$9:$D$13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Sayfa3!$E$9:$E$13</c:f>
              <c:numCache>
                <c:formatCode>General</c:formatCode>
                <c:ptCount val="5"/>
                <c:pt idx="0">
                  <c:v>69</c:v>
                </c:pt>
                <c:pt idx="1">
                  <c:v>71</c:v>
                </c:pt>
                <c:pt idx="2">
                  <c:v>75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3C7-4408-8900-CF194FEF0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3504"/>
        <c:axId val="34135040"/>
      </c:lineChart>
      <c:catAx>
        <c:axId val="341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135040"/>
        <c:crosses val="autoZero"/>
        <c:auto val="1"/>
        <c:lblAlgn val="ctr"/>
        <c:lblOffset val="100"/>
        <c:noMultiLvlLbl val="0"/>
      </c:catAx>
      <c:valAx>
        <c:axId val="3413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13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Staj</a:t>
            </a:r>
            <a:r>
              <a:rPr lang="tr-TR" baseline="0"/>
              <a:t> Yapan Öğrenci Sayısı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Sayfa2!$D$35:$D$39</c:f>
              <c:strCache>
                <c:ptCount val="5"/>
                <c:pt idx="0">
                  <c:v>Altınova MYO</c:v>
                </c:pt>
                <c:pt idx="1">
                  <c:v>Armutlu MYO</c:v>
                </c:pt>
                <c:pt idx="2">
                  <c:v>Termal MYO</c:v>
                </c:pt>
                <c:pt idx="3">
                  <c:v>Yalova MYO</c:v>
                </c:pt>
                <c:pt idx="4">
                  <c:v>Çınarcık MYO</c:v>
                </c:pt>
              </c:strCache>
            </c:strRef>
          </c:cat>
          <c:val>
            <c:numRef>
              <c:f>Sayfa2!$E$35:$E$39</c:f>
              <c:numCache>
                <c:formatCode>General</c:formatCode>
                <c:ptCount val="5"/>
                <c:pt idx="0">
                  <c:v>77</c:v>
                </c:pt>
                <c:pt idx="1">
                  <c:v>233</c:v>
                </c:pt>
                <c:pt idx="2">
                  <c:v>258</c:v>
                </c:pt>
                <c:pt idx="3">
                  <c:v>611</c:v>
                </c:pt>
                <c:pt idx="4">
                  <c:v>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E8-4303-A3A2-02F307DB3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898624"/>
        <c:axId val="111900160"/>
      </c:barChart>
      <c:catAx>
        <c:axId val="111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900160"/>
        <c:crosses val="autoZero"/>
        <c:auto val="1"/>
        <c:lblAlgn val="ctr"/>
        <c:lblOffset val="100"/>
        <c:noMultiLvlLbl val="0"/>
      </c:catAx>
      <c:valAx>
        <c:axId val="1119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18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 OLUMSUZ 10 İFADE</a:t>
            </a:r>
            <a:endParaRPr lang="tr-TR" dirty="0">
              <a:solidFill>
                <a:srgbClr val="FF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6218870001200516"/>
          <c:y val="8.7012934017576163E-2"/>
          <c:w val="0.41183524842678798"/>
          <c:h val="0.864897787963071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uygulamasında grafik]Sayfa14'!$B$64:$B$73</c:f>
              <c:strCache>
                <c:ptCount val="10"/>
                <c:pt idx="0">
                  <c:v>Fakültede/Yüksekokulda görevli akademik personel arasında işbirliği ve dayanışmayı arttırmak amacıyla faaliyetler düzenlenir.</c:v>
                </c:pt>
                <c:pt idx="1">
                  <c:v>Kongre-toplantı salonları/mekanları yeterlidir.</c:v>
                </c:pt>
                <c:pt idx="2">
                  <c:v>Yemekhane hizmetleri yeterlidir.</c:v>
                </c:pt>
                <c:pt idx="3">
                  <c:v>Üniversitemizde araştırma yapanları ödüllendirici sistemler bulunmaktadır.</c:v>
                </c:pt>
                <c:pt idx="4">
                  <c:v>Bilgisayar, yazıcı vb. araç-gereçler yeterlidir.</c:v>
                </c:pt>
                <c:pt idx="5">
                  <c:v>Üniversitemizde araştırma için yeterli finansal destek sağlanmaktadır.</c:v>
                </c:pt>
                <c:pt idx="6">
                  <c:v>Üniversitemizde yurtiçi ve yurtdışı bilimsel toplantı ve kongrelere katılım için yeterli finansal destek sağlanmaktadır.</c:v>
                </c:pt>
                <c:pt idx="7">
                  <c:v>Kültür ve sanat hizmetleri yeterlidir.</c:v>
                </c:pt>
                <c:pt idx="8">
                  <c:v>Uygulamalı dersler ve bilimsel araştırmalar için laboratuvar olanakları yeterlidir.</c:v>
                </c:pt>
                <c:pt idx="9">
                  <c:v>Kantin hizmetleri yeterlidir.</c:v>
                </c:pt>
              </c:strCache>
            </c:strRef>
          </c:cat>
          <c:val>
            <c:numRef>
              <c:f>'[Microsoft PowerPoint uygulamasında grafik]Sayfa14'!$C$64:$C$73</c:f>
              <c:numCache>
                <c:formatCode>0.00</c:formatCode>
                <c:ptCount val="10"/>
                <c:pt idx="0">
                  <c:v>2.39</c:v>
                </c:pt>
                <c:pt idx="1">
                  <c:v>2.2844827586206895</c:v>
                </c:pt>
                <c:pt idx="2">
                  <c:v>2.262135922330097</c:v>
                </c:pt>
                <c:pt idx="3">
                  <c:v>2.2527472527472527</c:v>
                </c:pt>
                <c:pt idx="4">
                  <c:v>2.1774193548387095</c:v>
                </c:pt>
                <c:pt idx="5">
                  <c:v>2.1212121212121211</c:v>
                </c:pt>
                <c:pt idx="6">
                  <c:v>2.0699999999999998</c:v>
                </c:pt>
                <c:pt idx="7">
                  <c:v>1.9907407407407407</c:v>
                </c:pt>
                <c:pt idx="8">
                  <c:v>1.9901960784313726</c:v>
                </c:pt>
                <c:pt idx="9">
                  <c:v>1.9561403508771931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1-4CCB-A1F8-E0E0AF24A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000000"/>
        <c:axId val="112071424"/>
      </c:barChart>
      <c:catAx>
        <c:axId val="11200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71424"/>
        <c:crosses val="autoZero"/>
        <c:auto val="1"/>
        <c:lblAlgn val="ctr"/>
        <c:lblOffset val="100"/>
        <c:noMultiLvlLbl val="0"/>
      </c:catAx>
      <c:valAx>
        <c:axId val="112071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0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800" b="1" i="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OLUMLU 10 İFADE 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1567699916387864"/>
          <c:y val="0.10316446926371003"/>
          <c:w val="0.35837564244323178"/>
          <c:h val="0.821571060543663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Sayfa14!$B$35:$B$44</c:f>
              <c:strCache>
                <c:ptCount val="10"/>
                <c:pt idx="0">
                  <c:v>Internet hizmetleri yeterlidir.</c:v>
                </c:pt>
                <c:pt idx="1">
                  <c:v>Üniversitemizde BAP değerlendirme ölçütleri objektiftir.</c:v>
                </c:pt>
                <c:pt idx="2">
                  <c:v>Fakültede/Yüksekokulda yöneticilerin genel tutum ve yaklaşımları olumludur.</c:v>
                </c:pt>
                <c:pt idx="3">
                  <c:v>Sağlık hizmetleri yeterlidir.</c:v>
                </c:pt>
                <c:pt idx="4">
                  <c:v>Bölümde/Programda akademik konularda planlama yapılırken ve kararlar alınırken herkesin katılımı sağlanmaktadır.</c:v>
                </c:pt>
                <c:pt idx="5">
                  <c:v>Akademik personelin unvanları ile kadroları uyumludur.</c:v>
                </c:pt>
                <c:pt idx="6">
                  <c:v>Özlük işlemlerine ilişkin konularda ilgili birimlerle kolaylıkla iletişim kurulmaktadır.</c:v>
                </c:pt>
                <c:pt idx="7">
                  <c:v>Bölümde/Programda yöneticilerin genel tutum ve yaklaşımları olumludur.</c:v>
                </c:pt>
                <c:pt idx="8">
                  <c:v>Yalova Üniversitesi akademik personeli olmaktan memnuniyet duymaktayım.</c:v>
                </c:pt>
                <c:pt idx="9">
                  <c:v>İdari işler (ek ders formu teslimi, evrak alımı ve teslimi, pasaport çıkartma, hasta sevk kağıdı gibi) zamanında gerçekleştirilmektedir.</c:v>
                </c:pt>
              </c:strCache>
            </c:strRef>
          </c:cat>
          <c:val>
            <c:numRef>
              <c:f>Sayfa14!$C$35:$C$44</c:f>
              <c:numCache>
                <c:formatCode>0.00</c:formatCode>
                <c:ptCount val="10"/>
                <c:pt idx="0">
                  <c:v>3.2719999999999998</c:v>
                </c:pt>
                <c:pt idx="1">
                  <c:v>3.3283582089552239</c:v>
                </c:pt>
                <c:pt idx="2">
                  <c:v>3.3577235772357725</c:v>
                </c:pt>
                <c:pt idx="3">
                  <c:v>3.4215686274509802</c:v>
                </c:pt>
                <c:pt idx="4">
                  <c:v>3.4380165289256199</c:v>
                </c:pt>
                <c:pt idx="5">
                  <c:v>3.4594594594594597</c:v>
                </c:pt>
                <c:pt idx="6">
                  <c:v>3.5913043478260871</c:v>
                </c:pt>
                <c:pt idx="7">
                  <c:v>3.7355371900826446</c:v>
                </c:pt>
                <c:pt idx="8">
                  <c:v>3.7360000000000002</c:v>
                </c:pt>
                <c:pt idx="9">
                  <c:v>3.7815126050420167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0-4C53-9B46-6CEE7DFF2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090496"/>
        <c:axId val="112149632"/>
      </c:barChart>
      <c:catAx>
        <c:axId val="11209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149632"/>
        <c:crosses val="autoZero"/>
        <c:auto val="1"/>
        <c:lblAlgn val="ctr"/>
        <c:lblOffset val="100"/>
        <c:noMultiLvlLbl val="0"/>
      </c:catAx>
      <c:valAx>
        <c:axId val="11214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20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OLUMSUZ 10 İFADE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4352053765350303"/>
          <c:y val="0.10417089652555239"/>
          <c:w val="0.32805988498367644"/>
          <c:h val="0.810631163665689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Sayfa1!$A$1:$A$10</c:f>
              <c:strCache>
                <c:ptCount val="10"/>
                <c:pt idx="0">
                  <c:v>Kongre-toplantı salonları/mekanları yeterlidir.</c:v>
                </c:pt>
                <c:pt idx="1">
                  <c:v>Kültür ve sanat hizmetleri yeterlidir.</c:v>
                </c:pt>
                <c:pt idx="2">
                  <c:v>Üniversitemizde idari personel-akademik personel arasındaki iletişim yeterlidir.</c:v>
                </c:pt>
                <c:pt idx="3">
                  <c:v>Yönetimce alınan kararlara idari personelin katılımı sağlanmaktadır.</c:v>
                </c:pt>
                <c:pt idx="4">
                  <c:v>Üniversitenin sunduğu kurum içi ve kurum dışı eğitim imkânları yeterlidir.</c:v>
                </c:pt>
                <c:pt idx="5">
                  <c:v>Üniversitemizde sorunlara çözüm bulma noktasında yapıcı ve demokratik bir yönetim yaklaşımı benimsenmektedir.</c:v>
                </c:pt>
                <c:pt idx="6">
                  <c:v>Birimimizdeki idari personel sayısı yeterlidir.</c:v>
                </c:pt>
                <c:pt idx="7">
                  <c:v>İdari personelin unvanları ile kadroları uyumludur.</c:v>
                </c:pt>
                <c:pt idx="8">
                  <c:v>Üniversitemizin kurumsallaşma çalışmaları yeterlidir.</c:v>
                </c:pt>
                <c:pt idx="9">
                  <c:v>İdari personelin seçilme/atanma/yükselmesinde objektif kriterler kullanılmaktadır.</c:v>
                </c:pt>
              </c:strCache>
            </c:strRef>
          </c:cat>
          <c:val>
            <c:numRef>
              <c:f>Sayfa1!$B$1:$B$10</c:f>
              <c:numCache>
                <c:formatCode>General</c:formatCode>
                <c:ptCount val="10"/>
                <c:pt idx="0">
                  <c:v>3.3</c:v>
                </c:pt>
                <c:pt idx="1">
                  <c:v>3.21</c:v>
                </c:pt>
                <c:pt idx="2">
                  <c:v>3.2</c:v>
                </c:pt>
                <c:pt idx="3">
                  <c:v>3.15</c:v>
                </c:pt>
                <c:pt idx="4">
                  <c:v>3.12</c:v>
                </c:pt>
                <c:pt idx="5">
                  <c:v>3.07</c:v>
                </c:pt>
                <c:pt idx="6">
                  <c:v>3.04</c:v>
                </c:pt>
                <c:pt idx="7">
                  <c:v>2.97</c:v>
                </c:pt>
                <c:pt idx="8">
                  <c:v>2.97</c:v>
                </c:pt>
                <c:pt idx="9">
                  <c:v>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1A-46AC-8336-A4805ED35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5588992"/>
        <c:axId val="113873664"/>
      </c:barChart>
      <c:catAx>
        <c:axId val="8558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3873664"/>
        <c:crosses val="autoZero"/>
        <c:auto val="1"/>
        <c:lblAlgn val="ctr"/>
        <c:lblOffset val="100"/>
        <c:noMultiLvlLbl val="0"/>
      </c:catAx>
      <c:valAx>
        <c:axId val="113873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55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tr-TR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tr-TR" sz="1800" b="1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OLUMLU 10 İFADE</a:t>
            </a:r>
            <a:endParaRPr lang="tr-TR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9847900262467184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506704325002854"/>
          <c:y val="9.4954311465773683E-2"/>
          <c:w val="0.4202017003309369"/>
          <c:h val="0.827385689602963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Sayfa1!$A$20:$A$29</c:f>
              <c:strCache>
                <c:ptCount val="10"/>
                <c:pt idx="0">
                  <c:v>Güvenlik hizmetleri yeterlidir.</c:v>
                </c:pt>
                <c:pt idx="1">
                  <c:v>Kütüphane ve dokümantasyon hizmetleri yeterlidir.</c:v>
                </c:pt>
                <c:pt idx="2">
                  <c:v>Ofis/büro/odaların fiziksel koşulları yeterlidir.</c:v>
                </c:pt>
                <c:pt idx="3">
                  <c:v>Birim içi ve birimler arası iletişim olanakları yeterlidir.</c:v>
                </c:pt>
                <c:pt idx="4">
                  <c:v>Yalova Üniversitesi personeli olmaktan memnuniyet duymaktayım.</c:v>
                </c:pt>
                <c:pt idx="5">
                  <c:v>Sağlık hizmetleri yeterlidir.</c:v>
                </c:pt>
                <c:pt idx="6">
                  <c:v>Temizlik hizmetleri yeterlidir.</c:v>
                </c:pt>
                <c:pt idx="7">
                  <c:v>Bilgi-işlem hizmetleri yeterlidir.</c:v>
                </c:pt>
                <c:pt idx="8">
                  <c:v>Birim yöneticisinin genel tutum ve yaklaşımı olumludur.</c:v>
                </c:pt>
                <c:pt idx="9">
                  <c:v>Internet hizmetleri yeterlidir.</c:v>
                </c:pt>
              </c:strCache>
            </c:strRef>
          </c:cat>
          <c:val>
            <c:numRef>
              <c:f>Sayfa1!$B$20:$B$29</c:f>
              <c:numCache>
                <c:formatCode>General</c:formatCode>
                <c:ptCount val="10"/>
                <c:pt idx="0">
                  <c:v>3.81</c:v>
                </c:pt>
                <c:pt idx="1">
                  <c:v>3.91</c:v>
                </c:pt>
                <c:pt idx="2">
                  <c:v>3.91</c:v>
                </c:pt>
                <c:pt idx="3">
                  <c:v>3.95</c:v>
                </c:pt>
                <c:pt idx="4">
                  <c:v>4.03</c:v>
                </c:pt>
                <c:pt idx="5">
                  <c:v>4.05</c:v>
                </c:pt>
                <c:pt idx="6">
                  <c:v>4.09</c:v>
                </c:pt>
                <c:pt idx="7">
                  <c:v>4.2300000000000004</c:v>
                </c:pt>
                <c:pt idx="8">
                  <c:v>4.4800000000000004</c:v>
                </c:pt>
                <c:pt idx="9">
                  <c:v>4.53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1F-482C-801F-4A54842B0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951104"/>
        <c:axId val="113952640"/>
      </c:barChart>
      <c:catAx>
        <c:axId val="11395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3952640"/>
        <c:crosses val="autoZero"/>
        <c:auto val="1"/>
        <c:lblAlgn val="ctr"/>
        <c:lblOffset val="100"/>
        <c:noMultiLvlLbl val="0"/>
      </c:catAx>
      <c:valAx>
        <c:axId val="11395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395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OLUMSUZ 10 İFADE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47335656795900344"/>
          <c:y val="3.47963655513617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6820870722063987"/>
          <c:y val="0.13258266309204647"/>
          <c:w val="0.40979004291531046"/>
          <c:h val="0.784492340602196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Sayfa15!$B$5:$B$14</c:f>
              <c:strCache>
                <c:ptCount val="10"/>
                <c:pt idx="0">
                  <c:v>Laboratuvarlarda araç ve gereçlerin yeterliliğini değerlendiriniz. </c:v>
                </c:pt>
                <c:pt idx="1">
                  <c:v>Dersliklerdeki öğretim teknolojilerinin (projeksiyon, ses sistemi, bilgisayar vb.) yeterliliğini değerlendiriniz.</c:v>
                </c:pt>
                <c:pt idx="2">
                  <c:v>Yerleşke içi ulaşımın kolaylığını değerlendiriniz.</c:v>
                </c:pt>
                <c:pt idx="3">
                  <c:v>Tuvaletlerin temizliğini değerlendiriniz.</c:v>
                </c:pt>
                <c:pt idx="4">
                  <c:v>Kültür ve sanat etkinliklerinin (tiyatro, sinema, konser, gezi, sergi vb.) yeterliliğini değerlendiriniz.</c:v>
                </c:pt>
                <c:pt idx="5">
                  <c:v>Yemekhanedeki yemeklerin kalitesini değerlendiriniz (tadı, temizliği, görünümü vb.).</c:v>
                </c:pt>
                <c:pt idx="6">
                  <c:v>Yerleşke içerisindeki kırtasiye hizmetlerinin yeterliliğini değerlendiriniz.</c:v>
                </c:pt>
                <c:pt idx="7">
                  <c:v>Kantin sayısının ve kapasitesinin yeterliliğini değerlendiriniz.</c:v>
                </c:pt>
                <c:pt idx="8">
                  <c:v>Kantin fiyatlarının uygunluğunu değerlendiriniz.</c:v>
                </c:pt>
                <c:pt idx="9">
                  <c:v>Yerleşke içerisindeki sosyal alanların(yeşil alan, market, kafe) yeterliliğini değerlendiriniz.</c:v>
                </c:pt>
              </c:strCache>
            </c:strRef>
          </c:cat>
          <c:val>
            <c:numRef>
              <c:f>Sayfa15!$C$5:$C$14</c:f>
              <c:numCache>
                <c:formatCode>General</c:formatCode>
                <c:ptCount val="10"/>
                <c:pt idx="0">
                  <c:v>3.14</c:v>
                </c:pt>
                <c:pt idx="1">
                  <c:v>3.13</c:v>
                </c:pt>
                <c:pt idx="2">
                  <c:v>3.13</c:v>
                </c:pt>
                <c:pt idx="3">
                  <c:v>3.11</c:v>
                </c:pt>
                <c:pt idx="4">
                  <c:v>3.08</c:v>
                </c:pt>
                <c:pt idx="5">
                  <c:v>3.07</c:v>
                </c:pt>
                <c:pt idx="6">
                  <c:v>3.05</c:v>
                </c:pt>
                <c:pt idx="7">
                  <c:v>2.89</c:v>
                </c:pt>
                <c:pt idx="8">
                  <c:v>2.85</c:v>
                </c:pt>
                <c:pt idx="9">
                  <c:v>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2-43A7-89D7-CD4FE2055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232320"/>
        <c:axId val="114279168"/>
      </c:barChart>
      <c:catAx>
        <c:axId val="11423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4279168"/>
        <c:crosses val="autoZero"/>
        <c:auto val="1"/>
        <c:lblAlgn val="ctr"/>
        <c:lblOffset val="100"/>
        <c:noMultiLvlLbl val="0"/>
      </c:catAx>
      <c:valAx>
        <c:axId val="11427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423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OLUMLU 10 İFADE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41383874537305876"/>
          <c:y val="2.20643281142800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6578063001157086"/>
          <c:y val="9.6174909329119374E-2"/>
          <c:w val="0.41394632567720169"/>
          <c:h val="0.837913498996635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Sayfa15!$B$48:$B$57</c:f>
              <c:strCache>
                <c:ptCount val="10"/>
                <c:pt idx="0">
                  <c:v>Yemekhanedeki yemek fiyatlarının uygunluğunu değerlendiriniz.</c:v>
                </c:pt>
                <c:pt idx="1">
                  <c:v>Üniversite sosyal medya hesaplarının etkin kullanılma düzeyini değerlendiriniz.</c:v>
                </c:pt>
                <c:pt idx="2">
                  <c:v>Genel olarak öğretim elemanlarının bilgi ve beceri aktarımının yeterliliğini değerlendiriniz.</c:v>
                </c:pt>
                <c:pt idx="3">
                  <c:v>Bölüm/ program idari personelinin (sekreter vb.) öğrencilere karşı tutum ve yaklaşımlarından memnuniyetinizi değerlendiriniz.</c:v>
                </c:pt>
                <c:pt idx="4">
                  <c:v>Sağlık görevlilerinin öğrencilere tutumunu değerlendiriniz.</c:v>
                </c:pt>
                <c:pt idx="5">
                  <c:v>Genel olarak öğretim elemanlarının akademik yeterliliğini değerlendiriniz.</c:v>
                </c:pt>
                <c:pt idx="6">
                  <c:v>Ders dışı zamanlarda (ders hocası-danışman) öğretim elemanlarına rahatlıkla ulaşabilme düzeyini değerlendiriniz.</c:v>
                </c:pt>
                <c:pt idx="7">
                  <c:v>Bölüm/ program yöneticilerinin öğrencilere karşı tutum ve yaklaşımlarından memnuniyetinizi değerlendiriniz.</c:v>
                </c:pt>
                <c:pt idx="8">
                  <c:v>Bölüm/ program öğretim üyelerinin öğrencilere karşı tutum ve yaklaşımlarından memnuniyetinizi değerlendiriniz.</c:v>
                </c:pt>
                <c:pt idx="9">
                  <c:v>Güvenlik görevlileri öğrencilere karşı nazik ve saygılı olma düzeyini değerlendiriniz.</c:v>
                </c:pt>
              </c:strCache>
            </c:strRef>
          </c:cat>
          <c:val>
            <c:numRef>
              <c:f>Sayfa15!$C$48:$C$57</c:f>
              <c:numCache>
                <c:formatCode>General</c:formatCode>
                <c:ptCount val="10"/>
                <c:pt idx="0">
                  <c:v>3.62</c:v>
                </c:pt>
                <c:pt idx="1">
                  <c:v>3.63</c:v>
                </c:pt>
                <c:pt idx="2">
                  <c:v>3.66</c:v>
                </c:pt>
                <c:pt idx="3">
                  <c:v>3.68</c:v>
                </c:pt>
                <c:pt idx="4">
                  <c:v>3.69</c:v>
                </c:pt>
                <c:pt idx="5">
                  <c:v>3.69</c:v>
                </c:pt>
                <c:pt idx="6">
                  <c:v>3.71</c:v>
                </c:pt>
                <c:pt idx="7">
                  <c:v>3.73</c:v>
                </c:pt>
                <c:pt idx="8">
                  <c:v>3.74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D5-472F-AC11-04A0458F5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852224"/>
        <c:axId val="114853760"/>
      </c:barChart>
      <c:catAx>
        <c:axId val="11485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4853760"/>
        <c:crosses val="autoZero"/>
        <c:auto val="1"/>
        <c:lblAlgn val="ctr"/>
        <c:lblOffset val="100"/>
        <c:noMultiLvlLbl val="0"/>
      </c:catAx>
      <c:valAx>
        <c:axId val="11485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48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Sayfa1!$D$3</c:f>
              <c:strCache>
                <c:ptCount val="1"/>
                <c:pt idx="0">
                  <c:v>ÖĞRETİM ÜYESİ BAŞINA DÜŞEN ÖĞRENCİ SAYISI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Sayfa1!$A$4:$A$12</c:f>
              <c:strCache>
                <c:ptCount val="9"/>
                <c:pt idx="0">
                  <c:v>İslami İlimler Fakültesi</c:v>
                </c:pt>
                <c:pt idx="1">
                  <c:v>Spor Bilimleri Fakültesi</c:v>
                </c:pt>
                <c:pt idx="2">
                  <c:v>Mühendislik Fakültesi</c:v>
                </c:pt>
                <c:pt idx="3">
                  <c:v>Hukuk Fakültesi</c:v>
                </c:pt>
                <c:pt idx="4">
                  <c:v>Tıp Fakültesi</c:v>
                </c:pt>
                <c:pt idx="5">
                  <c:v>Sağlık Bilimleri Fakültesi</c:v>
                </c:pt>
                <c:pt idx="6">
                  <c:v>İnsan ve Toplum Bilimleri Fakültesi</c:v>
                </c:pt>
                <c:pt idx="7">
                  <c:v>İİBF</c:v>
                </c:pt>
                <c:pt idx="8">
                  <c:v>Sanat ve Tasarım Fakültesi</c:v>
                </c:pt>
              </c:strCache>
            </c:strRef>
          </c:cat>
          <c:val>
            <c:numRef>
              <c:f>Sayfa1!$D$4:$D$12</c:f>
              <c:numCache>
                <c:formatCode>0.00</c:formatCode>
                <c:ptCount val="9"/>
                <c:pt idx="0">
                  <c:v>12.117647058823529</c:v>
                </c:pt>
                <c:pt idx="1">
                  <c:v>15.947368421052632</c:v>
                </c:pt>
                <c:pt idx="2">
                  <c:v>17.739495798319329</c:v>
                </c:pt>
                <c:pt idx="3">
                  <c:v>19.066666666666666</c:v>
                </c:pt>
                <c:pt idx="4">
                  <c:v>20</c:v>
                </c:pt>
                <c:pt idx="5">
                  <c:v>21.8</c:v>
                </c:pt>
                <c:pt idx="6">
                  <c:v>21.888888888888889</c:v>
                </c:pt>
                <c:pt idx="7">
                  <c:v>29.3</c:v>
                </c:pt>
                <c:pt idx="8">
                  <c:v>38.055555555555557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31-44FA-AF5D-5F5C77664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04480"/>
        <c:axId val="34806016"/>
      </c:barChart>
      <c:catAx>
        <c:axId val="3480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806016"/>
        <c:crosses val="autoZero"/>
        <c:auto val="1"/>
        <c:lblAlgn val="ctr"/>
        <c:lblOffset val="100"/>
        <c:noMultiLvlLbl val="0"/>
      </c:catAx>
      <c:valAx>
        <c:axId val="348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8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tr-T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dirty="0"/>
              <a:t>FAKÜLTELER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Sayfa1!$A$29:$A$36</c:f>
              <c:strCache>
                <c:ptCount val="8"/>
                <c:pt idx="0">
                  <c:v>Hukuk Fakültesi</c:v>
                </c:pt>
                <c:pt idx="1">
                  <c:v>Sağlık Bilimleri Fakültesi</c:v>
                </c:pt>
                <c:pt idx="2">
                  <c:v>İnsan ve Toplum Bilimleri Fakültesi</c:v>
                </c:pt>
                <c:pt idx="3">
                  <c:v>Spor Bilimleri Fakültesi</c:v>
                </c:pt>
                <c:pt idx="4">
                  <c:v>İslami İlimler Fakültesi</c:v>
                </c:pt>
                <c:pt idx="5">
                  <c:v>Mühendislik Fakültesi</c:v>
                </c:pt>
                <c:pt idx="6">
                  <c:v>İktisadi ve İdari Bilimler Fakültesi</c:v>
                </c:pt>
                <c:pt idx="7">
                  <c:v>Sanat ve Tasarım Fakültesi</c:v>
                </c:pt>
              </c:strCache>
            </c:strRef>
          </c:cat>
          <c:val>
            <c:numRef>
              <c:f>Sayfa1!$B$29:$B$36</c:f>
              <c:numCache>
                <c:formatCode>0.00</c:formatCode>
                <c:ptCount val="8"/>
                <c:pt idx="0">
                  <c:v>8.6</c:v>
                </c:pt>
                <c:pt idx="1">
                  <c:v>14.611111111111111</c:v>
                </c:pt>
                <c:pt idx="2">
                  <c:v>17.083333333333332</c:v>
                </c:pt>
                <c:pt idx="3">
                  <c:v>17.600000000000001</c:v>
                </c:pt>
                <c:pt idx="4">
                  <c:v>19.443037974683545</c:v>
                </c:pt>
                <c:pt idx="5">
                  <c:v>31</c:v>
                </c:pt>
                <c:pt idx="6">
                  <c:v>37.928571428571431</c:v>
                </c:pt>
                <c:pt idx="7">
                  <c:v>41.055555555555557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30-4A90-A919-231EA3EC6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3440"/>
        <c:axId val="34334976"/>
      </c:barChart>
      <c:catAx>
        <c:axId val="343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334976"/>
        <c:crosses val="autoZero"/>
        <c:auto val="1"/>
        <c:lblAlgn val="ctr"/>
        <c:lblOffset val="100"/>
        <c:noMultiLvlLbl val="0"/>
      </c:catAx>
      <c:valAx>
        <c:axId val="3433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33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Sayfa13!$A$1:$A$9</c:f>
              <c:strCache>
                <c:ptCount val="9"/>
                <c:pt idx="0">
                  <c:v>Tıp Fakültesi</c:v>
                </c:pt>
                <c:pt idx="1">
                  <c:v>Sağlık Bilimleri Fakültesi</c:v>
                </c:pt>
                <c:pt idx="2">
                  <c:v>Sanat ve Tasarım Fakültesi</c:v>
                </c:pt>
                <c:pt idx="3">
                  <c:v>İnsan ve Toplum Bilimleri Fakültesi</c:v>
                </c:pt>
                <c:pt idx="4">
                  <c:v>Spor Bilimleri Fakültesi</c:v>
                </c:pt>
                <c:pt idx="5">
                  <c:v>İslami İlimler Fakültesi</c:v>
                </c:pt>
                <c:pt idx="6">
                  <c:v>Mühendislik Fakültesi</c:v>
                </c:pt>
                <c:pt idx="7">
                  <c:v>İktisadi ve İdari Bilimler Fakültesi</c:v>
                </c:pt>
                <c:pt idx="8">
                  <c:v>Hukuk Fakültesi</c:v>
                </c:pt>
              </c:strCache>
            </c:strRef>
          </c:cat>
          <c:val>
            <c:numRef>
              <c:f>Sayfa13!$B$1:$B$9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21</c:v>
                </c:pt>
                <c:pt idx="6">
                  <c:v>25</c:v>
                </c:pt>
                <c:pt idx="7">
                  <c:v>25</c:v>
                </c:pt>
                <c:pt idx="8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64-40EC-81E0-9F91DCDEE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385920"/>
        <c:axId val="34387456"/>
      </c:barChart>
      <c:catAx>
        <c:axId val="343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387456"/>
        <c:crosses val="autoZero"/>
        <c:auto val="1"/>
        <c:lblAlgn val="ctr"/>
        <c:lblOffset val="100"/>
        <c:noMultiLvlLbl val="0"/>
      </c:catAx>
      <c:valAx>
        <c:axId val="343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38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Sayfa13!$A$27:$A$34</c:f>
              <c:strCache>
                <c:ptCount val="8"/>
                <c:pt idx="0">
                  <c:v>Spor Bilimleri Fakültesi</c:v>
                </c:pt>
                <c:pt idx="1">
                  <c:v>Sanat ve Tasarım Fakültesi</c:v>
                </c:pt>
                <c:pt idx="2">
                  <c:v>İnsan ve Toplum Bilimleri Fakültesi</c:v>
                </c:pt>
                <c:pt idx="3">
                  <c:v>Sağlık Bilimleri Fakültesi</c:v>
                </c:pt>
                <c:pt idx="4">
                  <c:v>Hukuk Fakültesi</c:v>
                </c:pt>
                <c:pt idx="5">
                  <c:v>İslami İlimler Fakültesi</c:v>
                </c:pt>
                <c:pt idx="6">
                  <c:v>İktisadi ve İdari Bilimler Fakültesi</c:v>
                </c:pt>
                <c:pt idx="7">
                  <c:v>Mühendislik Fakültesi</c:v>
                </c:pt>
              </c:strCache>
            </c:strRef>
          </c:cat>
          <c:val>
            <c:numRef>
              <c:f>Sayfa13!$B$27:$B$34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15</c:v>
                </c:pt>
                <c:pt idx="6">
                  <c:v>24</c:v>
                </c:pt>
                <c:pt idx="7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B9-4420-A535-FE23006E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733504"/>
        <c:axId val="35735040"/>
      </c:barChart>
      <c:catAx>
        <c:axId val="357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5735040"/>
        <c:crosses val="autoZero"/>
        <c:auto val="1"/>
        <c:lblAlgn val="ctr"/>
        <c:lblOffset val="100"/>
        <c:noMultiLvlLbl val="0"/>
      </c:catAx>
      <c:valAx>
        <c:axId val="3573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573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Sayfa13!$K$46:$K$54</c:f>
              <c:strCache>
                <c:ptCount val="9"/>
                <c:pt idx="0">
                  <c:v>Tıp Fakültesi</c:v>
                </c:pt>
                <c:pt idx="1">
                  <c:v>Sağlık Bilimleri Fakültesi</c:v>
                </c:pt>
                <c:pt idx="2">
                  <c:v>Spor Bilimleri Fakültesi</c:v>
                </c:pt>
                <c:pt idx="3">
                  <c:v>İnsan ve Toplum Bilimleri Fakültesi</c:v>
                </c:pt>
                <c:pt idx="4">
                  <c:v>İslami İlimler Fakültesi</c:v>
                </c:pt>
                <c:pt idx="5">
                  <c:v>Sanat ve Tasarım Fakültesi</c:v>
                </c:pt>
                <c:pt idx="6">
                  <c:v>Hukuk Fakültesi</c:v>
                </c:pt>
                <c:pt idx="7">
                  <c:v>Mühendislik Fakültesi</c:v>
                </c:pt>
                <c:pt idx="8">
                  <c:v>İktisadi ve İdari Bilimler Fakültesi</c:v>
                </c:pt>
              </c:strCache>
            </c:strRef>
          </c:cat>
          <c:val>
            <c:numRef>
              <c:f>Sayfa13!$L$46:$L$54</c:f>
              <c:numCache>
                <c:formatCode>General</c:formatCode>
                <c:ptCount val="9"/>
                <c:pt idx="0">
                  <c:v>4</c:v>
                </c:pt>
                <c:pt idx="1">
                  <c:v>20</c:v>
                </c:pt>
                <c:pt idx="2">
                  <c:v>31</c:v>
                </c:pt>
                <c:pt idx="3">
                  <c:v>38</c:v>
                </c:pt>
                <c:pt idx="4">
                  <c:v>40</c:v>
                </c:pt>
                <c:pt idx="5">
                  <c:v>50</c:v>
                </c:pt>
                <c:pt idx="6">
                  <c:v>61</c:v>
                </c:pt>
                <c:pt idx="7">
                  <c:v>286</c:v>
                </c:pt>
                <c:pt idx="8">
                  <c:v>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A8-43DA-9241-907CD7351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18112"/>
        <c:axId val="35824000"/>
      </c:barChart>
      <c:catAx>
        <c:axId val="358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5824000"/>
        <c:crosses val="autoZero"/>
        <c:auto val="1"/>
        <c:lblAlgn val="ctr"/>
        <c:lblOffset val="100"/>
        <c:noMultiLvlLbl val="0"/>
      </c:catAx>
      <c:valAx>
        <c:axId val="358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581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5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Sayfa1!$B$10:$B$18</c:f>
              <c:strCache>
                <c:ptCount val="9"/>
                <c:pt idx="0">
                  <c:v>Tıp Fakültesi</c:v>
                </c:pt>
                <c:pt idx="1">
                  <c:v>Sanat ve Tasarım Fakültesi</c:v>
                </c:pt>
                <c:pt idx="2">
                  <c:v>Sağlık Bilimleri Fakültesi</c:v>
                </c:pt>
                <c:pt idx="3">
                  <c:v>Hukuk Fakültesi</c:v>
                </c:pt>
                <c:pt idx="4">
                  <c:v>Spor Bilimleri Fakültesi</c:v>
                </c:pt>
                <c:pt idx="5">
                  <c:v>İslami İlimler Fakültesi</c:v>
                </c:pt>
                <c:pt idx="6">
                  <c:v>İnsan ve Toplum Bilimleri Fakültesi</c:v>
                </c:pt>
                <c:pt idx="7">
                  <c:v>İİBF</c:v>
                </c:pt>
                <c:pt idx="8">
                  <c:v>Mühendislik Fakültesi</c:v>
                </c:pt>
              </c:strCache>
            </c:strRef>
          </c:cat>
          <c:val>
            <c:numRef>
              <c:f>Sayfa1!$C$10:$C$18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10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26</c:v>
                </c:pt>
                <c:pt idx="8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390784"/>
        <c:axId val="81667200"/>
      </c:barChart>
      <c:catAx>
        <c:axId val="5839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tr-TR"/>
          </a:p>
        </c:txPr>
        <c:crossAx val="81667200"/>
        <c:crosses val="autoZero"/>
        <c:auto val="1"/>
        <c:lblAlgn val="ctr"/>
        <c:lblOffset val="100"/>
        <c:noMultiLvlLbl val="0"/>
      </c:catAx>
      <c:valAx>
        <c:axId val="8166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390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30A9-B628-42E1-AA8E-5BAD479735E3}" type="datetimeFigureOut">
              <a:rPr lang="tr-TR" smtClean="0"/>
              <a:t>9.3.2023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7A60-0F52-429D-B9AF-58EFE6DBE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6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69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980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69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3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70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794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688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616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78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268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97A60-0F52-429D-B9AF-58EFE6DBE8A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0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59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00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911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872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606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518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457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1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2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18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86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86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0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45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73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97A60-0F52-429D-B9AF-58EFE6DBE8A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38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D5AB1F9-DD66-2359-74AA-B74FADA55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C774F033-5314-024B-5FBF-A67DF8B91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41AE56A-1D20-CFB3-871E-A9113B1A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39E9-79C1-499A-B7E6-1D979767A01D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4542309-FF9F-51F1-CEBA-E9D56DB2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025D0850-0AEC-31D5-7523-6BBCEE4A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13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28326AB-47C6-CE5F-A73B-820596BD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2BB549DF-D471-1659-83EE-FDC0A698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D95FC0F-8F0F-ABEF-F99D-D8F27081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F029-2620-4ECF-A162-AB8C38865971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3ADABD0-3234-C2C8-65B8-4C93909D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300EAA6-FA02-CF06-5DF1-9E78FB5A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3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D48CFEE8-60BC-C159-AB70-71B79FB3D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7A7455B6-29EB-4AEE-3836-8B22FBDD5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0FDBF16-8149-9015-CCE2-92C9907C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0664-FB3D-44D9-BEBD-33F0B1D32652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0E9F5CAA-78B6-9AFC-9E8A-BA13238B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AA27D2C-FA8A-B29E-4857-13A90885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47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027C87C-8BC0-5A50-3624-D23D97AAA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07C041CA-223C-6A69-6F17-C3C73BED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DC70F06-EFF2-EAA7-5F18-783B4DFE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A3A-0DBF-4FFE-9288-022B1D0DABE5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23E1146-0E75-4C59-38F9-1E50C922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AFC2DFB-C195-02A5-2667-7533F81D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43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03B51F2-6034-B569-5EFB-FD086CCD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1129A26-3C8F-27B1-49D8-EBC28BF7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C85246D-95A5-4007-2C3F-291FDC22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7E75-4E00-4664-B850-9B83B79B26C4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53CDC7F-1756-258B-FDEF-BA80922A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CA77F49-8FB1-A040-766B-17F1F5A2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97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9913488-1EBC-A5BD-EB9F-A9206B10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568794F6-F481-C904-15F0-1C35FEE4C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B3A04B8-AA04-E481-D870-AA511F52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49C4-D27E-4BD0-87CA-3237F122DAA4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B91B7152-A4E2-A070-23F2-E0C1134F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B4632A4-E113-6807-83D6-34ED2214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80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44CD500-87C8-D1CE-C930-B6324D29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6A433CC-C38F-CC07-FB5C-4F5C6144D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D62848EE-ABEE-D159-8B92-A11FF3E08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A1AFD40A-BC49-CEAE-CE47-01788FB9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B7CE-071D-48B7-9997-5F31C29B29BD}" type="datetime1">
              <a:rPr lang="tr-TR" smtClean="0"/>
              <a:t>9.3.2023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7020661D-AB71-44F8-EED6-2C934FE8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14745CBF-523D-5A04-F242-C9BF316D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62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1D01F0F-422E-F2AB-D639-0F331A24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2ABD0252-FC1C-B809-A76D-04A44A9FB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8E17FED6-594B-9F94-8AB5-33AF0AB1B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27BCCEBE-DFA5-DD6C-81E7-C4384C22D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65F898E4-F091-D0B6-55EE-F03C36481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459080B0-057A-39EC-3140-EB1C48A2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2FEC-EAF6-411C-AB31-526CCE8ACED0}" type="datetime1">
              <a:rPr lang="tr-TR" smtClean="0"/>
              <a:t>9.3.2023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8A6B27E6-429E-B22C-E40E-67FE0F35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195E5AFC-544D-143C-B5AE-7D4C1C78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06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2892959-0E4C-A9D8-8BD8-3C115F47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5857A73D-2FCC-B383-1266-3DF2ADDD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4BFF-2403-4EDA-8246-07614DB45389}" type="datetime1">
              <a:rPr lang="tr-TR" smtClean="0"/>
              <a:t>9.3.2023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FD345418-7F6F-31DC-E80B-5E41946A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AD33510-6BD2-9884-3B41-414487C3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509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3E160EEC-896E-FCEF-9645-8693F82D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372-DE8E-4399-8C1D-459A058ACE31}" type="datetime1">
              <a:rPr lang="tr-TR" smtClean="0"/>
              <a:t>9.3.2023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37A7F95D-A833-1F9F-83BD-F55EDB01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EF3A0BE5-2AE8-10F8-A9CD-E4FA82D2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75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A583675-BC98-99C8-3A04-4678D0F0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562AABB-B0A8-EE91-F63C-05DD1E2E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25830B65-CBEA-AEBB-1734-E6359DBDE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EF908877-0E96-DF36-970F-A10C83C0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2693-7433-448D-AA3F-6593EE95A433}" type="datetime1">
              <a:rPr lang="tr-TR" smtClean="0"/>
              <a:t>9.3.2023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9B506903-FFDD-9FC1-04D9-E1C0BF39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32484EB2-39B3-DC05-2BD3-3A305EA8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67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9BF6F18-0C30-CFEA-5FBC-55213300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943827D-C5E3-DB43-357C-20491E9B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120832C-09FA-C8DB-5BF1-4262B0E3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4191-659C-4D22-BB49-F698F62BD965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8A93A88-FDF2-66CF-DAFA-5D55D90C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627A716-F486-E133-2723-032CCB3E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125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826712C-F6B3-90E8-8199-2066042F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2CD69587-9BD6-5DB4-710B-F5F03B2D5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64324B35-DCFC-EF43-CBA4-9F6C9038E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C1FF2B03-A34A-44F6-B1E5-391704A1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836D-1C08-4EF8-916F-ED8EF897AC7C}" type="datetime1">
              <a:rPr lang="tr-TR" smtClean="0"/>
              <a:t>9.3.2023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B72D64DD-A9BD-8D77-F8B0-031D865A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113947A-4EDF-E8E6-B4B5-47E9DD69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27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EA3C6C8-E352-0441-6A14-86959238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2B736F44-97B0-1DDE-2F9C-DCC028365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06833CE-390F-3F49-90EF-2C96800E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F0AA-B444-4B63-83A6-7CF1EF22F93E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B1B3295-DE4A-DC99-C1FC-19739F3A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A6D1436-CA55-71BB-9865-DDA3D670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86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16F53E7E-394E-B0FF-12AE-E1260EE9A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79106FE3-6DF3-10D4-F1DE-3BB818DB3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0289CE6-8E11-2BEA-0C98-1DEC1B30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36BF-146B-435F-BC51-C669106DC122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A694626-25CC-F2A9-927B-1DDB6E28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040C8666-3C30-D20A-FFCD-893BEBF2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5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D2531B8-C081-8BED-1525-75D0D4C8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01BE7465-72BD-2731-0966-758155F5C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382E4CE-7CEB-1972-9503-3C5CF05E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33C8-8F09-4087-9BCA-AABED3F7B10A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EB717E0-2EEB-6532-5B6E-A5EC8E64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3E4202E-57F8-50D7-311D-2074CBB4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6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89BA052-F57E-4928-341A-52C56EF1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176B931-F356-C3D9-3988-71A83B6C9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24F984CF-76A1-731D-77FC-83458247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B874B4B6-4506-B0B5-13A3-ED5721E7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E3FD-BFE4-467F-8FD1-977CA62BB4E0}" type="datetime1">
              <a:rPr lang="tr-TR" smtClean="0"/>
              <a:t>9.3.2023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83CD2A66-6D65-6801-9FC9-785D9531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62C933FF-584C-52FA-1253-CB1CD93E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42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963C918-7BF0-4EE4-F239-C5371145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A6229713-9325-4DE7-61E0-C95DE6BC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B5DCCCA6-1356-57DE-E1A3-AF5C7E3B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7FE84C7D-B595-3E14-963C-BB3004999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2F9F28DD-25A3-A03F-4735-9DCA3769F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7F06450D-375A-F47C-2C33-C72A3D73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80A9-9198-4ACE-B62A-124A77FA5AB4}" type="datetime1">
              <a:rPr lang="tr-TR" smtClean="0"/>
              <a:t>9.3.2023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D0A49209-9DCA-B1BE-1C21-4C3866F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62206569-3366-19DE-0905-1B9EC91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73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7524BFC-5DB2-E7D8-7F62-461E32DD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6F0EB0C1-A639-09F5-A2EF-4B8483CA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90AE-F7E0-4BE1-B64B-49344C45891D}" type="datetime1">
              <a:rPr lang="tr-TR" smtClean="0"/>
              <a:t>9.3.2023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C2BBFE2F-FE13-DF44-5316-1E3A2180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5F2D6224-7DE3-72E1-9446-C48C75D8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25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F6E7F0CE-83F4-FFD2-E635-C70CBF07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3897-3C12-4E0B-93EC-3CC03FF233FD}" type="datetime1">
              <a:rPr lang="tr-TR" smtClean="0"/>
              <a:t>9.3.2023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5F7DC81B-1207-9E3C-E43A-0ADA3098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A0CF8AB-A1D8-CD6F-2642-67D821D2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16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8F2168C-E938-FC9D-5991-0A1B1E20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7D19376-FE0E-9CA8-A81A-A8FFCA5E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179CA90A-E1D6-DA11-32ED-7DD8C3974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05A60A25-57E8-FF7A-B493-61B08037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6C3F-9A3B-427C-A08C-B331207DC2F9}" type="datetime1">
              <a:rPr lang="tr-TR" smtClean="0"/>
              <a:t>9.3.2023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632FF317-24CC-E54B-D8FD-5233EBAB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ED6BBD6C-EFCB-B456-0C45-A26888FD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1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6ACA014-B114-24E2-97FD-EE6797F4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1435568D-12E7-E5DB-C199-8A96D119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A87E5C3C-128B-6CE3-F54E-2D78C61CC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01C54D4B-E1A4-5029-00F3-1F31F3F0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F571-50ED-4BA3-88D1-E6CAD6F1A8B1}" type="datetime1">
              <a:rPr lang="tr-TR" smtClean="0"/>
              <a:t>9.3.2023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73054DB8-CFCE-C8FA-A7D8-06486163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A8AED68-7CC3-4BDC-D9E2-714E9CE6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0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9DC77DE2-89B3-BDA9-7F1E-C45B90FB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A3A184BC-043D-F048-AB2C-44FBF261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8F20C330-2528-76C7-33D2-743B2434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F2B3-D050-4BE2-9D93-0E3FF8AD5261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E0DDF5C2-6D43-964E-BF15-5BDAAE783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F17EC10-E198-4A29-1EE5-1AF8E57F4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18BB-0284-465F-A0E3-7DA36E62E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9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44166008-06E6-E3E1-B390-483F0271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BFB8F056-B70A-BF6E-910C-D08830576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8F856D5-05DA-7209-A78B-3D4CE4236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9D80-848C-4F8A-ACBE-1B13BD370017}" type="datetime1">
              <a:rPr lang="tr-TR" smtClean="0"/>
              <a:t>9.3.2023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E4A9844-9D03-3A2C-274B-B18775A3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FC0D193-EC8A-4B6F-0C91-EEC489DA4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136D-87D5-43B2-BFE9-5D1F583B25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9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6A56BDA-D831-949B-8403-65F65E81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2400" y="666044"/>
            <a:ext cx="5475111" cy="4007029"/>
          </a:xfrm>
        </p:spPr>
        <p:txBody>
          <a:bodyPr anchor="b">
            <a:normAutofit/>
          </a:bodyPr>
          <a:lstStyle/>
          <a:p>
            <a:pPr algn="l"/>
            <a:r>
              <a:rPr lang="tr-TR" sz="5000" dirty="0">
                <a:solidFill>
                  <a:schemeClr val="bg1"/>
                </a:solidFill>
              </a:rPr>
              <a:t>YALOVA ÜNİVERSİTESİ 2022 GENEL DEĞERLENDİRMESİ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A54C16F1-3B9C-A318-EA1F-58DCC5163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399" y="4750893"/>
            <a:ext cx="4889477" cy="1147863"/>
          </a:xfrm>
        </p:spPr>
        <p:txBody>
          <a:bodyPr anchor="t">
            <a:normAutofit/>
          </a:bodyPr>
          <a:lstStyle/>
          <a:p>
            <a:pPr algn="l"/>
            <a:r>
              <a:rPr lang="tr-TR" sz="2000" dirty="0">
                <a:solidFill>
                  <a:schemeClr val="bg1"/>
                </a:solidFill>
              </a:rPr>
              <a:t>2022 BİRİM FAALİYET RAPORU SUNUM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5EB33A69-8AB2-8A63-76CA-46510519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3" y="489204"/>
            <a:ext cx="3623041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4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ÜNİVERSİTEDEN AYRILAN </a:t>
            </a:r>
            <a:r>
              <a:rPr lang="tr-TR" sz="25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ÖĞRENCİ SAYISI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B4CD5BF-E761-82A0-CAB8-552DA892B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5" name="İçerik Yer Tutucusu 4">
            <a:extLst>
              <a:ext uri="{FF2B5EF4-FFF2-40B4-BE49-F238E27FC236}">
                <a16:creationId xmlns="" xmlns:a16="http://schemas.microsoft.com/office/drawing/2014/main" id="{0FA426BD-E78C-DB12-0BA4-6EFDD597F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239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91E491A-1AD7-9E61-9D41-1B6AABB2F4E6}"/>
              </a:ext>
            </a:extLst>
          </p:cNvPr>
          <p:cNvSpPr txBox="1"/>
          <p:nvPr/>
        </p:nvSpPr>
        <p:spPr>
          <a:xfrm>
            <a:off x="1388534" y="6176963"/>
            <a:ext cx="9098845" cy="37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FAKÜLTELERDEN TOPLAM AYRILAN ÖĞRENCİ SAYISI: </a:t>
            </a:r>
            <a:r>
              <a:rPr lang="tr-TR" b="1" dirty="0"/>
              <a:t>834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40ACBD4C-4B54-AF08-04B1-63A1F0A2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5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5356" cy="1325563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ÖĞRENCİLERİN ÜNİVERSİTEDEN AYRILMA NEDENLERİ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B4CD5BF-E761-82A0-CAB8-552DA892B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D06D9BA6-6160-463F-849B-809D5B28E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044046"/>
              </p:ext>
            </p:extLst>
          </p:nvPr>
        </p:nvGraphicFramePr>
        <p:xfrm>
          <a:off x="1161343" y="1690688"/>
          <a:ext cx="9265357" cy="4980991"/>
        </p:xfrm>
        <a:graphic>
          <a:graphicData uri="http://schemas.openxmlformats.org/drawingml/2006/table">
            <a:tbl>
              <a:tblPr/>
              <a:tblGrid>
                <a:gridCol w="2215626">
                  <a:extLst>
                    <a:ext uri="{9D8B030D-6E8A-4147-A177-3AD203B41FA5}">
                      <a16:colId xmlns="" xmlns:a16="http://schemas.microsoft.com/office/drawing/2014/main" val="2058909612"/>
                    </a:ext>
                  </a:extLst>
                </a:gridCol>
                <a:gridCol w="1013520">
                  <a:extLst>
                    <a:ext uri="{9D8B030D-6E8A-4147-A177-3AD203B41FA5}">
                      <a16:colId xmlns="" xmlns:a16="http://schemas.microsoft.com/office/drawing/2014/main" val="1893978872"/>
                    </a:ext>
                  </a:extLst>
                </a:gridCol>
                <a:gridCol w="1479733">
                  <a:extLst>
                    <a:ext uri="{9D8B030D-6E8A-4147-A177-3AD203B41FA5}">
                      <a16:colId xmlns="" xmlns:a16="http://schemas.microsoft.com/office/drawing/2014/main" val="754792156"/>
                    </a:ext>
                  </a:extLst>
                </a:gridCol>
                <a:gridCol w="1027289">
                  <a:extLst>
                    <a:ext uri="{9D8B030D-6E8A-4147-A177-3AD203B41FA5}">
                      <a16:colId xmlns="" xmlns:a16="http://schemas.microsoft.com/office/drawing/2014/main" val="3106220980"/>
                    </a:ext>
                  </a:extLst>
                </a:gridCol>
                <a:gridCol w="970845">
                  <a:extLst>
                    <a:ext uri="{9D8B030D-6E8A-4147-A177-3AD203B41FA5}">
                      <a16:colId xmlns="" xmlns:a16="http://schemas.microsoft.com/office/drawing/2014/main" val="21178430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567460353"/>
                    </a:ext>
                  </a:extLst>
                </a:gridCol>
                <a:gridCol w="683908">
                  <a:extLst>
                    <a:ext uri="{9D8B030D-6E8A-4147-A177-3AD203B41FA5}">
                      <a16:colId xmlns="" xmlns:a16="http://schemas.microsoft.com/office/drawing/2014/main" val="1690091913"/>
                    </a:ext>
                  </a:extLst>
                </a:gridCol>
                <a:gridCol w="971325">
                  <a:extLst>
                    <a:ext uri="{9D8B030D-6E8A-4147-A177-3AD203B41FA5}">
                      <a16:colId xmlns="" xmlns:a16="http://schemas.microsoft.com/office/drawing/2014/main" val="2547511624"/>
                    </a:ext>
                  </a:extLst>
                </a:gridCol>
              </a:tblGrid>
              <a:tr h="7939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Akademik Birim Adı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Kendi İsteği İle Ayrılan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Dört yıl üst üste harç ödememe/kayıt yenilememe (YÖK Kararıyla)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Başarısızlık (Azami Süre vb.)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Yük. Öğr. Çıkarma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Yatay Geçiş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9805894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Hukuk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6374815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İslami İlimler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89319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Mühendislik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453636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Sanat ve Tasarım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0938601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İktisadi ve İdari Bilimler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4239714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Spor Bilimleri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6114660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Tıp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8689864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Sağlık Bilimleri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3163385"/>
                  </a:ext>
                </a:extLst>
              </a:tr>
              <a:tr h="422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İnsan ve Toplum Bilimleri Fakültesi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6333017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9902590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C16BB974-6B3C-774F-28C5-B63E2BF0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70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1473" cy="1325563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AKADEMİK TEŞVİK ALAN ÖĞRETİM ÜYESİ SAYISI (FAKÜLTELER)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B4CD5BF-E761-82A0-CAB8-552DA892B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C16BB974-6B3C-774F-28C5-B63E2BF0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295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223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BİLGİLERİ-1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="" xmlns:a16="http://schemas.microsoft.com/office/drawing/2014/main" id="{6D10BDE7-90DC-99F5-7F6A-8DACE2B46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90991"/>
              </p:ext>
            </p:extLst>
          </p:nvPr>
        </p:nvGraphicFramePr>
        <p:xfrm>
          <a:off x="838200" y="1558834"/>
          <a:ext cx="10515600" cy="461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1EB33F95-8390-BAFB-53E6-9D9F18D7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4240FA3-13A1-3943-762C-78EA3AB2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787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BİLGİLERİ-2</a:t>
            </a:r>
            <a:endParaRPr lang="tr-TR" sz="2500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A6464C2C-1CF5-5813-2B85-167E836C9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25555"/>
              </p:ext>
            </p:extLst>
          </p:nvPr>
        </p:nvGraphicFramePr>
        <p:xfrm>
          <a:off x="838200" y="1628503"/>
          <a:ext cx="10515600" cy="45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26DE5F3-CA8D-920D-DE42-826885F15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46D59DB4-4277-0145-A3C8-C044EAC4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40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="" xmlns:a16="http://schemas.microsoft.com/office/drawing/2014/main" id="{DC023383-1035-E4CA-3F04-0D1BD571B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396344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4E987C92-7E9F-E779-27F7-65ED26982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314E2DC6-1C36-A5A3-1117-EBBC2444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BİLGİLERİ-5</a:t>
            </a:r>
            <a:endParaRPr lang="tr-TR" sz="25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E09290E9-994B-14A8-4715-B400CFAE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70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74FA310A-7A43-B2A2-28F5-64CD89181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885999"/>
              </p:ext>
            </p:extLst>
          </p:nvPr>
        </p:nvGraphicFramePr>
        <p:xfrm>
          <a:off x="838200" y="155469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B76F327-3CCC-DC3B-6C80-5675009BA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23977E8E-46A9-870B-FE04-12518225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BİLGİLERİ-4</a:t>
            </a:r>
            <a:endParaRPr lang="tr-TR" sz="25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D62F1427-C246-4028-819C-3CD650F4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9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D805C2AF-88D9-602F-AFC2-CCBEE6B68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36798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ADA4389F-1A6F-2550-88B3-255AA810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BİLGİLERİ-5</a:t>
            </a:r>
            <a:endParaRPr lang="tr-TR" sz="25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DEA4A151-6368-9F67-CCFB-AE0D61B2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40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="" xmlns:a16="http://schemas.microsoft.com/office/drawing/2014/main" id="{DF86A9FD-8412-A21F-FD67-A5B777410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99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E35FAF80-1540-310C-B0CF-41D52D696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7AD78CC7-11B1-255D-0BEC-56F406B9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BİLGİLERİ-son</a:t>
            </a:r>
            <a:endParaRPr lang="tr-TR" sz="2500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8C830F35-290C-9625-0333-D652C8DF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09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0924AE3-7CDC-D308-A62B-75C59353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3D46D128-0E5B-390C-5051-2EACD5F95AB8}"/>
              </a:ext>
            </a:extLst>
          </p:cNvPr>
          <p:cNvSpPr txBox="1"/>
          <p:nvPr/>
        </p:nvSpPr>
        <p:spPr>
          <a:xfrm>
            <a:off x="688769" y="641268"/>
            <a:ext cx="9939647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ÖĞRETİM ELEMANLARININ HAFTALIK DERS SAATİ ORTALAMASI</a:t>
            </a:r>
          </a:p>
        </p:txBody>
      </p:sp>
      <p:graphicFrame>
        <p:nvGraphicFramePr>
          <p:cNvPr id="2" name="Grafik 1">
            <a:extLst>
              <a:ext uri="{FF2B5EF4-FFF2-40B4-BE49-F238E27FC236}">
                <a16:creationId xmlns="" xmlns:a16="http://schemas.microsoft.com/office/drawing/2014/main" id="{09E5A3DA-A785-41D4-4BF7-A8790E9C8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988680"/>
              </p:ext>
            </p:extLst>
          </p:nvPr>
        </p:nvGraphicFramePr>
        <p:xfrm>
          <a:off x="1353787" y="1819275"/>
          <a:ext cx="9108374" cy="403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158786" y="5999414"/>
            <a:ext cx="989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* Ders veren, kadrolu öğretim elemanları için hesaplanan.</a:t>
            </a:r>
          </a:p>
          <a:p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* İki dönemlik ortalama.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E8716942-CD02-5FAF-2863-7B35DD90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21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>
            <a:extLst>
              <a:ext uri="{FF2B5EF4-FFF2-40B4-BE49-F238E27FC236}">
                <a16:creationId xmlns="" xmlns:a16="http://schemas.microsoft.com/office/drawing/2014/main" id="{646249D7-9E70-2C74-ABE3-E72F5E252B97}"/>
              </a:ext>
            </a:extLst>
          </p:cNvPr>
          <p:cNvGraphicFramePr/>
          <p:nvPr/>
        </p:nvGraphicFramePr>
        <p:xfrm>
          <a:off x="619731" y="1690688"/>
          <a:ext cx="10275577" cy="459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C6BBF833-91F3-71FC-C989-A706A4F63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D1B1ABA5-1E03-0C96-25DA-ECD61B2E39EB}"/>
              </a:ext>
            </a:extLst>
          </p:cNvPr>
          <p:cNvSpPr txBox="1"/>
          <p:nvPr/>
        </p:nvSpPr>
        <p:spPr>
          <a:xfrm>
            <a:off x="1872809" y="576995"/>
            <a:ext cx="7623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YILLARA GÖRE ÖĞRENCİ SAYILARI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988731" y="5721532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510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0924AE3-7CDC-D308-A62B-75C59353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3D46D128-0E5B-390C-5051-2EACD5F95AB8}"/>
              </a:ext>
            </a:extLst>
          </p:cNvPr>
          <p:cNvSpPr txBox="1"/>
          <p:nvPr/>
        </p:nvSpPr>
        <p:spPr>
          <a:xfrm>
            <a:off x="688769" y="641268"/>
            <a:ext cx="9939647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800" b="1" dirty="0">
                <a:latin typeface="Cambria" pitchFamily="18" charset="0"/>
              </a:rPr>
              <a:t>PROJE BİLGİLERİ</a:t>
            </a:r>
            <a:endParaRPr lang="tr-TR" sz="2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="" xmlns:a16="http://schemas.microsoft.com/office/drawing/2014/main" id="{1AA35914-AFC4-BAF2-EB5F-716A08A39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33308"/>
              </p:ext>
            </p:extLst>
          </p:nvPr>
        </p:nvGraphicFramePr>
        <p:xfrm>
          <a:off x="1592826" y="1435488"/>
          <a:ext cx="8627808" cy="4781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90906">
                  <a:extLst>
                    <a:ext uri="{9D8B030D-6E8A-4147-A177-3AD203B41FA5}">
                      <a16:colId xmlns="" xmlns:a16="http://schemas.microsoft.com/office/drawing/2014/main" val="1948374248"/>
                    </a:ext>
                  </a:extLst>
                </a:gridCol>
                <a:gridCol w="762345">
                  <a:extLst>
                    <a:ext uri="{9D8B030D-6E8A-4147-A177-3AD203B41FA5}">
                      <a16:colId xmlns="" xmlns:a16="http://schemas.microsoft.com/office/drawing/2014/main" val="225263349"/>
                    </a:ext>
                  </a:extLst>
                </a:gridCol>
                <a:gridCol w="750244">
                  <a:extLst>
                    <a:ext uri="{9D8B030D-6E8A-4147-A177-3AD203B41FA5}">
                      <a16:colId xmlns="" xmlns:a16="http://schemas.microsoft.com/office/drawing/2014/main" val="4147035394"/>
                    </a:ext>
                  </a:extLst>
                </a:gridCol>
                <a:gridCol w="750244">
                  <a:extLst>
                    <a:ext uri="{9D8B030D-6E8A-4147-A177-3AD203B41FA5}">
                      <a16:colId xmlns="" xmlns:a16="http://schemas.microsoft.com/office/drawing/2014/main" val="2919946810"/>
                    </a:ext>
                  </a:extLst>
                </a:gridCol>
                <a:gridCol w="834949">
                  <a:extLst>
                    <a:ext uri="{9D8B030D-6E8A-4147-A177-3AD203B41FA5}">
                      <a16:colId xmlns="" xmlns:a16="http://schemas.microsoft.com/office/drawing/2014/main" val="1379338484"/>
                    </a:ext>
                  </a:extLst>
                </a:gridCol>
                <a:gridCol w="834949">
                  <a:extLst>
                    <a:ext uri="{9D8B030D-6E8A-4147-A177-3AD203B41FA5}">
                      <a16:colId xmlns="" xmlns:a16="http://schemas.microsoft.com/office/drawing/2014/main" val="1162202754"/>
                    </a:ext>
                  </a:extLst>
                </a:gridCol>
                <a:gridCol w="810748">
                  <a:extLst>
                    <a:ext uri="{9D8B030D-6E8A-4147-A177-3AD203B41FA5}">
                      <a16:colId xmlns="" xmlns:a16="http://schemas.microsoft.com/office/drawing/2014/main" val="1439197051"/>
                    </a:ext>
                  </a:extLst>
                </a:gridCol>
                <a:gridCol w="810748">
                  <a:extLst>
                    <a:ext uri="{9D8B030D-6E8A-4147-A177-3AD203B41FA5}">
                      <a16:colId xmlns="" xmlns:a16="http://schemas.microsoft.com/office/drawing/2014/main" val="2993814938"/>
                    </a:ext>
                  </a:extLst>
                </a:gridCol>
                <a:gridCol w="580834">
                  <a:extLst>
                    <a:ext uri="{9D8B030D-6E8A-4147-A177-3AD203B41FA5}">
                      <a16:colId xmlns="" xmlns:a16="http://schemas.microsoft.com/office/drawing/2014/main" val="1285417367"/>
                    </a:ext>
                  </a:extLst>
                </a:gridCol>
                <a:gridCol w="701841">
                  <a:extLst>
                    <a:ext uri="{9D8B030D-6E8A-4147-A177-3AD203B41FA5}">
                      <a16:colId xmlns="" xmlns:a16="http://schemas.microsoft.com/office/drawing/2014/main" val="1193453596"/>
                    </a:ext>
                  </a:extLst>
                </a:gridCol>
              </a:tblGrid>
              <a:tr h="3204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Akademik Birimler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Devam Eden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Tamamlanan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3035508588"/>
                  </a:ext>
                </a:extLst>
              </a:tr>
              <a:tr h="3204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TÜBİTAK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MARKA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BAP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TÜBİTAK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MARKA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BAP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3385008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Mühendislik Fakültesi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3497130711"/>
                  </a:ext>
                </a:extLst>
              </a:tr>
              <a:tr h="47424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İktisadi ve İdari Bilimler Fakültesi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1549772311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Hukuk Fakültesi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3025312796"/>
                  </a:ext>
                </a:extLst>
              </a:tr>
              <a:tr h="47424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İnsan ve Toplum Bilimleri Fakültesi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3349274881"/>
                  </a:ext>
                </a:extLst>
              </a:tr>
              <a:tr h="47424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Sağlık Bilimleri Fakültesi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1341591937"/>
                  </a:ext>
                </a:extLst>
              </a:tr>
              <a:tr h="47424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Sanat ve Tasarım Fakültesi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3124485849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Termal MYO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512867321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Yalova MYO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701203913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Armutlu MYO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3632814572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Altınova MYO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2446733598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tr-TR" sz="1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tr-TR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7" marR="8957" marT="8957" marB="0" anchor="ctr"/>
                </a:tc>
                <a:extLst>
                  <a:ext uri="{0D108BD9-81ED-4DB2-BD59-A6C34878D82A}">
                    <a16:rowId xmlns="" xmlns:a16="http://schemas.microsoft.com/office/drawing/2014/main" val="1931710466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C173B90A-4D0C-20D5-A2A2-AD39607E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58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EF8208-0AE7-117D-66A4-B7F2895D4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2196215-7FF9-CF00-CB55-D1FBA4BEA7D3}"/>
              </a:ext>
            </a:extLst>
          </p:cNvPr>
          <p:cNvSpPr txBox="1"/>
          <p:nvPr/>
        </p:nvSpPr>
        <p:spPr>
          <a:xfrm>
            <a:off x="1255890" y="2567226"/>
            <a:ext cx="949395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5000" b="1" dirty="0"/>
              <a:t>MESLEK YÜKSEKOKULLARI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12AF0D35-0748-6623-53C5-6E25A50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51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DB2C5F5-267D-835B-DFD3-FC3EA25A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432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ÖĞRETİM </a:t>
            </a:r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ELEMANI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BAŞINA DÜŞEN ÖĞRENCİ SAYISI</a:t>
            </a:r>
            <a:endParaRPr lang="tr-TR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83981D54-E9BB-77B5-F29D-D1CBF4973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16" name="İçerik Yer Tutucusu 15">
            <a:extLst>
              <a:ext uri="{FF2B5EF4-FFF2-40B4-BE49-F238E27FC236}">
                <a16:creationId xmlns="" xmlns:a16="http://schemas.microsoft.com/office/drawing/2014/main" id="{CAB687D4-90BC-B679-36D2-88317B46B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291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9ECC64E7-1A1D-4F02-2BC4-00EB7CD3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08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0924AE3-7CDC-D308-A62B-75C59353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3D46D128-0E5B-390C-5051-2EACD5F95AB8}"/>
              </a:ext>
            </a:extLst>
          </p:cNvPr>
          <p:cNvSpPr txBox="1"/>
          <p:nvPr/>
        </p:nvSpPr>
        <p:spPr>
          <a:xfrm>
            <a:off x="843148" y="641268"/>
            <a:ext cx="9678390" cy="5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ÖĞRETİM ELEMANLARININ HAFTALIK DERS SAATİ ORTALAMASI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="" xmlns:a16="http://schemas.microsoft.com/office/drawing/2014/main" id="{340692A3-C768-4D52-998B-BBC7C785F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170935"/>
              </p:ext>
            </p:extLst>
          </p:nvPr>
        </p:nvGraphicFramePr>
        <p:xfrm>
          <a:off x="843148" y="1807143"/>
          <a:ext cx="10351033" cy="393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033658" y="6096557"/>
            <a:ext cx="989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* Ders veren, kadrolu öğretim elemanları için hesaplanan.</a:t>
            </a:r>
          </a:p>
          <a:p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* İki dönemlik ortalama.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3F458ABA-E8B4-1A7A-701D-7460A6A3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4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0924AE3-7CDC-D308-A62B-75C59353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3D46D128-0E5B-390C-5051-2EACD5F95AB8}"/>
              </a:ext>
            </a:extLst>
          </p:cNvPr>
          <p:cNvSpPr txBox="1"/>
          <p:nvPr/>
        </p:nvSpPr>
        <p:spPr>
          <a:xfrm>
            <a:off x="843148" y="641268"/>
            <a:ext cx="9678390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5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AKADEMİK TEŞVİK ALAN ÖĞRETİM ÜYESİ SAYISI (MYO)</a:t>
            </a:r>
            <a:endParaRPr lang="tr-TR" sz="2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3F458ABA-E8B4-1A7A-701D-7460A6A3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29653"/>
              </p:ext>
            </p:extLst>
          </p:nvPr>
        </p:nvGraphicFramePr>
        <p:xfrm>
          <a:off x="1454728" y="2057399"/>
          <a:ext cx="9471868" cy="334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18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4A8E2F14-1641-957C-57EC-0A6B00853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441715"/>
              </p:ext>
            </p:extLst>
          </p:nvPr>
        </p:nvGraphicFramePr>
        <p:xfrm>
          <a:off x="838200" y="14369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22C17015-1208-7275-C6F9-CCEF1EDD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513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9" name="Grafik 8">
            <a:extLst>
              <a:ext uri="{FF2B5EF4-FFF2-40B4-BE49-F238E27FC236}">
                <a16:creationId xmlns="" xmlns:a16="http://schemas.microsoft.com/office/drawing/2014/main" id="{52C544FE-E4F2-A1C7-E8E5-75E6F4233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789630"/>
              </p:ext>
            </p:extLst>
          </p:nvPr>
        </p:nvGraphicFramePr>
        <p:xfrm>
          <a:off x="1022128" y="1770016"/>
          <a:ext cx="9843911" cy="410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Başlık 1">
            <a:extLst>
              <a:ext uri="{FF2B5EF4-FFF2-40B4-BE49-F238E27FC236}">
                <a16:creationId xmlns="" xmlns:a16="http://schemas.microsoft.com/office/drawing/2014/main" id="{B4571AB1-E042-2CE0-9EAE-803E229D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055BD6DF-2BBA-192A-C252-B4DC267B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95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4098181C-29F8-42DF-F477-2A749912A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546713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6A800AD9-9812-268F-C5D4-09223E0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BİLGİLERİ-3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05124F76-F0FC-56FA-DB8B-30F0A00E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525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13" name="İçerik Yer Tutucusu 12">
            <a:extLst>
              <a:ext uri="{FF2B5EF4-FFF2-40B4-BE49-F238E27FC236}">
                <a16:creationId xmlns="" xmlns:a16="http://schemas.microsoft.com/office/drawing/2014/main" id="{7F780221-CB65-79E8-93D8-EE095C740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53367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Başlık 1">
            <a:extLst>
              <a:ext uri="{FF2B5EF4-FFF2-40B4-BE49-F238E27FC236}">
                <a16:creationId xmlns="" xmlns:a16="http://schemas.microsoft.com/office/drawing/2014/main" id="{85138AEB-B691-CFBB-50F9-12AB165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BİLGİLERİ-4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1E339D3D-E608-D0BF-6F40-094360D5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33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10" name="İçerik Yer Tutucusu 9">
            <a:extLst>
              <a:ext uri="{FF2B5EF4-FFF2-40B4-BE49-F238E27FC236}">
                <a16:creationId xmlns="" xmlns:a16="http://schemas.microsoft.com/office/drawing/2014/main" id="{2AA08E9A-FC11-E23C-90AF-D64FEF070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2991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Başlık 1">
            <a:extLst>
              <a:ext uri="{FF2B5EF4-FFF2-40B4-BE49-F238E27FC236}">
                <a16:creationId xmlns="" xmlns:a16="http://schemas.microsoft.com/office/drawing/2014/main" id="{0D553E6C-3F06-91CA-71D3-87573725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BİLGİLERİ-5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EE925DD2-7FEF-7686-8F72-770E3EE3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69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E689911-A737-27E3-DAAD-41ADF6EC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66" y="488270"/>
            <a:ext cx="8982694" cy="1202418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YILLARA</a:t>
            </a:r>
            <a:r>
              <a:rPr lang="tr-TR" sz="25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GÖRE AKADEMİK PERSONEL SAYILARI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="" xmlns:a16="http://schemas.microsoft.com/office/drawing/2014/main" id="{58CFA895-A772-1009-4B91-5D4DA8378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591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DBEDC4CA-FD62-BA42-17E9-B0FF4ECF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67212DF0-9F4C-7859-8FA5-C3F4F3BD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7" name="İçerik Yer Tutucusu 6">
            <a:extLst>
              <a:ext uri="{FF2B5EF4-FFF2-40B4-BE49-F238E27FC236}">
                <a16:creationId xmlns="" xmlns:a16="http://schemas.microsoft.com/office/drawing/2014/main" id="{10B0607D-9BD0-2455-AD27-48B39BAAE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558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Başlık 1">
            <a:extLst>
              <a:ext uri="{FF2B5EF4-FFF2-40B4-BE49-F238E27FC236}">
                <a16:creationId xmlns="" xmlns:a16="http://schemas.microsoft.com/office/drawing/2014/main" id="{986FD49D-3D3C-3D8F-4BF2-7A5DFD55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YAYIN BİLGİLERİ-son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D3D51D42-3974-92BF-6684-84C5E95B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3ED02FB0-2534-65D5-CD0B-252B27DD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791" y="0"/>
            <a:ext cx="1213209" cy="153632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100251" y="722811"/>
            <a:ext cx="600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 TOPLAMINDA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="" xmlns:a16="http://schemas.microsoft.com/office/drawing/2014/main" id="{4A0D2EF7-D98C-106A-3E01-91B0CA093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295031"/>
              </p:ext>
            </p:extLst>
          </p:nvPr>
        </p:nvGraphicFramePr>
        <p:xfrm>
          <a:off x="2168013" y="1536325"/>
          <a:ext cx="7990595" cy="476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1CED692D-29A4-28EA-5F1A-484B42BE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06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3ED02FB0-2534-65D5-CD0B-252B27DD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791" y="0"/>
            <a:ext cx="1213209" cy="1536325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100251" y="722811"/>
            <a:ext cx="600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 TOPLAMINDA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="" xmlns:a16="http://schemas.microsoft.com/office/drawing/2014/main" id="{0C124276-9DCC-6E04-C05C-35A12B059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938177"/>
              </p:ext>
            </p:extLst>
          </p:nvPr>
        </p:nvGraphicFramePr>
        <p:xfrm>
          <a:off x="1891862" y="1373486"/>
          <a:ext cx="8103907" cy="491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B52704CE-6FC7-2F1F-6078-4E99FD8E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583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3ED02FB0-2534-65D5-CD0B-252B27DD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791" y="0"/>
            <a:ext cx="1213209" cy="153632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100251" y="722811"/>
            <a:ext cx="600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ÜNİVERSİTE TOPLAMINDA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="" xmlns:a16="http://schemas.microsoft.com/office/drawing/2014/main" id="{DC5635C2-982E-4844-8D2F-5264B8AB2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938111"/>
              </p:ext>
            </p:extLst>
          </p:nvPr>
        </p:nvGraphicFramePr>
        <p:xfrm>
          <a:off x="2010919" y="1340688"/>
          <a:ext cx="8187577" cy="483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A7118D92-9FA1-1843-E11B-01650161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04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3ED02FB0-2534-65D5-CD0B-252B27DD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791" y="0"/>
            <a:ext cx="1213209" cy="153632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942207" y="768162"/>
            <a:ext cx="600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DIŞ PAYDAŞLARLA YAPILAN PROTOKOLLER</a:t>
            </a:r>
          </a:p>
        </p:txBody>
      </p:sp>
      <p:graphicFrame>
        <p:nvGraphicFramePr>
          <p:cNvPr id="2" name="Grafik 1">
            <a:extLst>
              <a:ext uri="{FF2B5EF4-FFF2-40B4-BE49-F238E27FC236}">
                <a16:creationId xmlns="" xmlns:a16="http://schemas.microsoft.com/office/drawing/2014/main" id="{A81927DB-BE38-1B31-E1C0-3141A749E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10645"/>
              </p:ext>
            </p:extLst>
          </p:nvPr>
        </p:nvGraphicFramePr>
        <p:xfrm>
          <a:off x="1941689" y="2057400"/>
          <a:ext cx="7507111" cy="350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A7B41D51-F884-4230-E1DA-20C547DB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855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3ED02FB0-2534-65D5-CD0B-252B27DD4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791" y="0"/>
            <a:ext cx="1213209" cy="153632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942207" y="768162"/>
            <a:ext cx="600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STAJ YAPAN ÖĞRENCİ SAYISI</a:t>
            </a:r>
          </a:p>
        </p:txBody>
      </p:sp>
      <p:graphicFrame>
        <p:nvGraphicFramePr>
          <p:cNvPr id="3" name="Grafik 2">
            <a:extLst>
              <a:ext uri="{FF2B5EF4-FFF2-40B4-BE49-F238E27FC236}">
                <a16:creationId xmlns="" xmlns:a16="http://schemas.microsoft.com/office/drawing/2014/main" id="{FAA4681C-6CAB-58E6-219E-8ACFB83E6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72499"/>
              </p:ext>
            </p:extLst>
          </p:nvPr>
        </p:nvGraphicFramePr>
        <p:xfrm>
          <a:off x="2127956" y="1876777"/>
          <a:ext cx="7936088" cy="390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4BB693BE-CC68-263F-A37B-D58A5377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091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D101B90-5EDA-1DE7-525E-B1E3639C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5" y="2581769"/>
            <a:ext cx="10515600" cy="7741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AKADEMİK PERSONEL MEMNUNİYET ANKETİ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5E6A3FB0-44E4-D4B1-B747-BB73D471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720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D101B90-5EDA-1DE7-525E-B1E3639C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152078"/>
            <a:ext cx="10515600" cy="774198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AKADEMİK PERSONEL MEMNUNİYET ANKETİ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5A1B17BE-5B06-40BF-1BA9-FFED00BB3ADE}"/>
              </a:ext>
            </a:extLst>
          </p:cNvPr>
          <p:cNvGraphicFramePr>
            <a:graphicFrameLocks noGrp="1"/>
          </p:cNvGraphicFramePr>
          <p:nvPr/>
        </p:nvGraphicFramePr>
        <p:xfrm>
          <a:off x="9161274" y="2075622"/>
          <a:ext cx="2796481" cy="3618041"/>
        </p:xfrm>
        <a:graphic>
          <a:graphicData uri="http://schemas.openxmlformats.org/drawingml/2006/table">
            <a:tbl>
              <a:tblPr/>
              <a:tblGrid>
                <a:gridCol w="2181689">
                  <a:extLst>
                    <a:ext uri="{9D8B030D-6E8A-4147-A177-3AD203B41FA5}">
                      <a16:colId xmlns="" xmlns:a16="http://schemas.microsoft.com/office/drawing/2014/main" val="35555837"/>
                    </a:ext>
                  </a:extLst>
                </a:gridCol>
                <a:gridCol w="614792">
                  <a:extLst>
                    <a:ext uri="{9D8B030D-6E8A-4147-A177-3AD203B41FA5}">
                      <a16:colId xmlns="" xmlns:a16="http://schemas.microsoft.com/office/drawing/2014/main" val="2672302045"/>
                    </a:ext>
                  </a:extLst>
                </a:gridCol>
              </a:tblGrid>
              <a:tr h="265388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 HAKKINDA BİLGİLER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6145298"/>
                  </a:ext>
                </a:extLst>
              </a:tr>
              <a:tr h="771816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 başlangıç tarihinde </a:t>
                      </a:r>
                      <a:r>
                        <a:rPr lang="tr-T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</a:t>
                      </a:r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’ de tanımlı bulunan akademik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1984631"/>
                  </a:ext>
                </a:extLst>
              </a:tr>
              <a:tr h="518602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Anketi bitiren akademik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125 (%17,2)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5018801"/>
                  </a:ext>
                </a:extLst>
              </a:tr>
              <a:tr h="518602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Anketi tamamlamayan akademik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(%5,9)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7790490"/>
                  </a:ext>
                </a:extLst>
              </a:tr>
              <a:tr h="1025031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 yayın süresince </a:t>
                      </a:r>
                      <a:r>
                        <a:rPr lang="tr-T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UBS’ye</a:t>
                      </a:r>
                      <a:r>
                        <a:rPr lang="tr-T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 yapmayan ve anketi erteleyen akademik personelin toplam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(%60,8)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6247443"/>
                  </a:ext>
                </a:extLst>
              </a:tr>
              <a:tr h="518602">
                <a:tc>
                  <a:txBody>
                    <a:bodyPr/>
                    <a:lstStyle/>
                    <a:p>
                      <a:pPr algn="l" fontAlgn="b"/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Ankete katılmak istemeyen akademik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(%16)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112365"/>
                  </a:ext>
                </a:extLst>
              </a:tr>
            </a:tbl>
          </a:graphicData>
        </a:graphic>
      </p:graphicFrame>
      <p:graphicFrame>
        <p:nvGraphicFramePr>
          <p:cNvPr id="11" name="İçerik Yer Tutucusu 10">
            <a:extLst>
              <a:ext uri="{FF2B5EF4-FFF2-40B4-BE49-F238E27FC236}">
                <a16:creationId xmlns="" xmlns:a16="http://schemas.microsoft.com/office/drawing/2014/main" id="{069C9DBE-12FA-4DB8-5629-D8121D5946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09727" y="731520"/>
          <a:ext cx="9271001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5E851999-B754-8CC3-73F9-592F8C71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215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7" name="İçerik Yer Tutucusu 6">
            <a:extLst>
              <a:ext uri="{FF2B5EF4-FFF2-40B4-BE49-F238E27FC236}">
                <a16:creationId xmlns="" xmlns:a16="http://schemas.microsoft.com/office/drawing/2014/main" id="{D70791B8-32F6-D03B-AAC8-0D3C2644E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133942"/>
              </p:ext>
            </p:extLst>
          </p:nvPr>
        </p:nvGraphicFramePr>
        <p:xfrm>
          <a:off x="929922" y="1064497"/>
          <a:ext cx="9858024" cy="564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Başlık 1">
            <a:extLst>
              <a:ext uri="{FF2B5EF4-FFF2-40B4-BE49-F238E27FC236}">
                <a16:creationId xmlns="" xmlns:a16="http://schemas.microsoft.com/office/drawing/2014/main" id="{1156E8A6-18C8-53B9-1C76-6915B14124E9}"/>
              </a:ext>
            </a:extLst>
          </p:cNvPr>
          <p:cNvSpPr txBox="1">
            <a:spLocks/>
          </p:cNvSpPr>
          <p:nvPr/>
        </p:nvSpPr>
        <p:spPr>
          <a:xfrm>
            <a:off x="601134" y="152077"/>
            <a:ext cx="10515600" cy="90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AKADEMİK PERSONEL MEMNUNİYET ANKETİ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456BAFC4-DE2C-9A2E-BEB9-44BADD8D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088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D101B90-5EDA-1DE7-525E-B1E3639C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5" y="2581769"/>
            <a:ext cx="10515600" cy="7741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İDARİ PERSONEL MEMNUNİYET ANKETİ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4F48233C-ED54-69BD-9930-C857902D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0431E9A-FA0C-AA41-2C98-A213DE74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DEVLET </a:t>
            </a:r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ÜNİVERSİTELERİ ARASINDAKİ </a:t>
            </a:r>
            <a:r>
              <a:rPr lang="tr-TR" sz="2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SIRALAMA (URAP)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D573673B-C171-9684-9D27-375D4A407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384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2C0EE4AD-B5B2-4E2A-1D1B-6EBDA5127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1ED9598B-1904-C774-3F3E-267A7930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D101B90-5EDA-1DE7-525E-B1E3639C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7" y="341375"/>
            <a:ext cx="10515600" cy="561150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İDARİ PERSONEL MEMNUNİYET ANKETİ</a:t>
            </a:r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="" xmlns:a16="http://schemas.microsoft.com/office/drawing/2014/main" id="{E2A71EB0-85F5-A808-FD49-9C92B0528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976197"/>
              </p:ext>
            </p:extLst>
          </p:nvPr>
        </p:nvGraphicFramePr>
        <p:xfrm>
          <a:off x="202130" y="1091822"/>
          <a:ext cx="9150875" cy="557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="" xmlns:a16="http://schemas.microsoft.com/office/drawing/2014/main" id="{C43230FF-791A-E831-6A3B-430F1AE4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57554"/>
              </p:ext>
            </p:extLst>
          </p:nvPr>
        </p:nvGraphicFramePr>
        <p:xfrm>
          <a:off x="9353006" y="2429274"/>
          <a:ext cx="2604750" cy="3034665"/>
        </p:xfrm>
        <a:graphic>
          <a:graphicData uri="http://schemas.openxmlformats.org/drawingml/2006/table">
            <a:tbl>
              <a:tblPr/>
              <a:tblGrid>
                <a:gridCol w="1859637">
                  <a:extLst>
                    <a:ext uri="{9D8B030D-6E8A-4147-A177-3AD203B41FA5}">
                      <a16:colId xmlns="" xmlns:a16="http://schemas.microsoft.com/office/drawing/2014/main" val="867133457"/>
                    </a:ext>
                  </a:extLst>
                </a:gridCol>
                <a:gridCol w="745113">
                  <a:extLst>
                    <a:ext uri="{9D8B030D-6E8A-4147-A177-3AD203B41FA5}">
                      <a16:colId xmlns="" xmlns:a16="http://schemas.microsoft.com/office/drawing/2014/main" val="16490181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 başlangıç tarihinde </a:t>
                      </a:r>
                      <a:r>
                        <a:rPr lang="tr-TR" sz="14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UBS’de</a:t>
                      </a:r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tanımlı bulunan idari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4242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Anketi bitiren idari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75 (%20,3)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7121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Anketi tamamlamayan idari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(%3,8)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9291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 yayın süresince </a:t>
                      </a:r>
                      <a:r>
                        <a:rPr lang="tr-TR" sz="14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UBS’ye</a:t>
                      </a:r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giriş yapmayan ve anketi erteleyen idari personelin toplam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(%57,5)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1064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Ankete katılmak istemeyen idari personel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(%18,4)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508670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5DAC802F-5453-DA1F-117F-2D812FA01EBC}"/>
              </a:ext>
            </a:extLst>
          </p:cNvPr>
          <p:cNvSpPr txBox="1"/>
          <p:nvPr/>
        </p:nvSpPr>
        <p:spPr>
          <a:xfrm>
            <a:off x="9353005" y="2188565"/>
            <a:ext cx="24592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"/>
            <a:r>
              <a:rPr lang="tr-TR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ANKET HAKKINDA BİLGİLER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767A265D-9ACD-9C25-A6BD-6C03C6FF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1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="" xmlns:a16="http://schemas.microsoft.com/office/drawing/2014/main" id="{B0396875-2313-284E-DE84-46A555A09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257288"/>
              </p:ext>
            </p:extLst>
          </p:nvPr>
        </p:nvGraphicFramePr>
        <p:xfrm>
          <a:off x="838200" y="1091824"/>
          <a:ext cx="10515600" cy="561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C0BFEE90-DDE3-4A6F-AE4C-E767B903B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="" xmlns:a16="http://schemas.microsoft.com/office/drawing/2014/main" id="{4F685228-0E25-30BF-EA1D-542975E65EA6}"/>
              </a:ext>
            </a:extLst>
          </p:cNvPr>
          <p:cNvSpPr txBox="1">
            <a:spLocks/>
          </p:cNvSpPr>
          <p:nvPr/>
        </p:nvSpPr>
        <p:spPr>
          <a:xfrm>
            <a:off x="579967" y="341375"/>
            <a:ext cx="10515600" cy="56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500" b="1">
                <a:latin typeface="Cambria" panose="02040503050406030204" pitchFamily="18" charset="0"/>
                <a:ea typeface="Cambria" panose="02040503050406030204" pitchFamily="18" charset="0"/>
              </a:rPr>
              <a:t>İDARİ PERSONEL MEMNUNİYET ANKETİ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08F091A1-C517-FDC9-E4C1-53633C32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555" y="6340798"/>
            <a:ext cx="2743200" cy="365125"/>
          </a:xfrm>
        </p:spPr>
        <p:txBody>
          <a:bodyPr/>
          <a:lstStyle/>
          <a:p>
            <a:fld id="{9E9E18BB-0284-465F-A0E3-7DA36E62E530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6572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D101B90-5EDA-1DE7-525E-B1E3639C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5" y="2581769"/>
            <a:ext cx="10515600" cy="7741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ÖĞRENCİ MEMNUNİYET ANKETİ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4EB1A69B-4608-38A6-3D7F-C3EE643A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622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47"/>
            <a:ext cx="10515600" cy="584901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ÖĞRENCİ MEMNUNİYET ANKETİ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98235B7-BB83-DB48-F876-025DD6859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11" name="İçerik Yer Tutucusu 10">
            <a:extLst>
              <a:ext uri="{FF2B5EF4-FFF2-40B4-BE49-F238E27FC236}">
                <a16:creationId xmlns="" xmlns:a16="http://schemas.microsoft.com/office/drawing/2014/main" id="{44A4B0AF-AAB7-CCDE-8024-91CFDE22E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917732"/>
              </p:ext>
            </p:extLst>
          </p:nvPr>
        </p:nvGraphicFramePr>
        <p:xfrm>
          <a:off x="0" y="921382"/>
          <a:ext cx="9663451" cy="554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761333C7-A85F-F494-11C5-73782D0B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14475"/>
              </p:ext>
            </p:extLst>
          </p:nvPr>
        </p:nvGraphicFramePr>
        <p:xfrm>
          <a:off x="9663452" y="2049930"/>
          <a:ext cx="2294303" cy="3888105"/>
        </p:xfrm>
        <a:graphic>
          <a:graphicData uri="http://schemas.openxmlformats.org/drawingml/2006/table">
            <a:tbl>
              <a:tblPr/>
              <a:tblGrid>
                <a:gridCol w="1553188">
                  <a:extLst>
                    <a:ext uri="{9D8B030D-6E8A-4147-A177-3AD203B41FA5}">
                      <a16:colId xmlns="" xmlns:a16="http://schemas.microsoft.com/office/drawing/2014/main" val="3931589929"/>
                    </a:ext>
                  </a:extLst>
                </a:gridCol>
                <a:gridCol w="741115">
                  <a:extLst>
                    <a:ext uri="{9D8B030D-6E8A-4147-A177-3AD203B41FA5}">
                      <a16:colId xmlns="" xmlns:a16="http://schemas.microsoft.com/office/drawing/2014/main" val="3334402352"/>
                    </a:ext>
                  </a:extLst>
                </a:gridCol>
              </a:tblGrid>
              <a:tr h="60837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 başlangıç tarihinde </a:t>
                      </a:r>
                      <a:r>
                        <a:rPr lang="tr-TR" sz="14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UBS’de</a:t>
                      </a:r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tanımlı bulunan 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2660169"/>
                  </a:ext>
                </a:extLst>
              </a:tr>
              <a:tr h="40330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Anketi bitiren 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2152 (%11,4)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3094071"/>
                  </a:ext>
                </a:extLst>
              </a:tr>
              <a:tr h="48076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Anketi tamamlamayan 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(%2,3)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9355775"/>
                  </a:ext>
                </a:extLst>
              </a:tr>
              <a:tr h="73632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 yayın süresince </a:t>
                      </a:r>
                      <a:r>
                        <a:rPr lang="tr-TR" sz="14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UBS’ye</a:t>
                      </a:r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giriş yapmayan ve anketi erteleyen öğrencilerin toplam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10574 (%55,8)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3422592"/>
                  </a:ext>
                </a:extLst>
              </a:tr>
              <a:tr h="416504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Ankete katılmak istemeyen 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5800 (%30,6)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0456415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E06F6C41-41DE-8779-BA40-D9F142261823}"/>
              </a:ext>
            </a:extLst>
          </p:cNvPr>
          <p:cNvSpPr txBox="1"/>
          <p:nvPr/>
        </p:nvSpPr>
        <p:spPr>
          <a:xfrm>
            <a:off x="9663452" y="1757542"/>
            <a:ext cx="24592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"/>
            <a:r>
              <a:rPr lang="tr-TR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ANKET HAKKINDA BİLGİLER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EA6B8DB3-B600-A338-D62D-2B603D3C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605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B4CD5BF-E761-82A0-CAB8-552DA892B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6" name="İçerik Yer Tutucusu 5">
            <a:extLst>
              <a:ext uri="{FF2B5EF4-FFF2-40B4-BE49-F238E27FC236}">
                <a16:creationId xmlns="" xmlns:a16="http://schemas.microsoft.com/office/drawing/2014/main" id="{333F9DBD-8867-F721-CC5C-5E204C09F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14123"/>
              </p:ext>
            </p:extLst>
          </p:nvPr>
        </p:nvGraphicFramePr>
        <p:xfrm>
          <a:off x="225631" y="950026"/>
          <a:ext cx="11637818" cy="575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Başlık 1">
            <a:extLst>
              <a:ext uri="{FF2B5EF4-FFF2-40B4-BE49-F238E27FC236}">
                <a16:creationId xmlns="" xmlns:a16="http://schemas.microsoft.com/office/drawing/2014/main" id="{866E4B6C-1DBB-AC72-A695-EFF9F3E061A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8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000" b="1" dirty="0">
                <a:latin typeface="Cambria" panose="02040503050406030204" pitchFamily="18" charset="0"/>
                <a:ea typeface="Cambria" panose="02040503050406030204" pitchFamily="18" charset="0"/>
              </a:rPr>
              <a:t>ÖĞRENCİ MEMNUNİYET ANKETİ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8951AEA7-F632-8FB5-48D5-7BF3B037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169" y="6523360"/>
            <a:ext cx="2743200" cy="365125"/>
          </a:xfrm>
        </p:spPr>
        <p:txBody>
          <a:bodyPr/>
          <a:lstStyle/>
          <a:p>
            <a:fld id="{9E9E18BB-0284-465F-A0E3-7DA36E62E530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2420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D101B90-5EDA-1DE7-525E-B1E3639C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05" y="2581769"/>
            <a:ext cx="10515600" cy="7741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DİĞER PERFORMANS GÖSTERGELERİ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E935C8AB-009E-AD47-F8D2-B3766B1A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893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EF8208-0AE7-117D-66A4-B7F2895D4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8" name="Tablo 7">
            <a:extLst>
              <a:ext uri="{FF2B5EF4-FFF2-40B4-BE49-F238E27FC236}">
                <a16:creationId xmlns="" xmlns:a16="http://schemas.microsoft.com/office/drawing/2014/main" id="{D91D58E8-595F-1735-AEFB-F8BFD6389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15215"/>
              </p:ext>
            </p:extLst>
          </p:nvPr>
        </p:nvGraphicFramePr>
        <p:xfrm>
          <a:off x="2272000" y="921382"/>
          <a:ext cx="7015395" cy="76930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07500">
                  <a:extLst>
                    <a:ext uri="{9D8B030D-6E8A-4147-A177-3AD203B41FA5}">
                      <a16:colId xmlns="" xmlns:a16="http://schemas.microsoft.com/office/drawing/2014/main" val="2067220650"/>
                    </a:ext>
                  </a:extLst>
                </a:gridCol>
                <a:gridCol w="1304145">
                  <a:extLst>
                    <a:ext uri="{9D8B030D-6E8A-4147-A177-3AD203B41FA5}">
                      <a16:colId xmlns="" xmlns:a16="http://schemas.microsoft.com/office/drawing/2014/main" val="964231824"/>
                    </a:ext>
                  </a:extLst>
                </a:gridCol>
                <a:gridCol w="1903750">
                  <a:extLst>
                    <a:ext uri="{9D8B030D-6E8A-4147-A177-3AD203B41FA5}">
                      <a16:colId xmlns="" xmlns:a16="http://schemas.microsoft.com/office/drawing/2014/main" val="2627180975"/>
                    </a:ext>
                  </a:extLst>
                </a:gridCol>
              </a:tblGrid>
              <a:tr h="359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ÜNİVERSİTE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HEDEF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GERÇEKLEŞME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8491699"/>
                  </a:ext>
                </a:extLst>
              </a:tr>
              <a:tr h="40987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 Akademik Sıralamada Üniversite’nin Yeri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5460181"/>
                  </a:ext>
                </a:extLst>
              </a:tr>
            </a:tbl>
          </a:graphicData>
        </a:graphic>
      </p:graphicFrame>
      <p:graphicFrame>
        <p:nvGraphicFramePr>
          <p:cNvPr id="10" name="Tablo 9">
            <a:extLst>
              <a:ext uri="{FF2B5EF4-FFF2-40B4-BE49-F238E27FC236}">
                <a16:creationId xmlns="" xmlns:a16="http://schemas.microsoft.com/office/drawing/2014/main" id="{E1E6ABC5-D075-6912-3DE8-5E7B7B2A1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77535"/>
              </p:ext>
            </p:extLst>
          </p:nvPr>
        </p:nvGraphicFramePr>
        <p:xfrm>
          <a:off x="1734207" y="1914326"/>
          <a:ext cx="8387256" cy="450708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547242">
                  <a:extLst>
                    <a:ext uri="{9D8B030D-6E8A-4147-A177-3AD203B41FA5}">
                      <a16:colId xmlns="" xmlns:a16="http://schemas.microsoft.com/office/drawing/2014/main" val="1007125458"/>
                    </a:ext>
                  </a:extLst>
                </a:gridCol>
                <a:gridCol w="1150882">
                  <a:extLst>
                    <a:ext uri="{9D8B030D-6E8A-4147-A177-3AD203B41FA5}">
                      <a16:colId xmlns="" xmlns:a16="http://schemas.microsoft.com/office/drawing/2014/main" val="2161707431"/>
                    </a:ext>
                  </a:extLst>
                </a:gridCol>
                <a:gridCol w="1529256">
                  <a:extLst>
                    <a:ext uri="{9D8B030D-6E8A-4147-A177-3AD203B41FA5}">
                      <a16:colId xmlns="" xmlns:a16="http://schemas.microsoft.com/office/drawing/2014/main" val="1672584229"/>
                    </a:ext>
                  </a:extLst>
                </a:gridCol>
                <a:gridCol w="2159876">
                  <a:extLst>
                    <a:ext uri="{9D8B030D-6E8A-4147-A177-3AD203B41FA5}">
                      <a16:colId xmlns="" xmlns:a16="http://schemas.microsoft.com/office/drawing/2014/main" val="2857369926"/>
                    </a:ext>
                  </a:extLst>
                </a:gridCol>
              </a:tblGrid>
              <a:tr h="577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ÖN LİSANS EĞİTİMİ, LİSANS EĞİTİMİ VE LİSANSÜSTÜ EĞİTİM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HEDEF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GERÇEKLEŞME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PERFORMANS GERÇEKLEŞME YÜZDESİ (%)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0137030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Doktora eğitimini tamamlayanların sayısı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0924717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Lisansüstü öğrencilerin toplam öğrenciler içindeki payı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88,89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1068792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 dal ve çift ana dal programından mezun olanların toplam mezun sayısına oranı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0,013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8720162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Eğitimin program süresinde bitirilme oranı (TÜMÜ)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111,25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545183"/>
                  </a:ext>
                </a:extLst>
              </a:tr>
              <a:tr h="443964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Uluslararası kuruluşlarla ortak uygulanan eğitim programı sayısı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1801942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dirty="0"/>
                        <a:t>Kamu Kurumu ve Üniversitelerle Ortak Araştırmalar Yürüten Öğretim Elemanı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 bilimleri kontenjan doluluk oranı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101,18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3826057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bilimler kontenjan doluluk oranı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97,78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1496813"/>
                  </a:ext>
                </a:extLst>
              </a:tr>
              <a:tr h="418167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Sağlık bilimleri kontenjan doluluk oranı</a:t>
                      </a:r>
                    </a:p>
                  </a:txBody>
                  <a:tcPr marL="72000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699" marR="8699" marT="8699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9536563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1BAFB983-C017-1607-D2C7-901E62C8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822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EF8208-0AE7-117D-66A4-B7F2895D4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D400ECBD-8AF3-2068-FEE6-3C914AFF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729"/>
              </p:ext>
            </p:extLst>
          </p:nvPr>
        </p:nvGraphicFramePr>
        <p:xfrm>
          <a:off x="1499017" y="1132274"/>
          <a:ext cx="8619341" cy="49317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53120">
                  <a:extLst>
                    <a:ext uri="{9D8B030D-6E8A-4147-A177-3AD203B41FA5}">
                      <a16:colId xmlns="" xmlns:a16="http://schemas.microsoft.com/office/drawing/2014/main" val="190938682"/>
                    </a:ext>
                  </a:extLst>
                </a:gridCol>
                <a:gridCol w="1481451">
                  <a:extLst>
                    <a:ext uri="{9D8B030D-6E8A-4147-A177-3AD203B41FA5}">
                      <a16:colId xmlns="" xmlns:a16="http://schemas.microsoft.com/office/drawing/2014/main" val="2780131648"/>
                    </a:ext>
                  </a:extLst>
                </a:gridCol>
                <a:gridCol w="1784473">
                  <a:extLst>
                    <a:ext uri="{9D8B030D-6E8A-4147-A177-3AD203B41FA5}">
                      <a16:colId xmlns="" xmlns:a16="http://schemas.microsoft.com/office/drawing/2014/main" val="182879936"/>
                    </a:ext>
                  </a:extLst>
                </a:gridCol>
                <a:gridCol w="1700297">
                  <a:extLst>
                    <a:ext uri="{9D8B030D-6E8A-4147-A177-3AD203B41FA5}">
                      <a16:colId xmlns="" xmlns:a16="http://schemas.microsoft.com/office/drawing/2014/main" val="2949032652"/>
                    </a:ext>
                  </a:extLst>
                </a:gridCol>
              </a:tblGrid>
              <a:tr h="65943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ÖN LİSANS EĞİTİMİ, LİSANS EĞİTİMİ VE LİSANSÜSTÜ EĞİTİM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HEDEF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GERÇEKLEŞME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PERFORMANS GERÇEKLEŞME YÜZDESİ (%)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0347475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değişim programlarından yararlanan öğrencilerin oranı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2127151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 dilde eğitim veren program sayısı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8498476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 uyruklu akademisyen sayısı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968067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Yabancı uyruklu öğrenci sayısı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1239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6918073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Kütüphanede bulunan basılı ve elektronik kaynak sayısı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206.000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415.217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201,56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1551957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Kütüphanede bulunan öğrenci başına düşen basılı ve elektronik kaynak sayısı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24,51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188,54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766795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Kütüphaneden yararlanan kişi sayısı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139.476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82,04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5911914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başına düşen eğitim alanı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82,99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254109"/>
                  </a:ext>
                </a:extLst>
              </a:tr>
              <a:tr h="474703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başına düşen kapalı alan</a:t>
                      </a:r>
                    </a:p>
                  </a:txBody>
                  <a:tcPr marL="72000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7,42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86,25</a:t>
                      </a:r>
                    </a:p>
                  </a:txBody>
                  <a:tcPr marL="7784" marR="7784" marT="7784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3705193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3F04CC3E-C464-430D-DCF3-6FFA8428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384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EF8208-0AE7-117D-66A4-B7F2895D4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08069" y="1088571"/>
            <a:ext cx="664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EĞİTİM FAALİYETLERİ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="" xmlns:a16="http://schemas.microsoft.com/office/drawing/2014/main" id="{8E8014CF-C2BF-93D9-8FA4-D13B53D30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30950"/>
              </p:ext>
            </p:extLst>
          </p:nvPr>
        </p:nvGraphicFramePr>
        <p:xfrm>
          <a:off x="1676400" y="2150228"/>
          <a:ext cx="8839200" cy="340233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510197">
                  <a:extLst>
                    <a:ext uri="{9D8B030D-6E8A-4147-A177-3AD203B41FA5}">
                      <a16:colId xmlns="" xmlns:a16="http://schemas.microsoft.com/office/drawing/2014/main" val="2858268569"/>
                    </a:ext>
                  </a:extLst>
                </a:gridCol>
                <a:gridCol w="1439055">
                  <a:extLst>
                    <a:ext uri="{9D8B030D-6E8A-4147-A177-3AD203B41FA5}">
                      <a16:colId xmlns="" xmlns:a16="http://schemas.microsoft.com/office/drawing/2014/main" val="1460328392"/>
                    </a:ext>
                  </a:extLst>
                </a:gridCol>
                <a:gridCol w="1592073">
                  <a:extLst>
                    <a:ext uri="{9D8B030D-6E8A-4147-A177-3AD203B41FA5}">
                      <a16:colId xmlns="" xmlns:a16="http://schemas.microsoft.com/office/drawing/2014/main" val="146505586"/>
                    </a:ext>
                  </a:extLst>
                </a:gridCol>
                <a:gridCol w="2297875">
                  <a:extLst>
                    <a:ext uri="{9D8B030D-6E8A-4147-A177-3AD203B41FA5}">
                      <a16:colId xmlns="" xmlns:a16="http://schemas.microsoft.com/office/drawing/2014/main" val="541282035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SÜREKLİ EĞİTİM FAALİYETLERİ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HEDEF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GERÇEKLEŞME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5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PERFORMANS GERÇEKLEŞME YÜZDESİ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83239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Dezavantajlı gruplara yönelik sosyal entegrasyon ve kapsayıcılığa ilişkin yapılan faaliyet sayısı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040805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programlarına başvuran kişi sayısı (YÜSEM VE TÖMER)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411431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Mezunlara yönelik gerçekleştirilen faaliyet sayısı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856631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Mesleki eğitime yönelik verilen sertifika sayısı (YÜSEM VE TÖMER)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883183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Tamamlanan sosyal sorumluluk projeleri sayısı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9241268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6830C0EA-BF7D-1627-1F73-C58D73D7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38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EF8208-0AE7-117D-66A4-B7F2895D4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33" y="326249"/>
            <a:ext cx="4585949" cy="584148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-870857" y="5225143"/>
            <a:ext cx="630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="" xmlns:a16="http://schemas.microsoft.com/office/drawing/2014/main" id="{C6DEBD03-64FD-5BC2-6FD6-E69FC3F0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7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5FFF8628-13BE-CB74-B8A2-48CB2EFC0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24403BBE-5908-6032-AC58-31243C04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5000" b="1" dirty="0">
                <a:latin typeface="Cambria" panose="02040503050406030204" pitchFamily="18" charset="0"/>
                <a:ea typeface="Cambria" panose="02040503050406030204" pitchFamily="18" charset="0"/>
              </a:rPr>
              <a:t>FAKÜLTELER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="" xmlns:a16="http://schemas.microsoft.com/office/drawing/2014/main" id="{3E091782-D7E6-C9FF-C523-06AB9B27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5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DB2C5F5-267D-835B-DFD3-FC3EA25A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6" y="365125"/>
            <a:ext cx="11119555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ÖĞRETİM ÜYESİ BAŞINA DÜŞEN ÖĞRENCİ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SAYIS</a:t>
            </a:r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tr-TR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="" xmlns:a16="http://schemas.microsoft.com/office/drawing/2014/main" id="{54A7804D-0613-A348-5F16-8BBC9DFB4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555748"/>
              </p:ext>
            </p:extLst>
          </p:nvPr>
        </p:nvGraphicFramePr>
        <p:xfrm>
          <a:off x="712519" y="1690688"/>
          <a:ext cx="1051065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8AE2A12C-231F-8A82-0043-A74A69943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9FDBDB19-67F5-2697-76C0-EC1FC09C2B7B}"/>
              </a:ext>
            </a:extLst>
          </p:cNvPr>
          <p:cNvSpPr txBox="1"/>
          <p:nvPr/>
        </p:nvSpPr>
        <p:spPr>
          <a:xfrm>
            <a:off x="2178756" y="6042026"/>
            <a:ext cx="792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Fakültelerde ortalama </a:t>
            </a:r>
            <a:r>
              <a:rPr lang="tr-TR" dirty="0"/>
              <a:t>öğretim üyesi başına düşen öğrenci sayısı: </a:t>
            </a:r>
            <a:r>
              <a:rPr lang="tr-TR" b="1" dirty="0"/>
              <a:t>21,77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4FF1EB5B-E8C9-67E4-E2B4-FDBB2B23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87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70924AE3-7CDC-D308-A62B-75C593533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4" name="Grafik 3">
            <a:extLst>
              <a:ext uri="{FF2B5EF4-FFF2-40B4-BE49-F238E27FC236}">
                <a16:creationId xmlns="" xmlns:a16="http://schemas.microsoft.com/office/drawing/2014/main" id="{878A9EC9-FA6A-BAE0-2479-BE63B8AEE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355021"/>
              </p:ext>
            </p:extLst>
          </p:nvPr>
        </p:nvGraphicFramePr>
        <p:xfrm>
          <a:off x="1460665" y="1690688"/>
          <a:ext cx="9289180" cy="417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3D46D128-0E5B-390C-5051-2EACD5F95AB8}"/>
              </a:ext>
            </a:extLst>
          </p:cNvPr>
          <p:cNvSpPr txBox="1"/>
          <p:nvPr/>
        </p:nvSpPr>
        <p:spPr>
          <a:xfrm>
            <a:off x="344384" y="641268"/>
            <a:ext cx="10307781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ÖĞRETİM ELEMANLARININ HAFTALIK DERS SAATİ ORTALAMASI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58786" y="5999414"/>
            <a:ext cx="989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* Ders veren, kadrolu öğretim elemanları için hesaplanan.</a:t>
            </a:r>
          </a:p>
          <a:p>
            <a:r>
              <a:rPr lang="tr-TR" sz="1600" dirty="0">
                <a:solidFill>
                  <a:schemeClr val="bg2">
                    <a:lumMod val="50000"/>
                  </a:schemeClr>
                </a:solidFill>
              </a:rPr>
              <a:t>* İki dönemlik ortalama.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AB8F4A4A-709B-862C-9F72-AD9AB5F6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21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58" y="432594"/>
            <a:ext cx="9505208" cy="1170576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YATAY</a:t>
            </a:r>
            <a:r>
              <a:rPr lang="tr-TR" sz="25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GEÇİŞLE GELEN ÖĞRENCİ SAYISI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B4CD5BF-E761-82A0-CAB8-552DA892B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5" name="İçerik Yer Tutucusu 4">
            <a:extLst>
              <a:ext uri="{FF2B5EF4-FFF2-40B4-BE49-F238E27FC236}">
                <a16:creationId xmlns="" xmlns:a16="http://schemas.microsoft.com/office/drawing/2014/main" id="{B1DBC065-6196-1652-4A98-769D7DFEF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655462"/>
              </p:ext>
            </p:extLst>
          </p:nvPr>
        </p:nvGraphicFramePr>
        <p:xfrm>
          <a:off x="736600" y="163521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A9643E35-652A-99DC-EDA8-6DF4B340A008}"/>
              </a:ext>
            </a:extLst>
          </p:cNvPr>
          <p:cNvSpPr txBox="1"/>
          <p:nvPr/>
        </p:nvSpPr>
        <p:spPr>
          <a:xfrm>
            <a:off x="1261775" y="6018595"/>
            <a:ext cx="9098845" cy="37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FAKÜLTELERE TOPLAM YATAY GEÇİŞLE GELEN ÖĞRENCİ SAYISI: </a:t>
            </a:r>
            <a:r>
              <a:rPr lang="tr-TR" b="1" dirty="0"/>
              <a:t>126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DBDAC112-7308-39C9-DBA5-F5D68265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47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C9EFA78-F800-E96A-CE73-C73F2636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tr-TR" sz="2500" b="1" dirty="0">
                <a:latin typeface="Cambria" panose="02040503050406030204" pitchFamily="18" charset="0"/>
                <a:ea typeface="Cambria" panose="02040503050406030204" pitchFamily="18" charset="0"/>
              </a:rPr>
              <a:t>DİKEY</a:t>
            </a:r>
            <a:r>
              <a:rPr lang="tr-TR" sz="25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GEÇİŞLE GELEN ÖĞRENCİ SAYISI</a:t>
            </a:r>
            <a:endParaRPr lang="tr-TR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6B4CD5BF-E761-82A0-CAB8-552DA892B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45" y="152077"/>
            <a:ext cx="1207910" cy="1538611"/>
          </a:xfrm>
          <a:prstGeom prst="rect">
            <a:avLst/>
          </a:prstGeom>
        </p:spPr>
      </p:pic>
      <p:graphicFrame>
        <p:nvGraphicFramePr>
          <p:cNvPr id="7" name="İçerik Yer Tutucusu 6">
            <a:extLst>
              <a:ext uri="{FF2B5EF4-FFF2-40B4-BE49-F238E27FC236}">
                <a16:creationId xmlns="" xmlns:a16="http://schemas.microsoft.com/office/drawing/2014/main" id="{A662CB79-206E-F4A2-5F26-ADA4096BE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58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691E491A-1AD7-9E61-9D41-1B6AABB2F4E6}"/>
              </a:ext>
            </a:extLst>
          </p:cNvPr>
          <p:cNvSpPr txBox="1"/>
          <p:nvPr/>
        </p:nvSpPr>
        <p:spPr>
          <a:xfrm>
            <a:off x="1388534" y="6176963"/>
            <a:ext cx="9098845" cy="37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FAKÜLTELERE TOPLAM DİKEY GEÇİŞLE GELEN ÖĞRENCİ SAYISI: </a:t>
            </a:r>
            <a:r>
              <a:rPr lang="tr-TR" b="1" dirty="0"/>
              <a:t>103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34CC38E7-1204-A7C2-0D8C-D8C31EDA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18BB-0284-465F-A0E3-7DA36E62E53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26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1187</Words>
  <Application>Microsoft Office PowerPoint</Application>
  <PresentationFormat>Özel</PresentationFormat>
  <Paragraphs>527</Paragraphs>
  <Slides>49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49</vt:i4>
      </vt:variant>
    </vt:vector>
  </HeadingPairs>
  <TitlesOfParts>
    <vt:vector size="51" baseType="lpstr">
      <vt:lpstr>Office Teması</vt:lpstr>
      <vt:lpstr>1_Office Teması</vt:lpstr>
      <vt:lpstr>YALOVA ÜNİVERSİTESİ 2022 GENEL DEĞERLENDİRMESİ </vt:lpstr>
      <vt:lpstr>PowerPoint Sunusu</vt:lpstr>
      <vt:lpstr>YILLARA GÖRE AKADEMİK PERSONEL SAYILARI</vt:lpstr>
      <vt:lpstr>DEVLET ÜNİVERSİTELERİ ARASINDAKİ SIRALAMA (URAP)</vt:lpstr>
      <vt:lpstr>PowerPoint Sunusu</vt:lpstr>
      <vt:lpstr>ÖĞRETİM ÜYESİ BAŞINA DÜŞEN ÖĞRENCİ SAYISI</vt:lpstr>
      <vt:lpstr>PowerPoint Sunusu</vt:lpstr>
      <vt:lpstr>YATAY GEÇİŞLE GELEN ÖĞRENCİ SAYISI</vt:lpstr>
      <vt:lpstr>DİKEY GEÇİŞLE GELEN ÖĞRENCİ SAYISI</vt:lpstr>
      <vt:lpstr>ÜNİVERSİTEDEN AYRILAN ÖĞRENCİ SAYISI</vt:lpstr>
      <vt:lpstr>ÖĞRENCİLERİN ÜNİVERSİTEDEN AYRILMA NEDENLERİ</vt:lpstr>
      <vt:lpstr>AKADEMİK TEŞVİK ALAN ÖĞRETİM ÜYESİ SAYISI (FAKÜLTELER)</vt:lpstr>
      <vt:lpstr>YAYIN BİLGİLERİ-1</vt:lpstr>
      <vt:lpstr>YAYIN BİLGİLERİ-2</vt:lpstr>
      <vt:lpstr>YAYIN BİLGİLERİ-5</vt:lpstr>
      <vt:lpstr>YAYIN BİLGİLERİ-4</vt:lpstr>
      <vt:lpstr>YAYIN BİLGİLERİ-5</vt:lpstr>
      <vt:lpstr>YAYIN BİLGİLERİ-son</vt:lpstr>
      <vt:lpstr>PowerPoint Sunusu</vt:lpstr>
      <vt:lpstr>PowerPoint Sunusu</vt:lpstr>
      <vt:lpstr>PowerPoint Sunusu</vt:lpstr>
      <vt:lpstr>ÖĞRETİM ELEMANI BAŞINA DÜŞEN ÖĞRENCİ SAYISI</vt:lpstr>
      <vt:lpstr>PowerPoint Sunusu</vt:lpstr>
      <vt:lpstr>PowerPoint Sunusu</vt:lpstr>
      <vt:lpstr>YAYIN BİLGİLERİ-1</vt:lpstr>
      <vt:lpstr>YAYIN BİLGİLERİ-2</vt:lpstr>
      <vt:lpstr>YAYIN BİLGİLERİ-3</vt:lpstr>
      <vt:lpstr>YAYIN BİLGİLERİ-4</vt:lpstr>
      <vt:lpstr>YAYIN BİLGİLERİ-5</vt:lpstr>
      <vt:lpstr>YAYIN BİLGİLERİ-son</vt:lpstr>
      <vt:lpstr>PowerPoint Sunusu</vt:lpstr>
      <vt:lpstr>PowerPoint Sunusu</vt:lpstr>
      <vt:lpstr>PowerPoint Sunusu</vt:lpstr>
      <vt:lpstr>PowerPoint Sunusu</vt:lpstr>
      <vt:lpstr>PowerPoint Sunusu</vt:lpstr>
      <vt:lpstr>AKADEMİK PERSONEL MEMNUNİYET ANKETİ</vt:lpstr>
      <vt:lpstr>AKADEMİK PERSONEL MEMNUNİYET ANKETİ</vt:lpstr>
      <vt:lpstr>PowerPoint Sunusu</vt:lpstr>
      <vt:lpstr>İDARİ PERSONEL MEMNUNİYET ANKETİ</vt:lpstr>
      <vt:lpstr>İDARİ PERSONEL MEMNUNİYET ANKETİ</vt:lpstr>
      <vt:lpstr>PowerPoint Sunusu</vt:lpstr>
      <vt:lpstr>ÖĞRENCİ MEMNUNİYET ANKETİ</vt:lpstr>
      <vt:lpstr>ÖĞRENCİ MEMNUNİYET ANKETİ</vt:lpstr>
      <vt:lpstr>PowerPoint Sunusu</vt:lpstr>
      <vt:lpstr>DİĞER PERFORMANS GÖSTERGELERİ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TANER TURAN</dc:creator>
  <cp:lastModifiedBy>İİF</cp:lastModifiedBy>
  <cp:revision>90</cp:revision>
  <cp:lastPrinted>2023-01-31T13:08:51Z</cp:lastPrinted>
  <dcterms:created xsi:type="dcterms:W3CDTF">2023-01-16T08:06:51Z</dcterms:created>
  <dcterms:modified xsi:type="dcterms:W3CDTF">2023-03-09T09:37:55Z</dcterms:modified>
</cp:coreProperties>
</file>