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59" r:id="rId4"/>
    <p:sldId id="275" r:id="rId5"/>
    <p:sldId id="261" r:id="rId6"/>
    <p:sldId id="262" r:id="rId7"/>
    <p:sldId id="263" r:id="rId8"/>
    <p:sldId id="290" r:id="rId9"/>
    <p:sldId id="273" r:id="rId10"/>
    <p:sldId id="296" r:id="rId11"/>
    <p:sldId id="298" r:id="rId12"/>
    <p:sldId id="299" r:id="rId13"/>
    <p:sldId id="300" r:id="rId14"/>
    <p:sldId id="301" r:id="rId15"/>
    <p:sldId id="302" r:id="rId16"/>
    <p:sldId id="303" r:id="rId17"/>
    <p:sldId id="304" r:id="rId18"/>
    <p:sldId id="306" r:id="rId19"/>
    <p:sldId id="284" r:id="rId20"/>
    <p:sldId id="307" r:id="rId21"/>
    <p:sldId id="288" r:id="rId22"/>
    <p:sldId id="291" r:id="rId23"/>
    <p:sldId id="293" r:id="rId24"/>
    <p:sldId id="347" r:id="rId25"/>
    <p:sldId id="348" r:id="rId26"/>
    <p:sldId id="349" r:id="rId27"/>
    <p:sldId id="350" r:id="rId28"/>
    <p:sldId id="375" r:id="rId29"/>
    <p:sldId id="359" r:id="rId30"/>
    <p:sldId id="360" r:id="rId31"/>
    <p:sldId id="361" r:id="rId32"/>
    <p:sldId id="376" r:id="rId33"/>
    <p:sldId id="377" r:id="rId34"/>
    <p:sldId id="378" r:id="rId35"/>
    <p:sldId id="379" r:id="rId36"/>
    <p:sldId id="397" r:id="rId37"/>
    <p:sldId id="398" r:id="rId38"/>
    <p:sldId id="399" r:id="rId39"/>
    <p:sldId id="400" r:id="rId40"/>
    <p:sldId id="401"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9" autoAdjust="0"/>
    <p:restoredTop sz="94660"/>
  </p:normalViewPr>
  <p:slideViewPr>
    <p:cSldViewPr>
      <p:cViewPr varScale="1">
        <p:scale>
          <a:sx n="90" d="100"/>
          <a:sy n="90" d="100"/>
        </p:scale>
        <p:origin x="13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818CE-53A9-4524-B1C7-271DF22282F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754D0876-A83B-4647-936E-B289F772A893}">
      <dgm:prSet/>
      <dgm:spPr>
        <a:solidFill>
          <a:schemeClr val="accent4">
            <a:lumMod val="75000"/>
          </a:schemeClr>
        </a:solidFill>
      </dgm:spPr>
      <dgm:t>
        <a:bodyPr/>
        <a:lstStyle/>
        <a:p>
          <a:pPr rtl="0"/>
          <a:r>
            <a:rPr lang="tr-TR" dirty="0"/>
            <a:t>Disiplinli ve sistemli bir şekilde, bir kuruluşun;</a:t>
          </a:r>
        </a:p>
      </dgm:t>
    </dgm:pt>
    <dgm:pt modelId="{1C30520D-4AD8-451E-BD4F-E32DAD0AD2F7}" type="parTrans" cxnId="{8DD4699D-2D38-4B3C-A581-4C2560A21A1F}">
      <dgm:prSet/>
      <dgm:spPr/>
      <dgm:t>
        <a:bodyPr/>
        <a:lstStyle/>
        <a:p>
          <a:endParaRPr lang="tr-TR"/>
        </a:p>
      </dgm:t>
    </dgm:pt>
    <dgm:pt modelId="{6090EB2C-FDF9-48B0-ABF0-9AC419A7853C}" type="sibTrans" cxnId="{8DD4699D-2D38-4B3C-A581-4C2560A21A1F}">
      <dgm:prSet/>
      <dgm:spPr/>
      <dgm:t>
        <a:bodyPr/>
        <a:lstStyle/>
        <a:p>
          <a:endParaRPr lang="tr-TR"/>
        </a:p>
      </dgm:t>
    </dgm:pt>
    <dgm:pt modelId="{7125BCE4-CAE8-4721-8668-9368D9731EAD}">
      <dgm:prSet/>
      <dgm:spPr/>
      <dgm:t>
        <a:bodyPr/>
        <a:lstStyle/>
        <a:p>
          <a:pPr rtl="0"/>
          <a:r>
            <a:rPr lang="tr-TR" b="1" i="1" dirty="0"/>
            <a:t>kendisini nasıl tanımladığını,</a:t>
          </a:r>
          <a:endParaRPr lang="tr-TR" b="1" dirty="0"/>
        </a:p>
      </dgm:t>
    </dgm:pt>
    <dgm:pt modelId="{EFCB77E1-E46C-4D22-B97A-C44FAF288614}" type="parTrans" cxnId="{615F0715-943D-4E0A-869F-B814EDBEEEF3}">
      <dgm:prSet/>
      <dgm:spPr/>
      <dgm:t>
        <a:bodyPr/>
        <a:lstStyle/>
        <a:p>
          <a:endParaRPr lang="tr-TR"/>
        </a:p>
      </dgm:t>
    </dgm:pt>
    <dgm:pt modelId="{CB6A44B3-A67A-47DC-ADA3-289DFE22B060}" type="sibTrans" cxnId="{615F0715-943D-4E0A-869F-B814EDBEEEF3}">
      <dgm:prSet/>
      <dgm:spPr/>
      <dgm:t>
        <a:bodyPr/>
        <a:lstStyle/>
        <a:p>
          <a:endParaRPr lang="tr-TR"/>
        </a:p>
      </dgm:t>
    </dgm:pt>
    <dgm:pt modelId="{C8662BC9-817A-4A24-835C-3B11E0C33BFB}">
      <dgm:prSet/>
      <dgm:spPr/>
      <dgm:t>
        <a:bodyPr/>
        <a:lstStyle/>
        <a:p>
          <a:pPr rtl="0"/>
          <a:r>
            <a:rPr lang="tr-TR" b="1" i="1" dirty="0"/>
            <a:t>neler yaptığını,</a:t>
          </a:r>
          <a:endParaRPr lang="tr-TR" b="1" dirty="0"/>
        </a:p>
      </dgm:t>
    </dgm:pt>
    <dgm:pt modelId="{8CD5B5B7-7137-45C0-B9DE-A4FBB86B95E6}" type="parTrans" cxnId="{82E6FD84-125F-4E30-A6F2-B58787CCDE62}">
      <dgm:prSet/>
      <dgm:spPr/>
      <dgm:t>
        <a:bodyPr/>
        <a:lstStyle/>
        <a:p>
          <a:endParaRPr lang="tr-TR"/>
        </a:p>
      </dgm:t>
    </dgm:pt>
    <dgm:pt modelId="{560ACEC9-94E2-4DB8-89A2-6D1E2C333DA0}" type="sibTrans" cxnId="{82E6FD84-125F-4E30-A6F2-B58787CCDE62}">
      <dgm:prSet/>
      <dgm:spPr/>
      <dgm:t>
        <a:bodyPr/>
        <a:lstStyle/>
        <a:p>
          <a:endParaRPr lang="tr-TR"/>
        </a:p>
      </dgm:t>
    </dgm:pt>
    <dgm:pt modelId="{8A6BE795-DF90-41B5-A1CC-15A9F743B5A5}">
      <dgm:prSet/>
      <dgm:spPr/>
      <dgm:t>
        <a:bodyPr/>
        <a:lstStyle/>
        <a:p>
          <a:pPr rtl="0"/>
          <a:r>
            <a:rPr lang="tr-TR" b="1" i="1" dirty="0"/>
            <a:t>yaptığı şeyleri niçin yaptığını ve </a:t>
          </a:r>
          <a:endParaRPr lang="tr-TR" b="1" dirty="0"/>
        </a:p>
      </dgm:t>
    </dgm:pt>
    <dgm:pt modelId="{38D42E23-F8F4-4780-9B9D-87CEED0E1D3A}" type="parTrans" cxnId="{88E46F00-CF06-49B6-B29D-097CEEFB7CB9}">
      <dgm:prSet/>
      <dgm:spPr/>
      <dgm:t>
        <a:bodyPr/>
        <a:lstStyle/>
        <a:p>
          <a:endParaRPr lang="tr-TR"/>
        </a:p>
      </dgm:t>
    </dgm:pt>
    <dgm:pt modelId="{C28F8BFD-3A67-4C01-89ED-8AB972FD0A47}" type="sibTrans" cxnId="{88E46F00-CF06-49B6-B29D-097CEEFB7CB9}">
      <dgm:prSet/>
      <dgm:spPr/>
      <dgm:t>
        <a:bodyPr/>
        <a:lstStyle/>
        <a:p>
          <a:endParaRPr lang="tr-TR"/>
        </a:p>
      </dgm:t>
    </dgm:pt>
    <dgm:pt modelId="{E76FB000-B41D-4055-89F5-7F44F317047B}">
      <dgm:prSet/>
      <dgm:spPr/>
      <dgm:t>
        <a:bodyPr/>
        <a:lstStyle/>
        <a:p>
          <a:pPr rtl="0"/>
          <a:r>
            <a:rPr lang="tr-TR" b="1" i="1" dirty="0"/>
            <a:t>ulaşmayı arzu ettiği durumu değerlendirmesi, şekillendirmesi ile</a:t>
          </a:r>
          <a:endParaRPr lang="tr-TR" b="1" dirty="0"/>
        </a:p>
      </dgm:t>
    </dgm:pt>
    <dgm:pt modelId="{AE28FBFA-A22A-4980-99A7-9D6AB1519B79}" type="parTrans" cxnId="{AA970B26-28AB-4E1D-978A-526AF4FA1536}">
      <dgm:prSet/>
      <dgm:spPr/>
      <dgm:t>
        <a:bodyPr/>
        <a:lstStyle/>
        <a:p>
          <a:endParaRPr lang="tr-TR"/>
        </a:p>
      </dgm:t>
    </dgm:pt>
    <dgm:pt modelId="{54CACE87-4D01-43F6-88EC-8B34F0439224}" type="sibTrans" cxnId="{AA970B26-28AB-4E1D-978A-526AF4FA1536}">
      <dgm:prSet/>
      <dgm:spPr/>
      <dgm:t>
        <a:bodyPr/>
        <a:lstStyle/>
        <a:p>
          <a:endParaRPr lang="tr-TR"/>
        </a:p>
      </dgm:t>
    </dgm:pt>
    <dgm:pt modelId="{114004BC-6DD4-4F9E-93DB-2381D8FEB568}">
      <dgm:prSet/>
      <dgm:spPr/>
      <dgm:t>
        <a:bodyPr/>
        <a:lstStyle/>
        <a:p>
          <a:pPr rtl="0"/>
          <a:r>
            <a:rPr lang="tr-TR" b="1" i="1" dirty="0"/>
            <a:t>bunlara rehberlik eden temel kararları ve eylemleri üretmesidir.</a:t>
          </a:r>
          <a:endParaRPr lang="tr-TR" b="1" dirty="0"/>
        </a:p>
      </dgm:t>
    </dgm:pt>
    <dgm:pt modelId="{2E5E6CAE-5734-47BD-BB93-F20EE14C19AA}" type="parTrans" cxnId="{3EC0546D-DCD9-46C7-88C9-F2424BD801DD}">
      <dgm:prSet/>
      <dgm:spPr/>
      <dgm:t>
        <a:bodyPr/>
        <a:lstStyle/>
        <a:p>
          <a:endParaRPr lang="tr-TR"/>
        </a:p>
      </dgm:t>
    </dgm:pt>
    <dgm:pt modelId="{CA9439C9-A370-4CCA-AB31-F81DC74E0F79}" type="sibTrans" cxnId="{3EC0546D-DCD9-46C7-88C9-F2424BD801DD}">
      <dgm:prSet/>
      <dgm:spPr/>
      <dgm:t>
        <a:bodyPr/>
        <a:lstStyle/>
        <a:p>
          <a:endParaRPr lang="tr-TR"/>
        </a:p>
      </dgm:t>
    </dgm:pt>
    <dgm:pt modelId="{F04D8FB2-E1D3-4A4D-9961-9A017959A8BC}" type="pres">
      <dgm:prSet presAssocID="{A15818CE-53A9-4524-B1C7-271DF22282FA}" presName="linearFlow" presStyleCnt="0">
        <dgm:presLayoutVars>
          <dgm:dir/>
          <dgm:animLvl val="lvl"/>
          <dgm:resizeHandles val="exact"/>
        </dgm:presLayoutVars>
      </dgm:prSet>
      <dgm:spPr/>
    </dgm:pt>
    <dgm:pt modelId="{4FC4626E-8216-4550-9D23-54C3C4EAF301}" type="pres">
      <dgm:prSet presAssocID="{754D0876-A83B-4647-936E-B289F772A893}" presName="composite" presStyleCnt="0"/>
      <dgm:spPr/>
    </dgm:pt>
    <dgm:pt modelId="{E4423FD3-F75E-437F-A844-32562D272C74}" type="pres">
      <dgm:prSet presAssocID="{754D0876-A83B-4647-936E-B289F772A893}" presName="parentText" presStyleLbl="alignNode1" presStyleIdx="0" presStyleCnt="1">
        <dgm:presLayoutVars>
          <dgm:chMax val="1"/>
          <dgm:bulletEnabled val="1"/>
        </dgm:presLayoutVars>
      </dgm:prSet>
      <dgm:spPr/>
    </dgm:pt>
    <dgm:pt modelId="{206ABF1F-22C9-4AFB-85B4-EB8EC136F49F}" type="pres">
      <dgm:prSet presAssocID="{754D0876-A83B-4647-936E-B289F772A893}" presName="descendantText" presStyleLbl="alignAcc1" presStyleIdx="0" presStyleCnt="1">
        <dgm:presLayoutVars>
          <dgm:bulletEnabled val="1"/>
        </dgm:presLayoutVars>
      </dgm:prSet>
      <dgm:spPr/>
    </dgm:pt>
  </dgm:ptLst>
  <dgm:cxnLst>
    <dgm:cxn modelId="{88E46F00-CF06-49B6-B29D-097CEEFB7CB9}" srcId="{754D0876-A83B-4647-936E-B289F772A893}" destId="{8A6BE795-DF90-41B5-A1CC-15A9F743B5A5}" srcOrd="2" destOrd="0" parTransId="{38D42E23-F8F4-4780-9B9D-87CEED0E1D3A}" sibTransId="{C28F8BFD-3A67-4C01-89ED-8AB972FD0A47}"/>
    <dgm:cxn modelId="{95B51206-6041-467A-85D6-6AB38A12AAB4}" type="presOf" srcId="{114004BC-6DD4-4F9E-93DB-2381D8FEB568}" destId="{206ABF1F-22C9-4AFB-85B4-EB8EC136F49F}" srcOrd="0" destOrd="4" presId="urn:microsoft.com/office/officeart/2005/8/layout/chevron2"/>
    <dgm:cxn modelId="{3615B70A-35E5-4D5E-9B9B-4B57D720812E}" type="presOf" srcId="{C8662BC9-817A-4A24-835C-3B11E0C33BFB}" destId="{206ABF1F-22C9-4AFB-85B4-EB8EC136F49F}" srcOrd="0" destOrd="1" presId="urn:microsoft.com/office/officeart/2005/8/layout/chevron2"/>
    <dgm:cxn modelId="{615F0715-943D-4E0A-869F-B814EDBEEEF3}" srcId="{754D0876-A83B-4647-936E-B289F772A893}" destId="{7125BCE4-CAE8-4721-8668-9368D9731EAD}" srcOrd="0" destOrd="0" parTransId="{EFCB77E1-E46C-4D22-B97A-C44FAF288614}" sibTransId="{CB6A44B3-A67A-47DC-ADA3-289DFE22B060}"/>
    <dgm:cxn modelId="{AA970B26-28AB-4E1D-978A-526AF4FA1536}" srcId="{754D0876-A83B-4647-936E-B289F772A893}" destId="{E76FB000-B41D-4055-89F5-7F44F317047B}" srcOrd="3" destOrd="0" parTransId="{AE28FBFA-A22A-4980-99A7-9D6AB1519B79}" sibTransId="{54CACE87-4D01-43F6-88EC-8B34F0439224}"/>
    <dgm:cxn modelId="{BD31C734-0481-4E98-BB8C-5DE537BC1385}" type="presOf" srcId="{754D0876-A83B-4647-936E-B289F772A893}" destId="{E4423FD3-F75E-437F-A844-32562D272C74}" srcOrd="0" destOrd="0" presId="urn:microsoft.com/office/officeart/2005/8/layout/chevron2"/>
    <dgm:cxn modelId="{6124266D-CFCA-4939-ABFD-09628CFD28A3}" type="presOf" srcId="{A15818CE-53A9-4524-B1C7-271DF22282FA}" destId="{F04D8FB2-E1D3-4A4D-9961-9A017959A8BC}" srcOrd="0" destOrd="0" presId="urn:microsoft.com/office/officeart/2005/8/layout/chevron2"/>
    <dgm:cxn modelId="{3EC0546D-DCD9-46C7-88C9-F2424BD801DD}" srcId="{754D0876-A83B-4647-936E-B289F772A893}" destId="{114004BC-6DD4-4F9E-93DB-2381D8FEB568}" srcOrd="4" destOrd="0" parTransId="{2E5E6CAE-5734-47BD-BB93-F20EE14C19AA}" sibTransId="{CA9439C9-A370-4CCA-AB31-F81DC74E0F79}"/>
    <dgm:cxn modelId="{82E6FD84-125F-4E30-A6F2-B58787CCDE62}" srcId="{754D0876-A83B-4647-936E-B289F772A893}" destId="{C8662BC9-817A-4A24-835C-3B11E0C33BFB}" srcOrd="1" destOrd="0" parTransId="{8CD5B5B7-7137-45C0-B9DE-A4FBB86B95E6}" sibTransId="{560ACEC9-94E2-4DB8-89A2-6D1E2C333DA0}"/>
    <dgm:cxn modelId="{AFAA6586-B3BE-4914-B1F3-C6F1D10A0157}" type="presOf" srcId="{7125BCE4-CAE8-4721-8668-9368D9731EAD}" destId="{206ABF1F-22C9-4AFB-85B4-EB8EC136F49F}" srcOrd="0" destOrd="0" presId="urn:microsoft.com/office/officeart/2005/8/layout/chevron2"/>
    <dgm:cxn modelId="{CD5D5387-4C37-477C-8A43-4D883FAC3A73}" type="presOf" srcId="{8A6BE795-DF90-41B5-A1CC-15A9F743B5A5}" destId="{206ABF1F-22C9-4AFB-85B4-EB8EC136F49F}" srcOrd="0" destOrd="2" presId="urn:microsoft.com/office/officeart/2005/8/layout/chevron2"/>
    <dgm:cxn modelId="{8DD4699D-2D38-4B3C-A581-4C2560A21A1F}" srcId="{A15818CE-53A9-4524-B1C7-271DF22282FA}" destId="{754D0876-A83B-4647-936E-B289F772A893}" srcOrd="0" destOrd="0" parTransId="{1C30520D-4AD8-451E-BD4F-E32DAD0AD2F7}" sibTransId="{6090EB2C-FDF9-48B0-ABF0-9AC419A7853C}"/>
    <dgm:cxn modelId="{9279A3B3-F0DB-4B3E-8A11-E9DFAB3B07EA}" type="presOf" srcId="{E76FB000-B41D-4055-89F5-7F44F317047B}" destId="{206ABF1F-22C9-4AFB-85B4-EB8EC136F49F}" srcOrd="0" destOrd="3" presId="urn:microsoft.com/office/officeart/2005/8/layout/chevron2"/>
    <dgm:cxn modelId="{69219BB2-01AE-4D1B-A285-6BE07D9FEAA2}" type="presParOf" srcId="{F04D8FB2-E1D3-4A4D-9961-9A017959A8BC}" destId="{4FC4626E-8216-4550-9D23-54C3C4EAF301}" srcOrd="0" destOrd="0" presId="urn:microsoft.com/office/officeart/2005/8/layout/chevron2"/>
    <dgm:cxn modelId="{48906671-0850-4FCF-AD8F-83933FC78254}" type="presParOf" srcId="{4FC4626E-8216-4550-9D23-54C3C4EAF301}" destId="{E4423FD3-F75E-437F-A844-32562D272C74}" srcOrd="0" destOrd="0" presId="urn:microsoft.com/office/officeart/2005/8/layout/chevron2"/>
    <dgm:cxn modelId="{E5845F63-79A8-4E3D-A721-31F6303ECB2B}" type="presParOf" srcId="{4FC4626E-8216-4550-9D23-54C3C4EAF301}" destId="{206ABF1F-22C9-4AFB-85B4-EB8EC136F49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95207A-1461-4B6F-A4FC-EE8344EBE1A1}" type="doc">
      <dgm:prSet loTypeId="urn:microsoft.com/office/officeart/2005/8/layout/process4" loCatId="list" qsTypeId="urn:microsoft.com/office/officeart/2005/8/quickstyle/3d3" qsCatId="3D" csTypeId="urn:microsoft.com/office/officeart/2005/8/colors/accent1_2" csCatId="accent1" phldr="1"/>
      <dgm:spPr/>
      <dgm:t>
        <a:bodyPr/>
        <a:lstStyle/>
        <a:p>
          <a:endParaRPr lang="tr-TR"/>
        </a:p>
      </dgm:t>
    </dgm:pt>
    <dgm:pt modelId="{3B733D8A-2797-451F-9314-F0CA70C0C6FD}">
      <dgm:prSet/>
      <dgm:spPr/>
      <dgm:t>
        <a:bodyPr/>
        <a:lstStyle/>
        <a:p>
          <a:pPr rtl="0"/>
          <a:r>
            <a:rPr lang="tr-TR" b="1" dirty="0"/>
            <a:t>Neredeyiz?</a:t>
          </a:r>
          <a:endParaRPr lang="tr-TR" dirty="0"/>
        </a:p>
      </dgm:t>
    </dgm:pt>
    <dgm:pt modelId="{908E412D-BA92-49D5-8210-D4093C3DB521}" type="parTrans" cxnId="{0B2634B6-B61D-42AA-9F13-138C087E3235}">
      <dgm:prSet/>
      <dgm:spPr/>
      <dgm:t>
        <a:bodyPr/>
        <a:lstStyle/>
        <a:p>
          <a:endParaRPr lang="tr-TR"/>
        </a:p>
      </dgm:t>
    </dgm:pt>
    <dgm:pt modelId="{FCCF49FA-ECB3-4541-A389-B58C548B3DC2}" type="sibTrans" cxnId="{0B2634B6-B61D-42AA-9F13-138C087E3235}">
      <dgm:prSet/>
      <dgm:spPr/>
      <dgm:t>
        <a:bodyPr/>
        <a:lstStyle/>
        <a:p>
          <a:endParaRPr lang="tr-TR"/>
        </a:p>
      </dgm:t>
    </dgm:pt>
    <dgm:pt modelId="{FC552E5D-FCBB-48FD-9D78-ECC4B5F5ABA7}">
      <dgm:prSet/>
      <dgm:spPr>
        <a:solidFill>
          <a:schemeClr val="accent5">
            <a:lumMod val="60000"/>
            <a:lumOff val="40000"/>
          </a:schemeClr>
        </a:solidFill>
      </dgm:spPr>
      <dgm:t>
        <a:bodyPr/>
        <a:lstStyle/>
        <a:p>
          <a:pPr rtl="0"/>
          <a:r>
            <a:rPr lang="tr-TR" b="1" dirty="0"/>
            <a:t>Nereye ulaşmak istiyoruz?</a:t>
          </a:r>
          <a:endParaRPr lang="tr-TR" dirty="0"/>
        </a:p>
      </dgm:t>
    </dgm:pt>
    <dgm:pt modelId="{CCCBA49C-36C6-4323-B695-6943094580BF}" type="parTrans" cxnId="{68A3AC22-C668-4E21-A001-883EEDDD9C81}">
      <dgm:prSet/>
      <dgm:spPr/>
      <dgm:t>
        <a:bodyPr/>
        <a:lstStyle/>
        <a:p>
          <a:endParaRPr lang="tr-TR"/>
        </a:p>
      </dgm:t>
    </dgm:pt>
    <dgm:pt modelId="{F94442B3-B094-4561-BC65-847EA6E7F7B7}" type="sibTrans" cxnId="{68A3AC22-C668-4E21-A001-883EEDDD9C81}">
      <dgm:prSet/>
      <dgm:spPr/>
      <dgm:t>
        <a:bodyPr/>
        <a:lstStyle/>
        <a:p>
          <a:endParaRPr lang="tr-TR"/>
        </a:p>
      </dgm:t>
    </dgm:pt>
    <dgm:pt modelId="{2753FC53-95B0-4526-A46F-8C07ABC49A67}">
      <dgm:prSet/>
      <dgm:spPr/>
      <dgm:t>
        <a:bodyPr/>
        <a:lstStyle/>
        <a:p>
          <a:pPr rtl="0"/>
          <a:r>
            <a:rPr lang="tr-TR" b="1" dirty="0"/>
            <a:t>Nasıl ulaşabiliriz?</a:t>
          </a:r>
          <a:endParaRPr lang="tr-TR" dirty="0"/>
        </a:p>
      </dgm:t>
    </dgm:pt>
    <dgm:pt modelId="{76756A35-1F1B-4554-B748-4DA63E59058C}" type="parTrans" cxnId="{A4D9FFEA-6D8E-4706-9D83-690FF036996B}">
      <dgm:prSet/>
      <dgm:spPr/>
      <dgm:t>
        <a:bodyPr/>
        <a:lstStyle/>
        <a:p>
          <a:endParaRPr lang="tr-TR"/>
        </a:p>
      </dgm:t>
    </dgm:pt>
    <dgm:pt modelId="{50445019-16D7-41FA-9069-3B1A733F5CE0}" type="sibTrans" cxnId="{A4D9FFEA-6D8E-4706-9D83-690FF036996B}">
      <dgm:prSet/>
      <dgm:spPr/>
      <dgm:t>
        <a:bodyPr/>
        <a:lstStyle/>
        <a:p>
          <a:endParaRPr lang="tr-TR"/>
        </a:p>
      </dgm:t>
    </dgm:pt>
    <dgm:pt modelId="{4426A59C-22DA-43E7-B986-68F9D12CD415}">
      <dgm:prSet/>
      <dgm:spPr>
        <a:solidFill>
          <a:schemeClr val="accent4"/>
        </a:solidFill>
      </dgm:spPr>
      <dgm:t>
        <a:bodyPr/>
        <a:lstStyle/>
        <a:p>
          <a:pPr rtl="0"/>
          <a:r>
            <a:rPr lang="tr-TR" b="1" dirty="0"/>
            <a:t>Başarımızı nasıl takip eder ve değerlendiririz?</a:t>
          </a:r>
          <a:endParaRPr lang="tr-TR" dirty="0"/>
        </a:p>
      </dgm:t>
    </dgm:pt>
    <dgm:pt modelId="{92114D89-0593-428E-AF1F-22E5541347E5}" type="parTrans" cxnId="{6CBC012F-0FF1-4A51-9461-E1BAE2C3A755}">
      <dgm:prSet/>
      <dgm:spPr/>
      <dgm:t>
        <a:bodyPr/>
        <a:lstStyle/>
        <a:p>
          <a:endParaRPr lang="tr-TR"/>
        </a:p>
      </dgm:t>
    </dgm:pt>
    <dgm:pt modelId="{D8D719FF-42C5-4906-A4EA-1D3D860FED28}" type="sibTrans" cxnId="{6CBC012F-0FF1-4A51-9461-E1BAE2C3A755}">
      <dgm:prSet/>
      <dgm:spPr/>
      <dgm:t>
        <a:bodyPr/>
        <a:lstStyle/>
        <a:p>
          <a:endParaRPr lang="tr-TR"/>
        </a:p>
      </dgm:t>
    </dgm:pt>
    <dgm:pt modelId="{B8F761FD-43D1-4E51-94F1-844865B7BDE1}" type="pres">
      <dgm:prSet presAssocID="{3B95207A-1461-4B6F-A4FC-EE8344EBE1A1}" presName="Name0" presStyleCnt="0">
        <dgm:presLayoutVars>
          <dgm:dir/>
          <dgm:animLvl val="lvl"/>
          <dgm:resizeHandles val="exact"/>
        </dgm:presLayoutVars>
      </dgm:prSet>
      <dgm:spPr/>
    </dgm:pt>
    <dgm:pt modelId="{B665DDCC-96F7-46AE-B211-DBAE52865202}" type="pres">
      <dgm:prSet presAssocID="{4426A59C-22DA-43E7-B986-68F9D12CD415}" presName="boxAndChildren" presStyleCnt="0"/>
      <dgm:spPr/>
    </dgm:pt>
    <dgm:pt modelId="{7ADDD734-ECA6-48A9-8384-5E89631811DF}" type="pres">
      <dgm:prSet presAssocID="{4426A59C-22DA-43E7-B986-68F9D12CD415}" presName="parentTextBox" presStyleLbl="node1" presStyleIdx="0" presStyleCnt="4"/>
      <dgm:spPr/>
    </dgm:pt>
    <dgm:pt modelId="{A276F93B-FDF7-41CA-9C20-862118B33999}" type="pres">
      <dgm:prSet presAssocID="{50445019-16D7-41FA-9069-3B1A733F5CE0}" presName="sp" presStyleCnt="0"/>
      <dgm:spPr/>
    </dgm:pt>
    <dgm:pt modelId="{84BAA08C-8B9C-4727-AF9A-09EB807E7EB8}" type="pres">
      <dgm:prSet presAssocID="{2753FC53-95B0-4526-A46F-8C07ABC49A67}" presName="arrowAndChildren" presStyleCnt="0"/>
      <dgm:spPr/>
    </dgm:pt>
    <dgm:pt modelId="{05B3DE82-E491-46C6-A8A1-DC6A3C473863}" type="pres">
      <dgm:prSet presAssocID="{2753FC53-95B0-4526-A46F-8C07ABC49A67}" presName="parentTextArrow" presStyleLbl="node1" presStyleIdx="1" presStyleCnt="4"/>
      <dgm:spPr/>
    </dgm:pt>
    <dgm:pt modelId="{537AFC5B-F162-47CB-8A7F-D9662290F750}" type="pres">
      <dgm:prSet presAssocID="{F94442B3-B094-4561-BC65-847EA6E7F7B7}" presName="sp" presStyleCnt="0"/>
      <dgm:spPr/>
    </dgm:pt>
    <dgm:pt modelId="{96D0E913-0296-409B-96B0-20C6876C024E}" type="pres">
      <dgm:prSet presAssocID="{FC552E5D-FCBB-48FD-9D78-ECC4B5F5ABA7}" presName="arrowAndChildren" presStyleCnt="0"/>
      <dgm:spPr/>
    </dgm:pt>
    <dgm:pt modelId="{7EA5A973-7EE9-48CE-8C6D-64069BCFD050}" type="pres">
      <dgm:prSet presAssocID="{FC552E5D-FCBB-48FD-9D78-ECC4B5F5ABA7}" presName="parentTextArrow" presStyleLbl="node1" presStyleIdx="2" presStyleCnt="4"/>
      <dgm:spPr/>
    </dgm:pt>
    <dgm:pt modelId="{D2B48BE8-4673-4065-9C1B-3FC9299444B5}" type="pres">
      <dgm:prSet presAssocID="{FCCF49FA-ECB3-4541-A389-B58C548B3DC2}" presName="sp" presStyleCnt="0"/>
      <dgm:spPr/>
    </dgm:pt>
    <dgm:pt modelId="{F952A6C1-D042-4E79-AB95-6C3AEABA4F5C}" type="pres">
      <dgm:prSet presAssocID="{3B733D8A-2797-451F-9314-F0CA70C0C6FD}" presName="arrowAndChildren" presStyleCnt="0"/>
      <dgm:spPr/>
    </dgm:pt>
    <dgm:pt modelId="{FE24CFD5-662D-48B1-9834-4715233F790E}" type="pres">
      <dgm:prSet presAssocID="{3B733D8A-2797-451F-9314-F0CA70C0C6FD}" presName="parentTextArrow" presStyleLbl="node1" presStyleIdx="3" presStyleCnt="4" custLinFactNeighborX="-1041" custLinFactNeighborY="-221"/>
      <dgm:spPr/>
    </dgm:pt>
  </dgm:ptLst>
  <dgm:cxnLst>
    <dgm:cxn modelId="{2822C601-B451-45C9-BDDC-D54DCF41247D}" type="presOf" srcId="{3B95207A-1461-4B6F-A4FC-EE8344EBE1A1}" destId="{B8F761FD-43D1-4E51-94F1-844865B7BDE1}" srcOrd="0" destOrd="0" presId="urn:microsoft.com/office/officeart/2005/8/layout/process4"/>
    <dgm:cxn modelId="{68A3AC22-C668-4E21-A001-883EEDDD9C81}" srcId="{3B95207A-1461-4B6F-A4FC-EE8344EBE1A1}" destId="{FC552E5D-FCBB-48FD-9D78-ECC4B5F5ABA7}" srcOrd="1" destOrd="0" parTransId="{CCCBA49C-36C6-4323-B695-6943094580BF}" sibTransId="{F94442B3-B094-4561-BC65-847EA6E7F7B7}"/>
    <dgm:cxn modelId="{A883D723-A816-4582-A0CC-3B88A2D9A44E}" type="presOf" srcId="{FC552E5D-FCBB-48FD-9D78-ECC4B5F5ABA7}" destId="{7EA5A973-7EE9-48CE-8C6D-64069BCFD050}" srcOrd="0" destOrd="0" presId="urn:microsoft.com/office/officeart/2005/8/layout/process4"/>
    <dgm:cxn modelId="{6CBC012F-0FF1-4A51-9461-E1BAE2C3A755}" srcId="{3B95207A-1461-4B6F-A4FC-EE8344EBE1A1}" destId="{4426A59C-22DA-43E7-B986-68F9D12CD415}" srcOrd="3" destOrd="0" parTransId="{92114D89-0593-428E-AF1F-22E5541347E5}" sibTransId="{D8D719FF-42C5-4906-A4EA-1D3D860FED28}"/>
    <dgm:cxn modelId="{87921876-20B8-486C-8563-3427A1E1017B}" type="presOf" srcId="{4426A59C-22DA-43E7-B986-68F9D12CD415}" destId="{7ADDD734-ECA6-48A9-8384-5E89631811DF}" srcOrd="0" destOrd="0" presId="urn:microsoft.com/office/officeart/2005/8/layout/process4"/>
    <dgm:cxn modelId="{0B2634B6-B61D-42AA-9F13-138C087E3235}" srcId="{3B95207A-1461-4B6F-A4FC-EE8344EBE1A1}" destId="{3B733D8A-2797-451F-9314-F0CA70C0C6FD}" srcOrd="0" destOrd="0" parTransId="{908E412D-BA92-49D5-8210-D4093C3DB521}" sibTransId="{FCCF49FA-ECB3-4541-A389-B58C548B3DC2}"/>
    <dgm:cxn modelId="{C58597B8-7711-408D-B0CF-E7479E13F623}" type="presOf" srcId="{3B733D8A-2797-451F-9314-F0CA70C0C6FD}" destId="{FE24CFD5-662D-48B1-9834-4715233F790E}" srcOrd="0" destOrd="0" presId="urn:microsoft.com/office/officeart/2005/8/layout/process4"/>
    <dgm:cxn modelId="{7621B3C5-DBA4-49A5-AA7C-C9FAF8CFC361}" type="presOf" srcId="{2753FC53-95B0-4526-A46F-8C07ABC49A67}" destId="{05B3DE82-E491-46C6-A8A1-DC6A3C473863}" srcOrd="0" destOrd="0" presId="urn:microsoft.com/office/officeart/2005/8/layout/process4"/>
    <dgm:cxn modelId="{A4D9FFEA-6D8E-4706-9D83-690FF036996B}" srcId="{3B95207A-1461-4B6F-A4FC-EE8344EBE1A1}" destId="{2753FC53-95B0-4526-A46F-8C07ABC49A67}" srcOrd="2" destOrd="0" parTransId="{76756A35-1F1B-4554-B748-4DA63E59058C}" sibTransId="{50445019-16D7-41FA-9069-3B1A733F5CE0}"/>
    <dgm:cxn modelId="{5F59C3F2-1890-43EA-A876-1FD05046E1D4}" type="presParOf" srcId="{B8F761FD-43D1-4E51-94F1-844865B7BDE1}" destId="{B665DDCC-96F7-46AE-B211-DBAE52865202}" srcOrd="0" destOrd="0" presId="urn:microsoft.com/office/officeart/2005/8/layout/process4"/>
    <dgm:cxn modelId="{8F94FA2E-8A78-4234-8815-5ABBAD941BF1}" type="presParOf" srcId="{B665DDCC-96F7-46AE-B211-DBAE52865202}" destId="{7ADDD734-ECA6-48A9-8384-5E89631811DF}" srcOrd="0" destOrd="0" presId="urn:microsoft.com/office/officeart/2005/8/layout/process4"/>
    <dgm:cxn modelId="{F04F7F84-10C6-4F7A-909E-9B4EBC5A6798}" type="presParOf" srcId="{B8F761FD-43D1-4E51-94F1-844865B7BDE1}" destId="{A276F93B-FDF7-41CA-9C20-862118B33999}" srcOrd="1" destOrd="0" presId="urn:microsoft.com/office/officeart/2005/8/layout/process4"/>
    <dgm:cxn modelId="{E3A4E663-9A6F-4B67-843A-6FB3B8FA24DA}" type="presParOf" srcId="{B8F761FD-43D1-4E51-94F1-844865B7BDE1}" destId="{84BAA08C-8B9C-4727-AF9A-09EB807E7EB8}" srcOrd="2" destOrd="0" presId="urn:microsoft.com/office/officeart/2005/8/layout/process4"/>
    <dgm:cxn modelId="{BA242C0D-463D-4FB9-9FAD-6412C2FCAFB7}" type="presParOf" srcId="{84BAA08C-8B9C-4727-AF9A-09EB807E7EB8}" destId="{05B3DE82-E491-46C6-A8A1-DC6A3C473863}" srcOrd="0" destOrd="0" presId="urn:microsoft.com/office/officeart/2005/8/layout/process4"/>
    <dgm:cxn modelId="{D9521F88-1068-4E65-9EDD-87DB37FB9E51}" type="presParOf" srcId="{B8F761FD-43D1-4E51-94F1-844865B7BDE1}" destId="{537AFC5B-F162-47CB-8A7F-D9662290F750}" srcOrd="3" destOrd="0" presId="urn:microsoft.com/office/officeart/2005/8/layout/process4"/>
    <dgm:cxn modelId="{BC96379B-DA03-46BE-BE0F-80D4A8976835}" type="presParOf" srcId="{B8F761FD-43D1-4E51-94F1-844865B7BDE1}" destId="{96D0E913-0296-409B-96B0-20C6876C024E}" srcOrd="4" destOrd="0" presId="urn:microsoft.com/office/officeart/2005/8/layout/process4"/>
    <dgm:cxn modelId="{B38D9A68-8E89-4E23-97A9-B9D5167C66C5}" type="presParOf" srcId="{96D0E913-0296-409B-96B0-20C6876C024E}" destId="{7EA5A973-7EE9-48CE-8C6D-64069BCFD050}" srcOrd="0" destOrd="0" presId="urn:microsoft.com/office/officeart/2005/8/layout/process4"/>
    <dgm:cxn modelId="{89F01C7F-A6D1-43C4-810F-E9C32AE99D29}" type="presParOf" srcId="{B8F761FD-43D1-4E51-94F1-844865B7BDE1}" destId="{D2B48BE8-4673-4065-9C1B-3FC9299444B5}" srcOrd="5" destOrd="0" presId="urn:microsoft.com/office/officeart/2005/8/layout/process4"/>
    <dgm:cxn modelId="{0AF8CC4C-3561-41AD-AA0B-2EEFB3DF78BA}" type="presParOf" srcId="{B8F761FD-43D1-4E51-94F1-844865B7BDE1}" destId="{F952A6C1-D042-4E79-AB95-6C3AEABA4F5C}" srcOrd="6" destOrd="0" presId="urn:microsoft.com/office/officeart/2005/8/layout/process4"/>
    <dgm:cxn modelId="{D4521054-1862-415F-860A-214D353A1A3D}" type="presParOf" srcId="{F952A6C1-D042-4E79-AB95-6C3AEABA4F5C}" destId="{FE24CFD5-662D-48B1-9834-4715233F790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9B3454-11B0-4267-84A7-CE22B900BBA3}"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tr-TR"/>
        </a:p>
      </dgm:t>
    </dgm:pt>
    <dgm:pt modelId="{D982C79F-7CAB-4331-866F-212A24F827CB}">
      <dgm:prSet/>
      <dgm:spPr/>
      <dgm:t>
        <a:bodyPr/>
        <a:lstStyle/>
        <a:p>
          <a:pPr rtl="0"/>
          <a:r>
            <a:rPr lang="tr-TR" b="1" dirty="0"/>
            <a:t>Bu Yönetmelik, stratejik plan hazırlamakla yükümlü kamu idarelerinin ve stratejik planlama sürecine ilişkin takvimin tespiti ile stratejik planların kalkınma planı ve programlarla ilişkilendirilmesine yönelik usul ve esasların belirlenmesi amacıyla hazırlanmıştır.</a:t>
          </a:r>
        </a:p>
      </dgm:t>
    </dgm:pt>
    <dgm:pt modelId="{3D46B1FF-AD51-4DD5-A4BA-7EF430A71E2F}" type="parTrans" cxnId="{58D7A796-7CFE-4CEA-A9A2-59E7F75F71B5}">
      <dgm:prSet/>
      <dgm:spPr/>
      <dgm:t>
        <a:bodyPr/>
        <a:lstStyle/>
        <a:p>
          <a:endParaRPr lang="tr-TR"/>
        </a:p>
      </dgm:t>
    </dgm:pt>
    <dgm:pt modelId="{91F0FF79-94D2-4CD8-A66D-26493DCF00FC}" type="sibTrans" cxnId="{58D7A796-7CFE-4CEA-A9A2-59E7F75F71B5}">
      <dgm:prSet/>
      <dgm:spPr/>
      <dgm:t>
        <a:bodyPr/>
        <a:lstStyle/>
        <a:p>
          <a:endParaRPr lang="tr-TR"/>
        </a:p>
      </dgm:t>
    </dgm:pt>
    <dgm:pt modelId="{F9817E88-6515-4FF3-AEBA-A93B328DBAFA}" type="pres">
      <dgm:prSet presAssocID="{179B3454-11B0-4267-84A7-CE22B900BBA3}" presName="Name0" presStyleCnt="0">
        <dgm:presLayoutVars>
          <dgm:chMax val="7"/>
          <dgm:dir/>
          <dgm:animLvl val="lvl"/>
          <dgm:resizeHandles val="exact"/>
        </dgm:presLayoutVars>
      </dgm:prSet>
      <dgm:spPr/>
    </dgm:pt>
    <dgm:pt modelId="{3A2B15AB-90CE-446E-82CA-A34763194DD4}" type="pres">
      <dgm:prSet presAssocID="{D982C79F-7CAB-4331-866F-212A24F827CB}" presName="circle1" presStyleLbl="node1" presStyleIdx="0" presStyleCnt="1"/>
      <dgm:spPr/>
    </dgm:pt>
    <dgm:pt modelId="{162E3B19-292A-4213-80D0-B39E44B082F5}" type="pres">
      <dgm:prSet presAssocID="{D982C79F-7CAB-4331-866F-212A24F827CB}" presName="space" presStyleCnt="0"/>
      <dgm:spPr/>
    </dgm:pt>
    <dgm:pt modelId="{795C91F7-591B-444C-B076-7B1769EE82DB}" type="pres">
      <dgm:prSet presAssocID="{D982C79F-7CAB-4331-866F-212A24F827CB}" presName="rect1" presStyleLbl="alignAcc1" presStyleIdx="0" presStyleCnt="1"/>
      <dgm:spPr/>
    </dgm:pt>
    <dgm:pt modelId="{2BA93422-40A7-4B20-99D1-B678284CE230}" type="pres">
      <dgm:prSet presAssocID="{D982C79F-7CAB-4331-866F-212A24F827CB}" presName="rect1ParTxNoCh" presStyleLbl="alignAcc1" presStyleIdx="0" presStyleCnt="1">
        <dgm:presLayoutVars>
          <dgm:chMax val="1"/>
          <dgm:bulletEnabled val="1"/>
        </dgm:presLayoutVars>
      </dgm:prSet>
      <dgm:spPr/>
    </dgm:pt>
  </dgm:ptLst>
  <dgm:cxnLst>
    <dgm:cxn modelId="{EEE29843-43E9-4550-8846-8D571AA6A408}" type="presOf" srcId="{D982C79F-7CAB-4331-866F-212A24F827CB}" destId="{2BA93422-40A7-4B20-99D1-B678284CE230}" srcOrd="1" destOrd="0" presId="urn:microsoft.com/office/officeart/2005/8/layout/target3"/>
    <dgm:cxn modelId="{58D7A796-7CFE-4CEA-A9A2-59E7F75F71B5}" srcId="{179B3454-11B0-4267-84A7-CE22B900BBA3}" destId="{D982C79F-7CAB-4331-866F-212A24F827CB}" srcOrd="0" destOrd="0" parTransId="{3D46B1FF-AD51-4DD5-A4BA-7EF430A71E2F}" sibTransId="{91F0FF79-94D2-4CD8-A66D-26493DCF00FC}"/>
    <dgm:cxn modelId="{3B736FF0-BCBD-4EBA-86B9-52470CE6C293}" type="presOf" srcId="{179B3454-11B0-4267-84A7-CE22B900BBA3}" destId="{F9817E88-6515-4FF3-AEBA-A93B328DBAFA}" srcOrd="0" destOrd="0" presId="urn:microsoft.com/office/officeart/2005/8/layout/target3"/>
    <dgm:cxn modelId="{1F7D5FFE-E713-470B-97CC-90E327D5E9A5}" type="presOf" srcId="{D982C79F-7CAB-4331-866F-212A24F827CB}" destId="{795C91F7-591B-444C-B076-7B1769EE82DB}" srcOrd="0" destOrd="0" presId="urn:microsoft.com/office/officeart/2005/8/layout/target3"/>
    <dgm:cxn modelId="{1A4E4D21-51A6-4F1B-9A0F-CDAC2DC155D0}" type="presParOf" srcId="{F9817E88-6515-4FF3-AEBA-A93B328DBAFA}" destId="{3A2B15AB-90CE-446E-82CA-A34763194DD4}" srcOrd="0" destOrd="0" presId="urn:microsoft.com/office/officeart/2005/8/layout/target3"/>
    <dgm:cxn modelId="{D5CBA6C3-BB11-40E6-B44B-59764BB1B02A}" type="presParOf" srcId="{F9817E88-6515-4FF3-AEBA-A93B328DBAFA}" destId="{162E3B19-292A-4213-80D0-B39E44B082F5}" srcOrd="1" destOrd="0" presId="urn:microsoft.com/office/officeart/2005/8/layout/target3"/>
    <dgm:cxn modelId="{07A620D9-ADAA-4D5D-8D78-F5435CDE4748}" type="presParOf" srcId="{F9817E88-6515-4FF3-AEBA-A93B328DBAFA}" destId="{795C91F7-591B-444C-B076-7B1769EE82DB}" srcOrd="2" destOrd="0" presId="urn:microsoft.com/office/officeart/2005/8/layout/target3"/>
    <dgm:cxn modelId="{46B3BCEB-DE6F-417E-83D2-1ABEB87020FE}" type="presParOf" srcId="{F9817E88-6515-4FF3-AEBA-A93B328DBAFA}" destId="{2BA93422-40A7-4B20-99D1-B678284CE230}"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63E7DF-3019-4EEA-B35C-E2E31D6D187C}" type="doc">
      <dgm:prSet loTypeId="urn:microsoft.com/office/officeart/2005/8/layout/process1" loCatId="process"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tr-TR"/>
        </a:p>
      </dgm:t>
    </dgm:pt>
    <dgm:pt modelId="{039AA23B-2B5D-4AF9-A044-368A58503C33}">
      <dgm:prSet custT="1"/>
      <dgm:spPr>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tr-TR" sz="2400" dirty="0"/>
            <a:t>Stratejik plan hazırlık süreci</a:t>
          </a:r>
        </a:p>
      </dgm:t>
    </dgm:pt>
    <dgm:pt modelId="{8E8C070A-E772-4CCA-9575-771599F15B9A}" type="parTrans" cxnId="{1FDC9B00-A616-4966-86D1-49B2B8E87FF3}">
      <dgm:prSet/>
      <dgm:spPr/>
      <dgm:t>
        <a:bodyPr/>
        <a:lstStyle/>
        <a:p>
          <a:endParaRPr lang="tr-TR" sz="2400"/>
        </a:p>
      </dgm:t>
    </dgm:pt>
    <dgm:pt modelId="{2A968B3B-D226-4D90-8A5F-69828700DD56}" type="sibTrans" cxnId="{1FDC9B00-A616-4966-86D1-49B2B8E87FF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tr-TR" sz="2400"/>
        </a:p>
      </dgm:t>
    </dgm:pt>
    <dgm:pt modelId="{91BE4A2D-EE9A-4396-9917-EAAC72D58E15}">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tr-TR" sz="2400" dirty="0"/>
            <a:t>Durum analizi</a:t>
          </a:r>
        </a:p>
      </dgm:t>
    </dgm:pt>
    <dgm:pt modelId="{FCFD6041-5FBE-40C9-8427-D7635A893FD8}" type="parTrans" cxnId="{5D238F9D-3C90-4AD5-99D7-14466A517CB8}">
      <dgm:prSet/>
      <dgm:spPr/>
      <dgm:t>
        <a:bodyPr/>
        <a:lstStyle/>
        <a:p>
          <a:endParaRPr lang="tr-TR" sz="2400"/>
        </a:p>
      </dgm:t>
    </dgm:pt>
    <dgm:pt modelId="{58C31B03-DE37-43C0-92A1-DA45B8016628}" type="sibTrans" cxnId="{5D238F9D-3C90-4AD5-99D7-14466A517CB8}">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tr-TR" sz="2400"/>
        </a:p>
      </dgm:t>
    </dgm:pt>
    <dgm:pt modelId="{E94833B3-20A2-44A9-94F2-172AF9382B1C}">
      <dgm:prSet custT="1"/>
      <dgm:spPr>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tr-TR" sz="2400" dirty="0"/>
            <a:t>Geleceğe bakış- Farklılaşma stratejisi- Strateji geliştirme- Stratejiler</a:t>
          </a:r>
        </a:p>
      </dgm:t>
    </dgm:pt>
    <dgm:pt modelId="{DF15B545-AC7D-44F7-B8AA-AB5CCE720C85}" type="parTrans" cxnId="{DACB4F00-1D46-4785-90BA-0A90B8FD174E}">
      <dgm:prSet/>
      <dgm:spPr/>
      <dgm:t>
        <a:bodyPr/>
        <a:lstStyle/>
        <a:p>
          <a:endParaRPr lang="tr-TR" sz="2400"/>
        </a:p>
      </dgm:t>
    </dgm:pt>
    <dgm:pt modelId="{49F39941-9C73-40B3-BC8B-C3C3BD6DF8F7}" type="sibTrans" cxnId="{DACB4F00-1D46-4785-90BA-0A90B8FD174E}">
      <dgm:prSet/>
      <dgm:spPr/>
      <dgm:t>
        <a:bodyPr/>
        <a:lstStyle/>
        <a:p>
          <a:endParaRPr lang="tr-TR" sz="2400"/>
        </a:p>
      </dgm:t>
    </dgm:pt>
    <dgm:pt modelId="{2B4C88E8-0168-42C6-97CD-8DD593ADEE9D}" type="pres">
      <dgm:prSet presAssocID="{E463E7DF-3019-4EEA-B35C-E2E31D6D187C}" presName="Name0" presStyleCnt="0">
        <dgm:presLayoutVars>
          <dgm:dir/>
          <dgm:resizeHandles val="exact"/>
        </dgm:presLayoutVars>
      </dgm:prSet>
      <dgm:spPr/>
    </dgm:pt>
    <dgm:pt modelId="{AEE2FC1C-02A9-4BE8-988D-E3615DCABBFD}" type="pres">
      <dgm:prSet presAssocID="{039AA23B-2B5D-4AF9-A044-368A58503C33}" presName="node" presStyleLbl="node1" presStyleIdx="0" presStyleCnt="3">
        <dgm:presLayoutVars>
          <dgm:bulletEnabled val="1"/>
        </dgm:presLayoutVars>
      </dgm:prSet>
      <dgm:spPr/>
    </dgm:pt>
    <dgm:pt modelId="{7BBBB601-553D-4DA2-9CFD-695C1DC82DF4}" type="pres">
      <dgm:prSet presAssocID="{2A968B3B-D226-4D90-8A5F-69828700DD56}" presName="sibTrans" presStyleLbl="sibTrans2D1" presStyleIdx="0" presStyleCnt="2"/>
      <dgm:spPr/>
    </dgm:pt>
    <dgm:pt modelId="{CC122DE8-D534-4327-8636-C6E256D6D747}" type="pres">
      <dgm:prSet presAssocID="{2A968B3B-D226-4D90-8A5F-69828700DD56}" presName="connectorText" presStyleLbl="sibTrans2D1" presStyleIdx="0" presStyleCnt="2"/>
      <dgm:spPr/>
    </dgm:pt>
    <dgm:pt modelId="{1AE40FEF-6D0B-4A85-A8A7-1911BDD7925D}" type="pres">
      <dgm:prSet presAssocID="{91BE4A2D-EE9A-4396-9917-EAAC72D58E15}" presName="node" presStyleLbl="node1" presStyleIdx="1" presStyleCnt="3">
        <dgm:presLayoutVars>
          <dgm:bulletEnabled val="1"/>
        </dgm:presLayoutVars>
      </dgm:prSet>
      <dgm:spPr/>
    </dgm:pt>
    <dgm:pt modelId="{B452EC07-B922-48A6-90CD-4AF799F59DAF}" type="pres">
      <dgm:prSet presAssocID="{58C31B03-DE37-43C0-92A1-DA45B8016628}" presName="sibTrans" presStyleLbl="sibTrans2D1" presStyleIdx="1" presStyleCnt="2"/>
      <dgm:spPr/>
    </dgm:pt>
    <dgm:pt modelId="{DFD4F426-69EE-4867-986A-EB70327655BE}" type="pres">
      <dgm:prSet presAssocID="{58C31B03-DE37-43C0-92A1-DA45B8016628}" presName="connectorText" presStyleLbl="sibTrans2D1" presStyleIdx="1" presStyleCnt="2"/>
      <dgm:spPr/>
    </dgm:pt>
    <dgm:pt modelId="{A96E023B-DD38-463E-978F-4B2D22C4BC21}" type="pres">
      <dgm:prSet presAssocID="{E94833B3-20A2-44A9-94F2-172AF9382B1C}" presName="node" presStyleLbl="node1" presStyleIdx="2" presStyleCnt="3">
        <dgm:presLayoutVars>
          <dgm:bulletEnabled val="1"/>
        </dgm:presLayoutVars>
      </dgm:prSet>
      <dgm:spPr/>
    </dgm:pt>
  </dgm:ptLst>
  <dgm:cxnLst>
    <dgm:cxn modelId="{DACB4F00-1D46-4785-90BA-0A90B8FD174E}" srcId="{E463E7DF-3019-4EEA-B35C-E2E31D6D187C}" destId="{E94833B3-20A2-44A9-94F2-172AF9382B1C}" srcOrd="2" destOrd="0" parTransId="{DF15B545-AC7D-44F7-B8AA-AB5CCE720C85}" sibTransId="{49F39941-9C73-40B3-BC8B-C3C3BD6DF8F7}"/>
    <dgm:cxn modelId="{1FDC9B00-A616-4966-86D1-49B2B8E87FF3}" srcId="{E463E7DF-3019-4EEA-B35C-E2E31D6D187C}" destId="{039AA23B-2B5D-4AF9-A044-368A58503C33}" srcOrd="0" destOrd="0" parTransId="{8E8C070A-E772-4CCA-9575-771599F15B9A}" sibTransId="{2A968B3B-D226-4D90-8A5F-69828700DD56}"/>
    <dgm:cxn modelId="{B29F5F0D-AABF-460E-B501-E013B295EBB1}" type="presOf" srcId="{E463E7DF-3019-4EEA-B35C-E2E31D6D187C}" destId="{2B4C88E8-0168-42C6-97CD-8DD593ADEE9D}" srcOrd="0" destOrd="0" presId="urn:microsoft.com/office/officeart/2005/8/layout/process1"/>
    <dgm:cxn modelId="{E794B63B-3881-4545-A8F4-0BFB77438AB1}" type="presOf" srcId="{58C31B03-DE37-43C0-92A1-DA45B8016628}" destId="{DFD4F426-69EE-4867-986A-EB70327655BE}" srcOrd="1" destOrd="0" presId="urn:microsoft.com/office/officeart/2005/8/layout/process1"/>
    <dgm:cxn modelId="{9DA48B62-CC39-4181-B79B-59BEE984233E}" type="presOf" srcId="{91BE4A2D-EE9A-4396-9917-EAAC72D58E15}" destId="{1AE40FEF-6D0B-4A85-A8A7-1911BDD7925D}" srcOrd="0" destOrd="0" presId="urn:microsoft.com/office/officeart/2005/8/layout/process1"/>
    <dgm:cxn modelId="{A045174B-D258-4F0E-8B32-8FC4CA5A837B}" type="presOf" srcId="{58C31B03-DE37-43C0-92A1-DA45B8016628}" destId="{B452EC07-B922-48A6-90CD-4AF799F59DAF}" srcOrd="0" destOrd="0" presId="urn:microsoft.com/office/officeart/2005/8/layout/process1"/>
    <dgm:cxn modelId="{4AC20576-247D-4ED9-BD21-499627C2294D}" type="presOf" srcId="{E94833B3-20A2-44A9-94F2-172AF9382B1C}" destId="{A96E023B-DD38-463E-978F-4B2D22C4BC21}" srcOrd="0" destOrd="0" presId="urn:microsoft.com/office/officeart/2005/8/layout/process1"/>
    <dgm:cxn modelId="{5D238F9D-3C90-4AD5-99D7-14466A517CB8}" srcId="{E463E7DF-3019-4EEA-B35C-E2E31D6D187C}" destId="{91BE4A2D-EE9A-4396-9917-EAAC72D58E15}" srcOrd="1" destOrd="0" parTransId="{FCFD6041-5FBE-40C9-8427-D7635A893FD8}" sibTransId="{58C31B03-DE37-43C0-92A1-DA45B8016628}"/>
    <dgm:cxn modelId="{656F8ABA-1683-4D4D-BF1C-C6008910511B}" type="presOf" srcId="{2A968B3B-D226-4D90-8A5F-69828700DD56}" destId="{7BBBB601-553D-4DA2-9CFD-695C1DC82DF4}" srcOrd="0" destOrd="0" presId="urn:microsoft.com/office/officeart/2005/8/layout/process1"/>
    <dgm:cxn modelId="{C8DC12C3-E489-45AA-B93C-22308F5A7A57}" type="presOf" srcId="{039AA23B-2B5D-4AF9-A044-368A58503C33}" destId="{AEE2FC1C-02A9-4BE8-988D-E3615DCABBFD}" srcOrd="0" destOrd="0" presId="urn:microsoft.com/office/officeart/2005/8/layout/process1"/>
    <dgm:cxn modelId="{B3173ADB-154F-45DF-88B1-1456977212ED}" type="presOf" srcId="{2A968B3B-D226-4D90-8A5F-69828700DD56}" destId="{CC122DE8-D534-4327-8636-C6E256D6D747}" srcOrd="1" destOrd="0" presId="urn:microsoft.com/office/officeart/2005/8/layout/process1"/>
    <dgm:cxn modelId="{6440BC8D-D6FE-4FA0-AB3C-B9839698611D}" type="presParOf" srcId="{2B4C88E8-0168-42C6-97CD-8DD593ADEE9D}" destId="{AEE2FC1C-02A9-4BE8-988D-E3615DCABBFD}" srcOrd="0" destOrd="0" presId="urn:microsoft.com/office/officeart/2005/8/layout/process1"/>
    <dgm:cxn modelId="{FA5E5A75-88EB-4D88-AEF8-397130A186FE}" type="presParOf" srcId="{2B4C88E8-0168-42C6-97CD-8DD593ADEE9D}" destId="{7BBBB601-553D-4DA2-9CFD-695C1DC82DF4}" srcOrd="1" destOrd="0" presId="urn:microsoft.com/office/officeart/2005/8/layout/process1"/>
    <dgm:cxn modelId="{6FB930AB-C1C4-4605-A9E9-49EBA4256588}" type="presParOf" srcId="{7BBBB601-553D-4DA2-9CFD-695C1DC82DF4}" destId="{CC122DE8-D534-4327-8636-C6E256D6D747}" srcOrd="0" destOrd="0" presId="urn:microsoft.com/office/officeart/2005/8/layout/process1"/>
    <dgm:cxn modelId="{191B6396-CAEC-4210-ABFB-ED14C6F0DA24}" type="presParOf" srcId="{2B4C88E8-0168-42C6-97CD-8DD593ADEE9D}" destId="{1AE40FEF-6D0B-4A85-A8A7-1911BDD7925D}" srcOrd="2" destOrd="0" presId="urn:microsoft.com/office/officeart/2005/8/layout/process1"/>
    <dgm:cxn modelId="{4726B767-1AD1-47B4-9C8B-3A459A90B9FF}" type="presParOf" srcId="{2B4C88E8-0168-42C6-97CD-8DD593ADEE9D}" destId="{B452EC07-B922-48A6-90CD-4AF799F59DAF}" srcOrd="3" destOrd="0" presId="urn:microsoft.com/office/officeart/2005/8/layout/process1"/>
    <dgm:cxn modelId="{47CDD3EC-1AF1-4972-ABCF-FD111E7B1A77}" type="presParOf" srcId="{B452EC07-B922-48A6-90CD-4AF799F59DAF}" destId="{DFD4F426-69EE-4867-986A-EB70327655BE}" srcOrd="0" destOrd="0" presId="urn:microsoft.com/office/officeart/2005/8/layout/process1"/>
    <dgm:cxn modelId="{42E83559-F041-4529-9670-E864E30BDCA6}" type="presParOf" srcId="{2B4C88E8-0168-42C6-97CD-8DD593ADEE9D}" destId="{A96E023B-DD38-463E-978F-4B2D22C4BC2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04FADD-211E-4FBC-9453-BD59F824E55B}" type="doc">
      <dgm:prSet loTypeId="urn:microsoft.com/office/officeart/2005/8/layout/cycle2" loCatId="cycle"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tr-TR"/>
        </a:p>
      </dgm:t>
    </dgm:pt>
    <dgm:pt modelId="{EF75F2A6-BDFC-4B8B-8911-AA05A4682745}">
      <dgm:prSet custT="1"/>
      <dgm:spPr>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600" b="1" dirty="0"/>
            <a:t>Rektör</a:t>
          </a:r>
        </a:p>
      </dgm:t>
    </dgm:pt>
    <dgm:pt modelId="{0AE7C21A-F2A0-4962-86B1-1BB97C1635F0}" type="parTrans" cxnId="{1DDE6AAF-3FA1-4767-816A-8EA27B792AB3}">
      <dgm:prSet/>
      <dgm:spPr/>
      <dgm:t>
        <a:bodyPr/>
        <a:lstStyle/>
        <a:p>
          <a:endParaRPr lang="tr-TR" sz="1600" b="1"/>
        </a:p>
      </dgm:t>
    </dgm:pt>
    <dgm:pt modelId="{CCFC4B81-F4EC-4F6C-AFDB-AD0993C92071}" type="sibTrans" cxnId="{1DDE6AAF-3FA1-4767-816A-8EA27B792AB3}">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sz="1600" b="1"/>
        </a:p>
      </dgm:t>
    </dgm:pt>
    <dgm:pt modelId="{622EE40D-8F0E-41DA-9E2C-2D4A7BCDD946}">
      <dgm:prSet custT="1"/>
      <dgm:spPr>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500" b="1" dirty="0"/>
            <a:t>Strateji Geliştirme Kurulu</a:t>
          </a:r>
        </a:p>
      </dgm:t>
    </dgm:pt>
    <dgm:pt modelId="{1CDE0FA7-00C3-4871-9E2F-10976FF8C64F}" type="parTrans" cxnId="{C1C1803D-69CD-4B1E-8E54-8BCE46236ABD}">
      <dgm:prSet/>
      <dgm:spPr/>
      <dgm:t>
        <a:bodyPr/>
        <a:lstStyle/>
        <a:p>
          <a:endParaRPr lang="tr-TR" sz="1600" b="1"/>
        </a:p>
      </dgm:t>
    </dgm:pt>
    <dgm:pt modelId="{04B400F9-8927-42FF-B4EB-A3AA1F058356}" type="sibTrans" cxnId="{C1C1803D-69CD-4B1E-8E54-8BCE46236ABD}">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sz="1600" b="1"/>
        </a:p>
      </dgm:t>
    </dgm:pt>
    <dgm:pt modelId="{2BE45026-179C-4FA7-B149-DC277CD62727}">
      <dgm:prSet custT="1"/>
      <dgm:spPr>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600" b="1" dirty="0"/>
            <a:t>Strateji Geliştirme Daire Başkanlığı</a:t>
          </a:r>
        </a:p>
      </dgm:t>
    </dgm:pt>
    <dgm:pt modelId="{5AAB7B41-467F-4F4C-AFEE-225280FA56D5}" type="parTrans" cxnId="{4AFAB040-30EF-45BC-A475-9A5E513B3F33}">
      <dgm:prSet/>
      <dgm:spPr/>
      <dgm:t>
        <a:bodyPr/>
        <a:lstStyle/>
        <a:p>
          <a:endParaRPr lang="tr-TR" sz="1600" b="1"/>
        </a:p>
      </dgm:t>
    </dgm:pt>
    <dgm:pt modelId="{66C457D9-7D89-46FB-BE7D-B3FB6D62D1AC}" type="sibTrans" cxnId="{4AFAB040-30EF-45BC-A475-9A5E513B3F33}">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sz="1600" b="1"/>
        </a:p>
      </dgm:t>
    </dgm:pt>
    <dgm:pt modelId="{EB7CBBCC-0073-44D1-A165-C287E3A3E4DE}">
      <dgm:prSet custT="1"/>
      <dgm:spPr>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600" b="1" dirty="0"/>
            <a:t>Stratejik Planlama Ekibi</a:t>
          </a:r>
        </a:p>
      </dgm:t>
    </dgm:pt>
    <dgm:pt modelId="{256C06D9-488E-4E64-827E-9B4E51AE20AE}" type="parTrans" cxnId="{D7020660-E9B2-4D4D-BB5F-728B7A433EDD}">
      <dgm:prSet/>
      <dgm:spPr/>
      <dgm:t>
        <a:bodyPr/>
        <a:lstStyle/>
        <a:p>
          <a:endParaRPr lang="tr-TR" sz="1600" b="1"/>
        </a:p>
      </dgm:t>
    </dgm:pt>
    <dgm:pt modelId="{C97EC1DD-5838-4F8E-8385-88558406BB5C}" type="sibTrans" cxnId="{D7020660-E9B2-4D4D-BB5F-728B7A433EDD}">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sz="1600" b="1"/>
        </a:p>
      </dgm:t>
    </dgm:pt>
    <dgm:pt modelId="{8D645B38-7930-47CD-94FD-DE16FFB8055E}">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600" b="1" dirty="0"/>
            <a:t>Harcama Birimleri</a:t>
          </a:r>
        </a:p>
      </dgm:t>
    </dgm:pt>
    <dgm:pt modelId="{95F5DC57-D354-4ACF-BF97-929B7FF8E9F4}" type="parTrans" cxnId="{CBA31549-93AB-462D-A04F-217828D6F90D}">
      <dgm:prSet/>
      <dgm:spPr/>
      <dgm:t>
        <a:bodyPr/>
        <a:lstStyle/>
        <a:p>
          <a:endParaRPr lang="tr-TR" sz="1600" b="1"/>
        </a:p>
      </dgm:t>
    </dgm:pt>
    <dgm:pt modelId="{12307ECF-5635-458E-86CD-161B74575095}" type="sibTrans" cxnId="{CBA31549-93AB-462D-A04F-217828D6F90D}">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sz="1600" b="1"/>
        </a:p>
      </dgm:t>
    </dgm:pt>
    <dgm:pt modelId="{07E44850-F843-402E-A43D-E1EA599F8396}" type="pres">
      <dgm:prSet presAssocID="{0F04FADD-211E-4FBC-9453-BD59F824E55B}" presName="cycle" presStyleCnt="0">
        <dgm:presLayoutVars>
          <dgm:dir/>
          <dgm:resizeHandles val="exact"/>
        </dgm:presLayoutVars>
      </dgm:prSet>
      <dgm:spPr/>
    </dgm:pt>
    <dgm:pt modelId="{9506EEDE-9AE9-4D70-8A15-A297EF87C1B1}" type="pres">
      <dgm:prSet presAssocID="{EF75F2A6-BDFC-4B8B-8911-AA05A4682745}" presName="node" presStyleLbl="node1" presStyleIdx="0" presStyleCnt="5" custScaleX="111553" custScaleY="114658">
        <dgm:presLayoutVars>
          <dgm:bulletEnabled val="1"/>
        </dgm:presLayoutVars>
      </dgm:prSet>
      <dgm:spPr/>
    </dgm:pt>
    <dgm:pt modelId="{BF00E5A5-9CA4-40A7-9EBF-21C131895539}" type="pres">
      <dgm:prSet presAssocID="{CCFC4B81-F4EC-4F6C-AFDB-AD0993C92071}" presName="sibTrans" presStyleLbl="sibTrans2D1" presStyleIdx="0" presStyleCnt="5"/>
      <dgm:spPr/>
    </dgm:pt>
    <dgm:pt modelId="{7A1A53B4-F1C6-43DA-AB16-42FA5B0E55E8}" type="pres">
      <dgm:prSet presAssocID="{CCFC4B81-F4EC-4F6C-AFDB-AD0993C92071}" presName="connectorText" presStyleLbl="sibTrans2D1" presStyleIdx="0" presStyleCnt="5"/>
      <dgm:spPr/>
    </dgm:pt>
    <dgm:pt modelId="{8F91C3EF-1713-452B-B3A2-072927512382}" type="pres">
      <dgm:prSet presAssocID="{622EE40D-8F0E-41DA-9E2C-2D4A7BCDD946}" presName="node" presStyleLbl="node1" presStyleIdx="1" presStyleCnt="5" custScaleX="111553" custScaleY="114658">
        <dgm:presLayoutVars>
          <dgm:bulletEnabled val="1"/>
        </dgm:presLayoutVars>
      </dgm:prSet>
      <dgm:spPr/>
    </dgm:pt>
    <dgm:pt modelId="{65379CCC-8AE4-4151-A1FD-F92FEB14947F}" type="pres">
      <dgm:prSet presAssocID="{04B400F9-8927-42FF-B4EB-A3AA1F058356}" presName="sibTrans" presStyleLbl="sibTrans2D1" presStyleIdx="1" presStyleCnt="5"/>
      <dgm:spPr/>
    </dgm:pt>
    <dgm:pt modelId="{E2D6E75C-EE17-44DD-8345-F29681B7B0C3}" type="pres">
      <dgm:prSet presAssocID="{04B400F9-8927-42FF-B4EB-A3AA1F058356}" presName="connectorText" presStyleLbl="sibTrans2D1" presStyleIdx="1" presStyleCnt="5"/>
      <dgm:spPr/>
    </dgm:pt>
    <dgm:pt modelId="{8572DACA-8058-45FB-A3DF-9612D8EF3186}" type="pres">
      <dgm:prSet presAssocID="{2BE45026-179C-4FA7-B149-DC277CD62727}" presName="node" presStyleLbl="node1" presStyleIdx="2" presStyleCnt="5" custScaleX="111553" custScaleY="114658">
        <dgm:presLayoutVars>
          <dgm:bulletEnabled val="1"/>
        </dgm:presLayoutVars>
      </dgm:prSet>
      <dgm:spPr/>
    </dgm:pt>
    <dgm:pt modelId="{0E0B936E-628E-460A-BA58-248888071C8A}" type="pres">
      <dgm:prSet presAssocID="{66C457D9-7D89-46FB-BE7D-B3FB6D62D1AC}" presName="sibTrans" presStyleLbl="sibTrans2D1" presStyleIdx="2" presStyleCnt="5"/>
      <dgm:spPr/>
    </dgm:pt>
    <dgm:pt modelId="{D38D7B29-97F9-4159-81AE-5EF96D5F1EFD}" type="pres">
      <dgm:prSet presAssocID="{66C457D9-7D89-46FB-BE7D-B3FB6D62D1AC}" presName="connectorText" presStyleLbl="sibTrans2D1" presStyleIdx="2" presStyleCnt="5"/>
      <dgm:spPr/>
    </dgm:pt>
    <dgm:pt modelId="{A1B93327-7DC2-4E48-A6C3-ADD55B2675E9}" type="pres">
      <dgm:prSet presAssocID="{EB7CBBCC-0073-44D1-A165-C287E3A3E4DE}" presName="node" presStyleLbl="node1" presStyleIdx="3" presStyleCnt="5" custScaleX="111553" custScaleY="114658">
        <dgm:presLayoutVars>
          <dgm:bulletEnabled val="1"/>
        </dgm:presLayoutVars>
      </dgm:prSet>
      <dgm:spPr/>
    </dgm:pt>
    <dgm:pt modelId="{B51F073E-51C6-4C6C-8EBE-1249682C6AD0}" type="pres">
      <dgm:prSet presAssocID="{C97EC1DD-5838-4F8E-8385-88558406BB5C}" presName="sibTrans" presStyleLbl="sibTrans2D1" presStyleIdx="3" presStyleCnt="5"/>
      <dgm:spPr/>
    </dgm:pt>
    <dgm:pt modelId="{F90955D3-F7C0-452D-AF8B-DA05FE54D36F}" type="pres">
      <dgm:prSet presAssocID="{C97EC1DD-5838-4F8E-8385-88558406BB5C}" presName="connectorText" presStyleLbl="sibTrans2D1" presStyleIdx="3" presStyleCnt="5"/>
      <dgm:spPr/>
    </dgm:pt>
    <dgm:pt modelId="{3199721D-D70B-44DC-A3BA-D7E78606376F}" type="pres">
      <dgm:prSet presAssocID="{8D645B38-7930-47CD-94FD-DE16FFB8055E}" presName="node" presStyleLbl="node1" presStyleIdx="4" presStyleCnt="5" custScaleX="111553" custScaleY="114658">
        <dgm:presLayoutVars>
          <dgm:bulletEnabled val="1"/>
        </dgm:presLayoutVars>
      </dgm:prSet>
      <dgm:spPr/>
    </dgm:pt>
    <dgm:pt modelId="{5898374F-2242-4015-B74E-0661495BB79C}" type="pres">
      <dgm:prSet presAssocID="{12307ECF-5635-458E-86CD-161B74575095}" presName="sibTrans" presStyleLbl="sibTrans2D1" presStyleIdx="4" presStyleCnt="5"/>
      <dgm:spPr/>
    </dgm:pt>
    <dgm:pt modelId="{079D9921-0766-493A-B0BD-8B8B0B45F939}" type="pres">
      <dgm:prSet presAssocID="{12307ECF-5635-458E-86CD-161B74575095}" presName="connectorText" presStyleLbl="sibTrans2D1" presStyleIdx="4" presStyleCnt="5"/>
      <dgm:spPr/>
    </dgm:pt>
  </dgm:ptLst>
  <dgm:cxnLst>
    <dgm:cxn modelId="{0A877B06-1AC3-495A-A397-E9E7DF1C659A}" type="presOf" srcId="{EB7CBBCC-0073-44D1-A165-C287E3A3E4DE}" destId="{A1B93327-7DC2-4E48-A6C3-ADD55B2675E9}" srcOrd="0" destOrd="0" presId="urn:microsoft.com/office/officeart/2005/8/layout/cycle2"/>
    <dgm:cxn modelId="{C3D56B1F-3041-4236-8FC5-B75697549943}" type="presOf" srcId="{04B400F9-8927-42FF-B4EB-A3AA1F058356}" destId="{E2D6E75C-EE17-44DD-8345-F29681B7B0C3}" srcOrd="1" destOrd="0" presId="urn:microsoft.com/office/officeart/2005/8/layout/cycle2"/>
    <dgm:cxn modelId="{C9FC9D20-57D9-4FD3-87E0-577E83084904}" type="presOf" srcId="{C97EC1DD-5838-4F8E-8385-88558406BB5C}" destId="{F90955D3-F7C0-452D-AF8B-DA05FE54D36F}" srcOrd="1" destOrd="0" presId="urn:microsoft.com/office/officeart/2005/8/layout/cycle2"/>
    <dgm:cxn modelId="{B98C7423-5F64-4A4C-8B11-C023B2034E3B}" type="presOf" srcId="{8D645B38-7930-47CD-94FD-DE16FFB8055E}" destId="{3199721D-D70B-44DC-A3BA-D7E78606376F}" srcOrd="0" destOrd="0" presId="urn:microsoft.com/office/officeart/2005/8/layout/cycle2"/>
    <dgm:cxn modelId="{4BA9FE30-46DB-4EDF-95AB-74F4799088E9}" type="presOf" srcId="{2BE45026-179C-4FA7-B149-DC277CD62727}" destId="{8572DACA-8058-45FB-A3DF-9612D8EF3186}" srcOrd="0" destOrd="0" presId="urn:microsoft.com/office/officeart/2005/8/layout/cycle2"/>
    <dgm:cxn modelId="{C1C1803D-69CD-4B1E-8E54-8BCE46236ABD}" srcId="{0F04FADD-211E-4FBC-9453-BD59F824E55B}" destId="{622EE40D-8F0E-41DA-9E2C-2D4A7BCDD946}" srcOrd="1" destOrd="0" parTransId="{1CDE0FA7-00C3-4871-9E2F-10976FF8C64F}" sibTransId="{04B400F9-8927-42FF-B4EB-A3AA1F058356}"/>
    <dgm:cxn modelId="{4AFAB040-30EF-45BC-A475-9A5E513B3F33}" srcId="{0F04FADD-211E-4FBC-9453-BD59F824E55B}" destId="{2BE45026-179C-4FA7-B149-DC277CD62727}" srcOrd="2" destOrd="0" parTransId="{5AAB7B41-467F-4F4C-AFEE-225280FA56D5}" sibTransId="{66C457D9-7D89-46FB-BE7D-B3FB6D62D1AC}"/>
    <dgm:cxn modelId="{D7020660-E9B2-4D4D-BB5F-728B7A433EDD}" srcId="{0F04FADD-211E-4FBC-9453-BD59F824E55B}" destId="{EB7CBBCC-0073-44D1-A165-C287E3A3E4DE}" srcOrd="3" destOrd="0" parTransId="{256C06D9-488E-4E64-827E-9B4E51AE20AE}" sibTransId="{C97EC1DD-5838-4F8E-8385-88558406BB5C}"/>
    <dgm:cxn modelId="{CBA31549-93AB-462D-A04F-217828D6F90D}" srcId="{0F04FADD-211E-4FBC-9453-BD59F824E55B}" destId="{8D645B38-7930-47CD-94FD-DE16FFB8055E}" srcOrd="4" destOrd="0" parTransId="{95F5DC57-D354-4ACF-BF97-929B7FF8E9F4}" sibTransId="{12307ECF-5635-458E-86CD-161B74575095}"/>
    <dgm:cxn modelId="{9F482C6B-B5E1-4F2F-9B17-E5F6B1D12AAA}" type="presOf" srcId="{12307ECF-5635-458E-86CD-161B74575095}" destId="{079D9921-0766-493A-B0BD-8B8B0B45F939}" srcOrd="1" destOrd="0" presId="urn:microsoft.com/office/officeart/2005/8/layout/cycle2"/>
    <dgm:cxn modelId="{77D39858-5039-435F-91CB-2A02AB888354}" type="presOf" srcId="{04B400F9-8927-42FF-B4EB-A3AA1F058356}" destId="{65379CCC-8AE4-4151-A1FD-F92FEB14947F}" srcOrd="0" destOrd="0" presId="urn:microsoft.com/office/officeart/2005/8/layout/cycle2"/>
    <dgm:cxn modelId="{EBA30A59-9CED-4288-B6B8-A8A76C445B65}" type="presOf" srcId="{0F04FADD-211E-4FBC-9453-BD59F824E55B}" destId="{07E44850-F843-402E-A43D-E1EA599F8396}" srcOrd="0" destOrd="0" presId="urn:microsoft.com/office/officeart/2005/8/layout/cycle2"/>
    <dgm:cxn modelId="{F8AB7989-0119-4667-92CD-4B3AEFC38A81}" type="presOf" srcId="{C97EC1DD-5838-4F8E-8385-88558406BB5C}" destId="{B51F073E-51C6-4C6C-8EBE-1249682C6AD0}" srcOrd="0" destOrd="0" presId="urn:microsoft.com/office/officeart/2005/8/layout/cycle2"/>
    <dgm:cxn modelId="{F6781B99-F840-4F4D-B858-E952875BA7F9}" type="presOf" srcId="{EF75F2A6-BDFC-4B8B-8911-AA05A4682745}" destId="{9506EEDE-9AE9-4D70-8A15-A297EF87C1B1}" srcOrd="0" destOrd="0" presId="urn:microsoft.com/office/officeart/2005/8/layout/cycle2"/>
    <dgm:cxn modelId="{DD82B5A6-7600-4116-949C-BF8835D0465D}" type="presOf" srcId="{12307ECF-5635-458E-86CD-161B74575095}" destId="{5898374F-2242-4015-B74E-0661495BB79C}" srcOrd="0" destOrd="0" presId="urn:microsoft.com/office/officeart/2005/8/layout/cycle2"/>
    <dgm:cxn modelId="{1DDE6AAF-3FA1-4767-816A-8EA27B792AB3}" srcId="{0F04FADD-211E-4FBC-9453-BD59F824E55B}" destId="{EF75F2A6-BDFC-4B8B-8911-AA05A4682745}" srcOrd="0" destOrd="0" parTransId="{0AE7C21A-F2A0-4962-86B1-1BB97C1635F0}" sibTransId="{CCFC4B81-F4EC-4F6C-AFDB-AD0993C92071}"/>
    <dgm:cxn modelId="{D10D59B2-73C5-4281-8E03-59990CBAE2FA}" type="presOf" srcId="{CCFC4B81-F4EC-4F6C-AFDB-AD0993C92071}" destId="{BF00E5A5-9CA4-40A7-9EBF-21C131895539}" srcOrd="0" destOrd="0" presId="urn:microsoft.com/office/officeart/2005/8/layout/cycle2"/>
    <dgm:cxn modelId="{278E7CB2-4DE9-4681-85F9-50E79A0AA5BB}" type="presOf" srcId="{66C457D9-7D89-46FB-BE7D-B3FB6D62D1AC}" destId="{D38D7B29-97F9-4159-81AE-5EF96D5F1EFD}" srcOrd="1" destOrd="0" presId="urn:microsoft.com/office/officeart/2005/8/layout/cycle2"/>
    <dgm:cxn modelId="{672A3ECC-CB9C-4972-9458-829901C01C5F}" type="presOf" srcId="{622EE40D-8F0E-41DA-9E2C-2D4A7BCDD946}" destId="{8F91C3EF-1713-452B-B3A2-072927512382}" srcOrd="0" destOrd="0" presId="urn:microsoft.com/office/officeart/2005/8/layout/cycle2"/>
    <dgm:cxn modelId="{CC6152D2-4025-40B4-923C-B0B6044879A0}" type="presOf" srcId="{CCFC4B81-F4EC-4F6C-AFDB-AD0993C92071}" destId="{7A1A53B4-F1C6-43DA-AB16-42FA5B0E55E8}" srcOrd="1" destOrd="0" presId="urn:microsoft.com/office/officeart/2005/8/layout/cycle2"/>
    <dgm:cxn modelId="{341986EC-0518-4416-BFE9-E9A5A6321F54}" type="presOf" srcId="{66C457D9-7D89-46FB-BE7D-B3FB6D62D1AC}" destId="{0E0B936E-628E-460A-BA58-248888071C8A}" srcOrd="0" destOrd="0" presId="urn:microsoft.com/office/officeart/2005/8/layout/cycle2"/>
    <dgm:cxn modelId="{B0C1307D-C2E0-44F8-9CA3-EDE0B22D62C9}" type="presParOf" srcId="{07E44850-F843-402E-A43D-E1EA599F8396}" destId="{9506EEDE-9AE9-4D70-8A15-A297EF87C1B1}" srcOrd="0" destOrd="0" presId="urn:microsoft.com/office/officeart/2005/8/layout/cycle2"/>
    <dgm:cxn modelId="{9647FBF1-5C95-4CE6-8C20-84192CCF5037}" type="presParOf" srcId="{07E44850-F843-402E-A43D-E1EA599F8396}" destId="{BF00E5A5-9CA4-40A7-9EBF-21C131895539}" srcOrd="1" destOrd="0" presId="urn:microsoft.com/office/officeart/2005/8/layout/cycle2"/>
    <dgm:cxn modelId="{7EEAB08D-3093-4A5F-838A-8D4093A38054}" type="presParOf" srcId="{BF00E5A5-9CA4-40A7-9EBF-21C131895539}" destId="{7A1A53B4-F1C6-43DA-AB16-42FA5B0E55E8}" srcOrd="0" destOrd="0" presId="urn:microsoft.com/office/officeart/2005/8/layout/cycle2"/>
    <dgm:cxn modelId="{3CDCDEE9-334D-4531-B63F-FC7B88A43942}" type="presParOf" srcId="{07E44850-F843-402E-A43D-E1EA599F8396}" destId="{8F91C3EF-1713-452B-B3A2-072927512382}" srcOrd="2" destOrd="0" presId="urn:microsoft.com/office/officeart/2005/8/layout/cycle2"/>
    <dgm:cxn modelId="{2E82EBD8-0EE7-413E-A533-4306C68B83BC}" type="presParOf" srcId="{07E44850-F843-402E-A43D-E1EA599F8396}" destId="{65379CCC-8AE4-4151-A1FD-F92FEB14947F}" srcOrd="3" destOrd="0" presId="urn:microsoft.com/office/officeart/2005/8/layout/cycle2"/>
    <dgm:cxn modelId="{2D4271BD-D5F5-42C3-B94B-671338C3F8D3}" type="presParOf" srcId="{65379CCC-8AE4-4151-A1FD-F92FEB14947F}" destId="{E2D6E75C-EE17-44DD-8345-F29681B7B0C3}" srcOrd="0" destOrd="0" presId="urn:microsoft.com/office/officeart/2005/8/layout/cycle2"/>
    <dgm:cxn modelId="{0ECC213D-E0B6-44BC-A502-98D0BE648D05}" type="presParOf" srcId="{07E44850-F843-402E-A43D-E1EA599F8396}" destId="{8572DACA-8058-45FB-A3DF-9612D8EF3186}" srcOrd="4" destOrd="0" presId="urn:microsoft.com/office/officeart/2005/8/layout/cycle2"/>
    <dgm:cxn modelId="{E8332F5F-A954-42D8-A470-8B1142F1E699}" type="presParOf" srcId="{07E44850-F843-402E-A43D-E1EA599F8396}" destId="{0E0B936E-628E-460A-BA58-248888071C8A}" srcOrd="5" destOrd="0" presId="urn:microsoft.com/office/officeart/2005/8/layout/cycle2"/>
    <dgm:cxn modelId="{B479E37D-AAF5-47FE-983D-BFB228780E6D}" type="presParOf" srcId="{0E0B936E-628E-460A-BA58-248888071C8A}" destId="{D38D7B29-97F9-4159-81AE-5EF96D5F1EFD}" srcOrd="0" destOrd="0" presId="urn:microsoft.com/office/officeart/2005/8/layout/cycle2"/>
    <dgm:cxn modelId="{95F4029D-54E6-4A26-ACFE-91F3DEE8B43E}" type="presParOf" srcId="{07E44850-F843-402E-A43D-E1EA599F8396}" destId="{A1B93327-7DC2-4E48-A6C3-ADD55B2675E9}" srcOrd="6" destOrd="0" presId="urn:microsoft.com/office/officeart/2005/8/layout/cycle2"/>
    <dgm:cxn modelId="{922F43D0-AFB9-47BE-BA93-EF239A58541F}" type="presParOf" srcId="{07E44850-F843-402E-A43D-E1EA599F8396}" destId="{B51F073E-51C6-4C6C-8EBE-1249682C6AD0}" srcOrd="7" destOrd="0" presId="urn:microsoft.com/office/officeart/2005/8/layout/cycle2"/>
    <dgm:cxn modelId="{73D8A26A-C7AD-4935-9435-C9B80AC38187}" type="presParOf" srcId="{B51F073E-51C6-4C6C-8EBE-1249682C6AD0}" destId="{F90955D3-F7C0-452D-AF8B-DA05FE54D36F}" srcOrd="0" destOrd="0" presId="urn:microsoft.com/office/officeart/2005/8/layout/cycle2"/>
    <dgm:cxn modelId="{4736EC58-146F-4887-8152-425E17333855}" type="presParOf" srcId="{07E44850-F843-402E-A43D-E1EA599F8396}" destId="{3199721D-D70B-44DC-A3BA-D7E78606376F}" srcOrd="8" destOrd="0" presId="urn:microsoft.com/office/officeart/2005/8/layout/cycle2"/>
    <dgm:cxn modelId="{FCEB1E73-67E1-48BE-B967-D0A14C2FBE51}" type="presParOf" srcId="{07E44850-F843-402E-A43D-E1EA599F8396}" destId="{5898374F-2242-4015-B74E-0661495BB79C}" srcOrd="9" destOrd="0" presId="urn:microsoft.com/office/officeart/2005/8/layout/cycle2"/>
    <dgm:cxn modelId="{1025EDEA-3F51-436A-AA18-BBF7FE0D5394}" type="presParOf" srcId="{5898374F-2242-4015-B74E-0661495BB79C}" destId="{079D9921-0766-493A-B0BD-8B8B0B45F93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B5E724-A184-40E4-AA5E-8F47065EAB6A}" type="doc">
      <dgm:prSet loTypeId="urn:microsoft.com/office/officeart/2005/8/layout/hProcess9" loCatId="process" qsTypeId="urn:microsoft.com/office/officeart/2005/8/quickstyle/3d5" qsCatId="3D" csTypeId="urn:microsoft.com/office/officeart/2005/8/colors/colorful5" csCatId="colorful"/>
      <dgm:spPr/>
      <dgm:t>
        <a:bodyPr/>
        <a:lstStyle/>
        <a:p>
          <a:endParaRPr lang="tr-TR"/>
        </a:p>
      </dgm:t>
    </dgm:pt>
    <dgm:pt modelId="{E346FAE6-EDF4-4122-8C7A-D1599320FE70}">
      <dgm:prSet custT="1"/>
      <dgm:spPr/>
      <dgm:t>
        <a:bodyPr/>
        <a:lstStyle/>
        <a:p>
          <a:pPr rtl="0"/>
          <a:r>
            <a:rPr lang="tr-TR" sz="2000" b="1" dirty="0"/>
            <a:t>Eğitim İhtiyacı</a:t>
          </a:r>
          <a:endParaRPr lang="tr-TR" sz="2000" dirty="0"/>
        </a:p>
      </dgm:t>
    </dgm:pt>
    <dgm:pt modelId="{83F4D19C-EFD5-4263-BAA7-0E1832413593}" type="parTrans" cxnId="{B57B4172-801A-4932-A470-D64370283C1F}">
      <dgm:prSet/>
      <dgm:spPr/>
      <dgm:t>
        <a:bodyPr/>
        <a:lstStyle/>
        <a:p>
          <a:endParaRPr lang="tr-TR" sz="2000"/>
        </a:p>
      </dgm:t>
    </dgm:pt>
    <dgm:pt modelId="{EE84B8C2-AEC4-461C-B025-17A5C500E7AE}" type="sibTrans" cxnId="{B57B4172-801A-4932-A470-D64370283C1F}">
      <dgm:prSet/>
      <dgm:spPr/>
      <dgm:t>
        <a:bodyPr/>
        <a:lstStyle/>
        <a:p>
          <a:endParaRPr lang="tr-TR" sz="2000"/>
        </a:p>
      </dgm:t>
    </dgm:pt>
    <dgm:pt modelId="{89ED8CD9-9CFE-4D2A-BCA1-DBD6F44756FF}">
      <dgm:prSet custT="1"/>
      <dgm:spPr/>
      <dgm:t>
        <a:bodyPr/>
        <a:lstStyle/>
        <a:p>
          <a:pPr rtl="0"/>
          <a:r>
            <a:rPr lang="tr-TR" sz="2000" b="1" dirty="0"/>
            <a:t>Danışmanlık İhtiyacı</a:t>
          </a:r>
          <a:endParaRPr lang="tr-TR" sz="2000" dirty="0"/>
        </a:p>
      </dgm:t>
    </dgm:pt>
    <dgm:pt modelId="{6A7E672A-3BA8-46E9-990E-8151340AC283}" type="parTrans" cxnId="{BB7C4401-AA3B-4368-84CB-4DFFEE0266D6}">
      <dgm:prSet/>
      <dgm:spPr/>
      <dgm:t>
        <a:bodyPr/>
        <a:lstStyle/>
        <a:p>
          <a:endParaRPr lang="tr-TR" sz="2000"/>
        </a:p>
      </dgm:t>
    </dgm:pt>
    <dgm:pt modelId="{8A718027-E0C0-47C6-A4BC-72F0F3D4E5E7}" type="sibTrans" cxnId="{BB7C4401-AA3B-4368-84CB-4DFFEE0266D6}">
      <dgm:prSet/>
      <dgm:spPr/>
      <dgm:t>
        <a:bodyPr/>
        <a:lstStyle/>
        <a:p>
          <a:endParaRPr lang="tr-TR" sz="2000"/>
        </a:p>
      </dgm:t>
    </dgm:pt>
    <dgm:pt modelId="{9FEC4476-34B0-4F07-BEA3-0D20B9516C51}">
      <dgm:prSet custT="1"/>
      <dgm:spPr/>
      <dgm:t>
        <a:bodyPr/>
        <a:lstStyle/>
        <a:p>
          <a:pPr rtl="0"/>
          <a:r>
            <a:rPr lang="tr-TR" sz="2000" b="1" dirty="0"/>
            <a:t>Veri İhtiyacı</a:t>
          </a:r>
          <a:endParaRPr lang="tr-TR" sz="2000" dirty="0"/>
        </a:p>
      </dgm:t>
    </dgm:pt>
    <dgm:pt modelId="{E56DB166-E985-47F1-98A1-58DA0962D972}" type="parTrans" cxnId="{71E89B9D-A493-4590-A46F-AB31255D5D06}">
      <dgm:prSet/>
      <dgm:spPr/>
      <dgm:t>
        <a:bodyPr/>
        <a:lstStyle/>
        <a:p>
          <a:endParaRPr lang="tr-TR" sz="2000"/>
        </a:p>
      </dgm:t>
    </dgm:pt>
    <dgm:pt modelId="{224AE3A0-D63B-4CB5-9B26-829834C9A266}" type="sibTrans" cxnId="{71E89B9D-A493-4590-A46F-AB31255D5D06}">
      <dgm:prSet/>
      <dgm:spPr/>
      <dgm:t>
        <a:bodyPr/>
        <a:lstStyle/>
        <a:p>
          <a:endParaRPr lang="tr-TR" sz="2000"/>
        </a:p>
      </dgm:t>
    </dgm:pt>
    <dgm:pt modelId="{3C71C473-0685-4DD5-812F-0F296B4CC3D1}" type="pres">
      <dgm:prSet presAssocID="{E4B5E724-A184-40E4-AA5E-8F47065EAB6A}" presName="CompostProcess" presStyleCnt="0">
        <dgm:presLayoutVars>
          <dgm:dir/>
          <dgm:resizeHandles val="exact"/>
        </dgm:presLayoutVars>
      </dgm:prSet>
      <dgm:spPr/>
    </dgm:pt>
    <dgm:pt modelId="{F18B62AE-00E8-4E8C-A571-FA2E94AFCFC7}" type="pres">
      <dgm:prSet presAssocID="{E4B5E724-A184-40E4-AA5E-8F47065EAB6A}" presName="arrow" presStyleLbl="bgShp" presStyleIdx="0" presStyleCnt="1"/>
      <dgm:spPr/>
    </dgm:pt>
    <dgm:pt modelId="{715110C3-C98D-4E9E-8BD6-1EE9121BB7D4}" type="pres">
      <dgm:prSet presAssocID="{E4B5E724-A184-40E4-AA5E-8F47065EAB6A}" presName="linearProcess" presStyleCnt="0"/>
      <dgm:spPr/>
    </dgm:pt>
    <dgm:pt modelId="{10C3F19C-E2A8-4091-86DA-59EECBB58048}" type="pres">
      <dgm:prSet presAssocID="{E346FAE6-EDF4-4122-8C7A-D1599320FE70}" presName="textNode" presStyleLbl="node1" presStyleIdx="0" presStyleCnt="3">
        <dgm:presLayoutVars>
          <dgm:bulletEnabled val="1"/>
        </dgm:presLayoutVars>
      </dgm:prSet>
      <dgm:spPr/>
    </dgm:pt>
    <dgm:pt modelId="{5C7A9777-EB66-4CE1-8F43-00836D9413FC}" type="pres">
      <dgm:prSet presAssocID="{EE84B8C2-AEC4-461C-B025-17A5C500E7AE}" presName="sibTrans" presStyleCnt="0"/>
      <dgm:spPr/>
    </dgm:pt>
    <dgm:pt modelId="{62CB5D17-23B0-4489-8617-3EE9263B0FD4}" type="pres">
      <dgm:prSet presAssocID="{89ED8CD9-9CFE-4D2A-BCA1-DBD6F44756FF}" presName="textNode" presStyleLbl="node1" presStyleIdx="1" presStyleCnt="3">
        <dgm:presLayoutVars>
          <dgm:bulletEnabled val="1"/>
        </dgm:presLayoutVars>
      </dgm:prSet>
      <dgm:spPr/>
    </dgm:pt>
    <dgm:pt modelId="{58B44908-102B-445E-BBB0-E89C1871D926}" type="pres">
      <dgm:prSet presAssocID="{8A718027-E0C0-47C6-A4BC-72F0F3D4E5E7}" presName="sibTrans" presStyleCnt="0"/>
      <dgm:spPr/>
    </dgm:pt>
    <dgm:pt modelId="{66C051D9-8AE8-4345-B98C-10236DE5C70F}" type="pres">
      <dgm:prSet presAssocID="{9FEC4476-34B0-4F07-BEA3-0D20B9516C51}" presName="textNode" presStyleLbl="node1" presStyleIdx="2" presStyleCnt="3">
        <dgm:presLayoutVars>
          <dgm:bulletEnabled val="1"/>
        </dgm:presLayoutVars>
      </dgm:prSet>
      <dgm:spPr/>
    </dgm:pt>
  </dgm:ptLst>
  <dgm:cxnLst>
    <dgm:cxn modelId="{BB7C4401-AA3B-4368-84CB-4DFFEE0266D6}" srcId="{E4B5E724-A184-40E4-AA5E-8F47065EAB6A}" destId="{89ED8CD9-9CFE-4D2A-BCA1-DBD6F44756FF}" srcOrd="1" destOrd="0" parTransId="{6A7E672A-3BA8-46E9-990E-8151340AC283}" sibTransId="{8A718027-E0C0-47C6-A4BC-72F0F3D4E5E7}"/>
    <dgm:cxn modelId="{EDE34015-3FED-4633-801E-FFAA5D68B1E6}" type="presOf" srcId="{E4B5E724-A184-40E4-AA5E-8F47065EAB6A}" destId="{3C71C473-0685-4DD5-812F-0F296B4CC3D1}" srcOrd="0" destOrd="0" presId="urn:microsoft.com/office/officeart/2005/8/layout/hProcess9"/>
    <dgm:cxn modelId="{3A3FE971-3142-4FFC-A298-592A63DC3A5B}" type="presOf" srcId="{9FEC4476-34B0-4F07-BEA3-0D20B9516C51}" destId="{66C051D9-8AE8-4345-B98C-10236DE5C70F}" srcOrd="0" destOrd="0" presId="urn:microsoft.com/office/officeart/2005/8/layout/hProcess9"/>
    <dgm:cxn modelId="{B57B4172-801A-4932-A470-D64370283C1F}" srcId="{E4B5E724-A184-40E4-AA5E-8F47065EAB6A}" destId="{E346FAE6-EDF4-4122-8C7A-D1599320FE70}" srcOrd="0" destOrd="0" parTransId="{83F4D19C-EFD5-4263-BAA7-0E1832413593}" sibTransId="{EE84B8C2-AEC4-461C-B025-17A5C500E7AE}"/>
    <dgm:cxn modelId="{71E89B9D-A493-4590-A46F-AB31255D5D06}" srcId="{E4B5E724-A184-40E4-AA5E-8F47065EAB6A}" destId="{9FEC4476-34B0-4F07-BEA3-0D20B9516C51}" srcOrd="2" destOrd="0" parTransId="{E56DB166-E985-47F1-98A1-58DA0962D972}" sibTransId="{224AE3A0-D63B-4CB5-9B26-829834C9A266}"/>
    <dgm:cxn modelId="{EB3F58A9-769A-47FE-B9F3-BB9B347DD96D}" type="presOf" srcId="{E346FAE6-EDF4-4122-8C7A-D1599320FE70}" destId="{10C3F19C-E2A8-4091-86DA-59EECBB58048}" srcOrd="0" destOrd="0" presId="urn:microsoft.com/office/officeart/2005/8/layout/hProcess9"/>
    <dgm:cxn modelId="{EAEB26FC-A449-418F-BB9B-4128D9C06298}" type="presOf" srcId="{89ED8CD9-9CFE-4D2A-BCA1-DBD6F44756FF}" destId="{62CB5D17-23B0-4489-8617-3EE9263B0FD4}" srcOrd="0" destOrd="0" presId="urn:microsoft.com/office/officeart/2005/8/layout/hProcess9"/>
    <dgm:cxn modelId="{8613D405-4495-44C0-9793-047FC319640C}" type="presParOf" srcId="{3C71C473-0685-4DD5-812F-0F296B4CC3D1}" destId="{F18B62AE-00E8-4E8C-A571-FA2E94AFCFC7}" srcOrd="0" destOrd="0" presId="urn:microsoft.com/office/officeart/2005/8/layout/hProcess9"/>
    <dgm:cxn modelId="{908A6FE2-8383-43F1-AF6E-67E7B46A31D9}" type="presParOf" srcId="{3C71C473-0685-4DD5-812F-0F296B4CC3D1}" destId="{715110C3-C98D-4E9E-8BD6-1EE9121BB7D4}" srcOrd="1" destOrd="0" presId="urn:microsoft.com/office/officeart/2005/8/layout/hProcess9"/>
    <dgm:cxn modelId="{36F8939C-3B2D-474E-8731-94A980C11F75}" type="presParOf" srcId="{715110C3-C98D-4E9E-8BD6-1EE9121BB7D4}" destId="{10C3F19C-E2A8-4091-86DA-59EECBB58048}" srcOrd="0" destOrd="0" presId="urn:microsoft.com/office/officeart/2005/8/layout/hProcess9"/>
    <dgm:cxn modelId="{2A0A4D66-A520-4CE7-95D3-77E37A812BC2}" type="presParOf" srcId="{715110C3-C98D-4E9E-8BD6-1EE9121BB7D4}" destId="{5C7A9777-EB66-4CE1-8F43-00836D9413FC}" srcOrd="1" destOrd="0" presId="urn:microsoft.com/office/officeart/2005/8/layout/hProcess9"/>
    <dgm:cxn modelId="{E07A6853-9750-4A56-8A64-89269F3089F9}" type="presParOf" srcId="{715110C3-C98D-4E9E-8BD6-1EE9121BB7D4}" destId="{62CB5D17-23B0-4489-8617-3EE9263B0FD4}" srcOrd="2" destOrd="0" presId="urn:microsoft.com/office/officeart/2005/8/layout/hProcess9"/>
    <dgm:cxn modelId="{4C059701-BB18-4BC6-94BB-C0906E41EC5C}" type="presParOf" srcId="{715110C3-C98D-4E9E-8BD6-1EE9121BB7D4}" destId="{58B44908-102B-445E-BBB0-E89C1871D926}" srcOrd="3" destOrd="0" presId="urn:microsoft.com/office/officeart/2005/8/layout/hProcess9"/>
    <dgm:cxn modelId="{8F820148-B541-4731-8CB8-E85C72557630}" type="presParOf" srcId="{715110C3-C98D-4E9E-8BD6-1EE9121BB7D4}" destId="{66C051D9-8AE8-4345-B98C-10236DE5C70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23FD3-F75E-437F-A844-32562D272C74}">
      <dsp:nvSpPr>
        <dsp:cNvPr id="0" name=""/>
        <dsp:cNvSpPr/>
      </dsp:nvSpPr>
      <dsp:spPr>
        <a:xfrm rot="5400000">
          <a:off x="-1205447" y="1205447"/>
          <a:ext cx="5184576" cy="2773680"/>
        </a:xfrm>
        <a:prstGeom prst="chevron">
          <a:avLst/>
        </a:prstGeom>
        <a:solidFill>
          <a:schemeClr val="accent4">
            <a:lumMod val="7500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rtl="0">
            <a:lnSpc>
              <a:spcPct val="90000"/>
            </a:lnSpc>
            <a:spcBef>
              <a:spcPct val="0"/>
            </a:spcBef>
            <a:spcAft>
              <a:spcPct val="35000"/>
            </a:spcAft>
            <a:buNone/>
          </a:pPr>
          <a:r>
            <a:rPr lang="tr-TR" sz="4300" kern="1200" dirty="0"/>
            <a:t>Disiplinli ve sistemli bir şekilde, bir kuruluşun;</a:t>
          </a:r>
        </a:p>
      </dsp:txBody>
      <dsp:txXfrm rot="-5400000">
        <a:off x="1" y="1386839"/>
        <a:ext cx="2773680" cy="2410896"/>
      </dsp:txXfrm>
    </dsp:sp>
    <dsp:sp modelId="{206ABF1F-22C9-4AFB-85B4-EB8EC136F49F}">
      <dsp:nvSpPr>
        <dsp:cNvPr id="0" name=""/>
        <dsp:cNvSpPr/>
      </dsp:nvSpPr>
      <dsp:spPr>
        <a:xfrm rot="5400000">
          <a:off x="2955072" y="-181392"/>
          <a:ext cx="3797735" cy="4160520"/>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tr-TR" sz="2300" b="1" i="1" kern="1200" dirty="0"/>
            <a:t>kendisini nasıl tanımladığını,</a:t>
          </a:r>
          <a:endParaRPr lang="tr-TR" sz="2300" b="1" kern="1200" dirty="0"/>
        </a:p>
        <a:p>
          <a:pPr marL="228600" lvl="1" indent="-228600" algn="l" defTabSz="1022350" rtl="0">
            <a:lnSpc>
              <a:spcPct val="90000"/>
            </a:lnSpc>
            <a:spcBef>
              <a:spcPct val="0"/>
            </a:spcBef>
            <a:spcAft>
              <a:spcPct val="15000"/>
            </a:spcAft>
            <a:buChar char="•"/>
          </a:pPr>
          <a:r>
            <a:rPr lang="tr-TR" sz="2300" b="1" i="1" kern="1200" dirty="0"/>
            <a:t>neler yaptığını,</a:t>
          </a:r>
          <a:endParaRPr lang="tr-TR" sz="2300" b="1" kern="1200" dirty="0"/>
        </a:p>
        <a:p>
          <a:pPr marL="228600" lvl="1" indent="-228600" algn="l" defTabSz="1022350" rtl="0">
            <a:lnSpc>
              <a:spcPct val="90000"/>
            </a:lnSpc>
            <a:spcBef>
              <a:spcPct val="0"/>
            </a:spcBef>
            <a:spcAft>
              <a:spcPct val="15000"/>
            </a:spcAft>
            <a:buChar char="•"/>
          </a:pPr>
          <a:r>
            <a:rPr lang="tr-TR" sz="2300" b="1" i="1" kern="1200" dirty="0"/>
            <a:t>yaptığı şeyleri niçin yaptığını ve </a:t>
          </a:r>
          <a:endParaRPr lang="tr-TR" sz="2300" b="1" kern="1200" dirty="0"/>
        </a:p>
        <a:p>
          <a:pPr marL="228600" lvl="1" indent="-228600" algn="l" defTabSz="1022350" rtl="0">
            <a:lnSpc>
              <a:spcPct val="90000"/>
            </a:lnSpc>
            <a:spcBef>
              <a:spcPct val="0"/>
            </a:spcBef>
            <a:spcAft>
              <a:spcPct val="15000"/>
            </a:spcAft>
            <a:buChar char="•"/>
          </a:pPr>
          <a:r>
            <a:rPr lang="tr-TR" sz="2300" b="1" i="1" kern="1200" dirty="0"/>
            <a:t>ulaşmayı arzu ettiği durumu değerlendirmesi, şekillendirmesi ile</a:t>
          </a:r>
          <a:endParaRPr lang="tr-TR" sz="2300" b="1" kern="1200" dirty="0"/>
        </a:p>
        <a:p>
          <a:pPr marL="228600" lvl="1" indent="-228600" algn="l" defTabSz="1022350" rtl="0">
            <a:lnSpc>
              <a:spcPct val="90000"/>
            </a:lnSpc>
            <a:spcBef>
              <a:spcPct val="0"/>
            </a:spcBef>
            <a:spcAft>
              <a:spcPct val="15000"/>
            </a:spcAft>
            <a:buChar char="•"/>
          </a:pPr>
          <a:r>
            <a:rPr lang="tr-TR" sz="2300" b="1" i="1" kern="1200" dirty="0"/>
            <a:t>bunlara rehberlik eden temel kararları ve eylemleri üretmesidir.</a:t>
          </a:r>
          <a:endParaRPr lang="tr-TR" sz="2300" b="1" kern="1200" dirty="0"/>
        </a:p>
      </dsp:txBody>
      <dsp:txXfrm rot="-5400000">
        <a:off x="2773680" y="185390"/>
        <a:ext cx="3975130" cy="3426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DD734-ECA6-48A9-8384-5E89631811DF}">
      <dsp:nvSpPr>
        <dsp:cNvPr id="0" name=""/>
        <dsp:cNvSpPr/>
      </dsp:nvSpPr>
      <dsp:spPr>
        <a:xfrm>
          <a:off x="0" y="3366543"/>
          <a:ext cx="6912768" cy="736517"/>
        </a:xfrm>
        <a:prstGeom prst="rect">
          <a:avLst/>
        </a:prstGeom>
        <a:solidFill>
          <a:schemeClr val="accent4"/>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tr-TR" sz="2600" b="1" kern="1200" dirty="0"/>
            <a:t>Başarımızı nasıl takip eder ve değerlendiririz?</a:t>
          </a:r>
          <a:endParaRPr lang="tr-TR" sz="2600" kern="1200" dirty="0"/>
        </a:p>
      </dsp:txBody>
      <dsp:txXfrm>
        <a:off x="0" y="3366543"/>
        <a:ext cx="6912768" cy="736517"/>
      </dsp:txXfrm>
    </dsp:sp>
    <dsp:sp modelId="{05B3DE82-E491-46C6-A8A1-DC6A3C473863}">
      <dsp:nvSpPr>
        <dsp:cNvPr id="0" name=""/>
        <dsp:cNvSpPr/>
      </dsp:nvSpPr>
      <dsp:spPr>
        <a:xfrm rot="10800000">
          <a:off x="0" y="2244827"/>
          <a:ext cx="6912768" cy="1132763"/>
        </a:xfrm>
        <a:prstGeom prst="upArrowCallout">
          <a:avLst/>
        </a:prstGeom>
        <a:solidFill>
          <a:schemeClr val="accent1">
            <a:hueOff val="0"/>
            <a:satOff val="0"/>
            <a:lumOff val="0"/>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tr-TR" sz="2600" b="1" kern="1200" dirty="0"/>
            <a:t>Nasıl ulaşabiliriz?</a:t>
          </a:r>
          <a:endParaRPr lang="tr-TR" sz="2600" kern="1200" dirty="0"/>
        </a:p>
      </dsp:txBody>
      <dsp:txXfrm rot="10800000">
        <a:off x="0" y="2244827"/>
        <a:ext cx="6912768" cy="736035"/>
      </dsp:txXfrm>
    </dsp:sp>
    <dsp:sp modelId="{7EA5A973-7EE9-48CE-8C6D-64069BCFD050}">
      <dsp:nvSpPr>
        <dsp:cNvPr id="0" name=""/>
        <dsp:cNvSpPr/>
      </dsp:nvSpPr>
      <dsp:spPr>
        <a:xfrm rot="10800000">
          <a:off x="0" y="1123111"/>
          <a:ext cx="6912768" cy="1132763"/>
        </a:xfrm>
        <a:prstGeom prst="upArrowCallout">
          <a:avLst/>
        </a:prstGeom>
        <a:solidFill>
          <a:schemeClr val="accent5">
            <a:lumMod val="60000"/>
            <a:lumOff val="4000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tr-TR" sz="2600" b="1" kern="1200" dirty="0"/>
            <a:t>Nereye ulaşmak istiyoruz?</a:t>
          </a:r>
          <a:endParaRPr lang="tr-TR" sz="2600" kern="1200" dirty="0"/>
        </a:p>
      </dsp:txBody>
      <dsp:txXfrm rot="10800000">
        <a:off x="0" y="1123111"/>
        <a:ext cx="6912768" cy="736035"/>
      </dsp:txXfrm>
    </dsp:sp>
    <dsp:sp modelId="{FE24CFD5-662D-48B1-9834-4715233F790E}">
      <dsp:nvSpPr>
        <dsp:cNvPr id="0" name=""/>
        <dsp:cNvSpPr/>
      </dsp:nvSpPr>
      <dsp:spPr>
        <a:xfrm rot="10800000">
          <a:off x="0" y="0"/>
          <a:ext cx="6912768" cy="1132763"/>
        </a:xfrm>
        <a:prstGeom prst="upArrowCallout">
          <a:avLst/>
        </a:prstGeom>
        <a:solidFill>
          <a:schemeClr val="accent1">
            <a:hueOff val="0"/>
            <a:satOff val="0"/>
            <a:lumOff val="0"/>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tr-TR" sz="2600" b="1" kern="1200" dirty="0"/>
            <a:t>Neredeyiz?</a:t>
          </a:r>
          <a:endParaRPr lang="tr-TR" sz="2600" kern="1200" dirty="0"/>
        </a:p>
      </dsp:txBody>
      <dsp:txXfrm rot="10800000">
        <a:off x="0" y="0"/>
        <a:ext cx="6912768" cy="736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B15AB-90CE-446E-82CA-A34763194DD4}">
      <dsp:nvSpPr>
        <dsp:cNvPr id="0" name=""/>
        <dsp:cNvSpPr/>
      </dsp:nvSpPr>
      <dsp:spPr>
        <a:xfrm>
          <a:off x="0" y="0"/>
          <a:ext cx="3040360" cy="3040360"/>
        </a:xfrm>
        <a:prstGeom prst="pie">
          <a:avLst>
            <a:gd name="adj1" fmla="val 5400000"/>
            <a:gd name="adj2" fmla="val 162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C91F7-591B-444C-B076-7B1769EE82DB}">
      <dsp:nvSpPr>
        <dsp:cNvPr id="0" name=""/>
        <dsp:cNvSpPr/>
      </dsp:nvSpPr>
      <dsp:spPr>
        <a:xfrm>
          <a:off x="1520180" y="0"/>
          <a:ext cx="6400700" cy="3040360"/>
        </a:xfrm>
        <a:prstGeom prst="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tr-TR" sz="2600" b="1" kern="1200" dirty="0"/>
            <a:t>Bu Yönetmelik, stratejik plan hazırlamakla yükümlü kamu idarelerinin ve stratejik planlama sürecine ilişkin takvimin tespiti ile stratejik planların kalkınma planı ve programlarla ilişkilendirilmesine yönelik usul ve esasların belirlenmesi amacıyla hazırlanmıştır.</a:t>
          </a:r>
        </a:p>
      </dsp:txBody>
      <dsp:txXfrm>
        <a:off x="1520180" y="0"/>
        <a:ext cx="6400700" cy="3040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2FC1C-02A9-4BE8-988D-E3615DCABBFD}">
      <dsp:nvSpPr>
        <dsp:cNvPr id="0" name=""/>
        <dsp:cNvSpPr/>
      </dsp:nvSpPr>
      <dsp:spPr>
        <a:xfrm>
          <a:off x="6075" y="494803"/>
          <a:ext cx="1815951" cy="2538785"/>
        </a:xfrm>
        <a:prstGeom prst="roundRect">
          <a:avLst>
            <a:gd name="adj" fmla="val 10000"/>
          </a:avLst>
        </a:prstGeom>
        <a:solidFill>
          <a:schemeClr val="tx1">
            <a:lumMod val="50000"/>
            <a:lumOff val="50000"/>
          </a:schemeClr>
        </a:solidFill>
        <a:ln w="222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tr-TR" sz="2400" kern="1200" dirty="0"/>
            <a:t>Stratejik plan hazırlık süreci</a:t>
          </a:r>
        </a:p>
      </dsp:txBody>
      <dsp:txXfrm>
        <a:off x="59262" y="547990"/>
        <a:ext cx="1709577" cy="2432411"/>
      </dsp:txXfrm>
    </dsp:sp>
    <dsp:sp modelId="{7BBBB601-553D-4DA2-9CFD-695C1DC82DF4}">
      <dsp:nvSpPr>
        <dsp:cNvPr id="0" name=""/>
        <dsp:cNvSpPr/>
      </dsp:nvSpPr>
      <dsp:spPr>
        <a:xfrm>
          <a:off x="2003622" y="1539017"/>
          <a:ext cx="384981" cy="45035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a:off x="2003622" y="1629088"/>
        <a:ext cx="269487" cy="270214"/>
      </dsp:txXfrm>
    </dsp:sp>
    <dsp:sp modelId="{1AE40FEF-6D0B-4A85-A8A7-1911BDD7925D}">
      <dsp:nvSpPr>
        <dsp:cNvPr id="0" name=""/>
        <dsp:cNvSpPr/>
      </dsp:nvSpPr>
      <dsp:spPr>
        <a:xfrm>
          <a:off x="2548408" y="494803"/>
          <a:ext cx="1815951" cy="2538785"/>
        </a:xfrm>
        <a:prstGeom prst="roundRect">
          <a:avLst>
            <a:gd name="adj" fmla="val 10000"/>
          </a:avLst>
        </a:prstGeom>
        <a:solidFill>
          <a:schemeClr val="accent1">
            <a:hueOff val="0"/>
            <a:satOff val="0"/>
            <a:lumOff val="0"/>
            <a:alphaOff val="0"/>
          </a:schemeClr>
        </a:solidFill>
        <a:ln w="222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tr-TR" sz="2400" kern="1200" dirty="0"/>
            <a:t>Durum analizi</a:t>
          </a:r>
        </a:p>
      </dsp:txBody>
      <dsp:txXfrm>
        <a:off x="2601595" y="547990"/>
        <a:ext cx="1709577" cy="2432411"/>
      </dsp:txXfrm>
    </dsp:sp>
    <dsp:sp modelId="{B452EC07-B922-48A6-90CD-4AF799F59DAF}">
      <dsp:nvSpPr>
        <dsp:cNvPr id="0" name=""/>
        <dsp:cNvSpPr/>
      </dsp:nvSpPr>
      <dsp:spPr>
        <a:xfrm>
          <a:off x="4545955" y="1539017"/>
          <a:ext cx="384981" cy="45035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a:off x="4545955" y="1629088"/>
        <a:ext cx="269487" cy="270214"/>
      </dsp:txXfrm>
    </dsp:sp>
    <dsp:sp modelId="{A96E023B-DD38-463E-978F-4B2D22C4BC21}">
      <dsp:nvSpPr>
        <dsp:cNvPr id="0" name=""/>
        <dsp:cNvSpPr/>
      </dsp:nvSpPr>
      <dsp:spPr>
        <a:xfrm>
          <a:off x="5090740" y="494803"/>
          <a:ext cx="1815951" cy="2538785"/>
        </a:xfrm>
        <a:prstGeom prst="roundRect">
          <a:avLst>
            <a:gd name="adj" fmla="val 10000"/>
          </a:avLst>
        </a:prstGeom>
        <a:solidFill>
          <a:schemeClr val="tx1"/>
        </a:solidFill>
        <a:ln w="222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tr-TR" sz="2400" kern="1200" dirty="0"/>
            <a:t>Geleceğe bakış- Farklılaşma stratejisi- Strateji geliştirme- Stratejiler</a:t>
          </a:r>
        </a:p>
      </dsp:txBody>
      <dsp:txXfrm>
        <a:off x="5143927" y="547990"/>
        <a:ext cx="1709577" cy="2432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6EEDE-9AE9-4D70-8A15-A297EF87C1B1}">
      <dsp:nvSpPr>
        <dsp:cNvPr id="0" name=""/>
        <dsp:cNvSpPr/>
      </dsp:nvSpPr>
      <dsp:spPr>
        <a:xfrm>
          <a:off x="3268316" y="-108894"/>
          <a:ext cx="1672278" cy="1718824"/>
        </a:xfrm>
        <a:prstGeom prst="ellipse">
          <a:avLst/>
        </a:prstGeom>
        <a:solidFill>
          <a:schemeClr val="tx1"/>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tr-TR" sz="1600" b="1" kern="1200" dirty="0"/>
            <a:t>Rektör</a:t>
          </a:r>
        </a:p>
      </dsp:txBody>
      <dsp:txXfrm>
        <a:off x="3513215" y="142822"/>
        <a:ext cx="1182480" cy="1215392"/>
      </dsp:txXfrm>
    </dsp:sp>
    <dsp:sp modelId="{BF00E5A5-9CA4-40A7-9EBF-21C131895539}">
      <dsp:nvSpPr>
        <dsp:cNvPr id="0" name=""/>
        <dsp:cNvSpPr/>
      </dsp:nvSpPr>
      <dsp:spPr>
        <a:xfrm rot="2160000">
          <a:off x="4859254" y="1154798"/>
          <a:ext cx="299661" cy="50594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b="1" kern="1200"/>
        </a:p>
      </dsp:txBody>
      <dsp:txXfrm>
        <a:off x="4867838" y="1229566"/>
        <a:ext cx="209763" cy="303566"/>
      </dsp:txXfrm>
    </dsp:sp>
    <dsp:sp modelId="{8F91C3EF-1713-452B-B3A2-072927512382}">
      <dsp:nvSpPr>
        <dsp:cNvPr id="0" name=""/>
        <dsp:cNvSpPr/>
      </dsp:nvSpPr>
      <dsp:spPr>
        <a:xfrm>
          <a:off x="5091297" y="1215578"/>
          <a:ext cx="1672278" cy="1718824"/>
        </a:xfrm>
        <a:prstGeom prst="ellipse">
          <a:avLst/>
        </a:prstGeom>
        <a:solidFill>
          <a:schemeClr val="bg2">
            <a:lumMod val="5000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tr-TR" sz="1500" b="1" kern="1200" dirty="0"/>
            <a:t>Strateji Geliştirme Kurulu</a:t>
          </a:r>
        </a:p>
      </dsp:txBody>
      <dsp:txXfrm>
        <a:off x="5336196" y="1467294"/>
        <a:ext cx="1182480" cy="1215392"/>
      </dsp:txXfrm>
    </dsp:sp>
    <dsp:sp modelId="{65379CCC-8AE4-4151-A1FD-F92FEB14947F}">
      <dsp:nvSpPr>
        <dsp:cNvPr id="0" name=""/>
        <dsp:cNvSpPr/>
      </dsp:nvSpPr>
      <dsp:spPr>
        <a:xfrm rot="6480000">
          <a:off x="5438911" y="2885850"/>
          <a:ext cx="285732" cy="50594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b="1" kern="1200"/>
        </a:p>
      </dsp:txBody>
      <dsp:txXfrm rot="10800000">
        <a:off x="5495015" y="2946276"/>
        <a:ext cx="200012" cy="303566"/>
      </dsp:txXfrm>
    </dsp:sp>
    <dsp:sp modelId="{8572DACA-8058-45FB-A3DF-9612D8EF3186}">
      <dsp:nvSpPr>
        <dsp:cNvPr id="0" name=""/>
        <dsp:cNvSpPr/>
      </dsp:nvSpPr>
      <dsp:spPr>
        <a:xfrm>
          <a:off x="4394981" y="3358621"/>
          <a:ext cx="1672278" cy="1718824"/>
        </a:xfrm>
        <a:prstGeom prst="ellipse">
          <a:avLst/>
        </a:prstGeom>
        <a:solidFill>
          <a:schemeClr val="accent3">
            <a:lumMod val="7500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tr-TR" sz="1600" b="1" kern="1200" dirty="0"/>
            <a:t>Strateji Geliştirme Daire Başkanlığı</a:t>
          </a:r>
        </a:p>
      </dsp:txBody>
      <dsp:txXfrm>
        <a:off x="4639880" y="3610337"/>
        <a:ext cx="1182480" cy="1215392"/>
      </dsp:txXfrm>
    </dsp:sp>
    <dsp:sp modelId="{0E0B936E-628E-460A-BA58-248888071C8A}">
      <dsp:nvSpPr>
        <dsp:cNvPr id="0" name=""/>
        <dsp:cNvSpPr/>
      </dsp:nvSpPr>
      <dsp:spPr>
        <a:xfrm rot="10800000">
          <a:off x="3959193" y="3965062"/>
          <a:ext cx="307956" cy="50594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b="1" kern="1200"/>
        </a:p>
      </dsp:txBody>
      <dsp:txXfrm rot="10800000">
        <a:off x="4051580" y="4066250"/>
        <a:ext cx="215569" cy="303566"/>
      </dsp:txXfrm>
    </dsp:sp>
    <dsp:sp modelId="{A1B93327-7DC2-4E48-A6C3-ADD55B2675E9}">
      <dsp:nvSpPr>
        <dsp:cNvPr id="0" name=""/>
        <dsp:cNvSpPr/>
      </dsp:nvSpPr>
      <dsp:spPr>
        <a:xfrm>
          <a:off x="2141652" y="3358621"/>
          <a:ext cx="1672278" cy="1718824"/>
        </a:xfrm>
        <a:prstGeom prst="ellipse">
          <a:avLst/>
        </a:prstGeom>
        <a:solidFill>
          <a:schemeClr val="accent4">
            <a:lumMod val="7500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tr-TR" sz="1600" b="1" kern="1200" dirty="0"/>
            <a:t>Stratejik Planlama Ekibi</a:t>
          </a:r>
        </a:p>
      </dsp:txBody>
      <dsp:txXfrm>
        <a:off x="2386551" y="3610337"/>
        <a:ext cx="1182480" cy="1215392"/>
      </dsp:txXfrm>
    </dsp:sp>
    <dsp:sp modelId="{B51F073E-51C6-4C6C-8EBE-1249682C6AD0}">
      <dsp:nvSpPr>
        <dsp:cNvPr id="0" name=""/>
        <dsp:cNvSpPr/>
      </dsp:nvSpPr>
      <dsp:spPr>
        <a:xfrm rot="15120000">
          <a:off x="2489266" y="2901232"/>
          <a:ext cx="285732" cy="50594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b="1" kern="1200"/>
        </a:p>
      </dsp:txBody>
      <dsp:txXfrm rot="10800000">
        <a:off x="2545370" y="3043182"/>
        <a:ext cx="200012" cy="303566"/>
      </dsp:txXfrm>
    </dsp:sp>
    <dsp:sp modelId="{3199721D-D70B-44DC-A3BA-D7E78606376F}">
      <dsp:nvSpPr>
        <dsp:cNvPr id="0" name=""/>
        <dsp:cNvSpPr/>
      </dsp:nvSpPr>
      <dsp:spPr>
        <a:xfrm>
          <a:off x="1445335" y="1215578"/>
          <a:ext cx="1672278" cy="1718824"/>
        </a:xfrm>
        <a:prstGeom prst="ellipse">
          <a:avLst/>
        </a:prstGeom>
        <a:solidFill>
          <a:schemeClr val="accent1">
            <a:hueOff val="0"/>
            <a:satOff val="0"/>
            <a:lumOff val="0"/>
            <a:alphaOff val="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tr-TR" sz="1600" b="1" kern="1200" dirty="0"/>
            <a:t>Harcama Birimleri</a:t>
          </a:r>
        </a:p>
      </dsp:txBody>
      <dsp:txXfrm>
        <a:off x="1690234" y="1467294"/>
        <a:ext cx="1182480" cy="1215392"/>
      </dsp:txXfrm>
    </dsp:sp>
    <dsp:sp modelId="{5898374F-2242-4015-B74E-0661495BB79C}">
      <dsp:nvSpPr>
        <dsp:cNvPr id="0" name=""/>
        <dsp:cNvSpPr/>
      </dsp:nvSpPr>
      <dsp:spPr>
        <a:xfrm rot="19440000">
          <a:off x="3036273" y="1164768"/>
          <a:ext cx="299661" cy="50594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b="1" kern="1200"/>
        </a:p>
      </dsp:txBody>
      <dsp:txXfrm>
        <a:off x="3044857" y="1292376"/>
        <a:ext cx="209763" cy="3035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B62AE-00E8-4E8C-A571-FA2E94AFCFC7}">
      <dsp:nvSpPr>
        <dsp:cNvPr id="0" name=""/>
        <dsp:cNvSpPr/>
      </dsp:nvSpPr>
      <dsp:spPr>
        <a:xfrm>
          <a:off x="491454" y="0"/>
          <a:ext cx="5569818" cy="1427386"/>
        </a:xfrm>
        <a:prstGeom prst="rightArrow">
          <a:avLst/>
        </a:prstGeom>
        <a:solidFill>
          <a:schemeClr val="accent5">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10C3F19C-E2A8-4091-86DA-59EECBB58048}">
      <dsp:nvSpPr>
        <dsp:cNvPr id="0" name=""/>
        <dsp:cNvSpPr/>
      </dsp:nvSpPr>
      <dsp:spPr>
        <a:xfrm>
          <a:off x="359" y="428215"/>
          <a:ext cx="2011012" cy="570954"/>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t>Eğitim İhtiyacı</a:t>
          </a:r>
          <a:endParaRPr lang="tr-TR" sz="2000" kern="1200" dirty="0"/>
        </a:p>
      </dsp:txBody>
      <dsp:txXfrm>
        <a:off x="28231" y="456087"/>
        <a:ext cx="1955268" cy="515210"/>
      </dsp:txXfrm>
    </dsp:sp>
    <dsp:sp modelId="{62CB5D17-23B0-4489-8617-3EE9263B0FD4}">
      <dsp:nvSpPr>
        <dsp:cNvPr id="0" name=""/>
        <dsp:cNvSpPr/>
      </dsp:nvSpPr>
      <dsp:spPr>
        <a:xfrm>
          <a:off x="2270857" y="428215"/>
          <a:ext cx="2011012" cy="570954"/>
        </a:xfrm>
        <a:prstGeom prst="roundRect">
          <a:avLst/>
        </a:prstGeom>
        <a:solidFill>
          <a:schemeClr val="accent5">
            <a:hueOff val="-6116806"/>
            <a:satOff val="42038"/>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t>Danışmanlık İhtiyacı</a:t>
          </a:r>
          <a:endParaRPr lang="tr-TR" sz="2000" kern="1200" dirty="0"/>
        </a:p>
      </dsp:txBody>
      <dsp:txXfrm>
        <a:off x="2298729" y="456087"/>
        <a:ext cx="1955268" cy="515210"/>
      </dsp:txXfrm>
    </dsp:sp>
    <dsp:sp modelId="{66C051D9-8AE8-4345-B98C-10236DE5C70F}">
      <dsp:nvSpPr>
        <dsp:cNvPr id="0" name=""/>
        <dsp:cNvSpPr/>
      </dsp:nvSpPr>
      <dsp:spPr>
        <a:xfrm>
          <a:off x="4541355" y="428215"/>
          <a:ext cx="2011012" cy="570954"/>
        </a:xfrm>
        <a:prstGeom prst="roundRect">
          <a:avLst/>
        </a:prstGeom>
        <a:solidFill>
          <a:schemeClr val="accent5">
            <a:hueOff val="-12233612"/>
            <a:satOff val="84076"/>
            <a:lumOff val="-823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t>Veri İhtiyacı</a:t>
          </a:r>
          <a:endParaRPr lang="tr-TR" sz="2000" kern="1200" dirty="0"/>
        </a:p>
      </dsp:txBody>
      <dsp:txXfrm>
        <a:off x="4569227" y="456087"/>
        <a:ext cx="1955268" cy="5152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2057F65D-B5BC-4136-92A0-CA335F8DD3A4}" type="datetimeFigureOut">
              <a:rPr lang="tr-TR" smtClean="0"/>
              <a:t>4.08.2022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0205C0-5C48-4697-839D-FF6FEDD50F25}" type="slidenum">
              <a:rPr lang="tr-TR" smtClean="0"/>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2057F65D-B5BC-4136-92A0-CA335F8DD3A4}" type="datetimeFigureOut">
              <a:rPr lang="tr-TR" smtClean="0"/>
              <a:t>4.08.2022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2057F65D-B5BC-4136-92A0-CA335F8DD3A4}" type="datetimeFigureOut">
              <a:rPr lang="tr-TR" smtClean="0"/>
              <a:t>4.08.2022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2057F65D-B5BC-4136-92A0-CA335F8DD3A4}" type="datetimeFigureOut">
              <a:rPr lang="tr-TR" smtClean="0"/>
              <a:t>4.08.2022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057F65D-B5BC-4136-92A0-CA335F8DD3A4}" type="datetimeFigureOut">
              <a:rPr lang="tr-TR" smtClean="0"/>
              <a:t>4.08.2022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0205C0-5C48-4697-839D-FF6FEDD50F25}" type="slidenum">
              <a:rPr lang="tr-TR" smtClean="0"/>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2057F65D-B5BC-4136-92A0-CA335F8DD3A4}" type="datetimeFigureOut">
              <a:rPr lang="tr-TR" smtClean="0"/>
              <a:t>4.08.2022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2057F65D-B5BC-4136-92A0-CA335F8DD3A4}" type="datetimeFigureOut">
              <a:rPr lang="tr-TR" smtClean="0"/>
              <a:t>4.08.2022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70205C0-5C48-4697-839D-FF6FEDD50F25}" type="slidenum">
              <a:rPr lang="tr-TR" smtClean="0"/>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057F65D-B5BC-4136-92A0-CA335F8DD3A4}" type="datetimeFigureOut">
              <a:rPr lang="tr-TR" smtClean="0"/>
              <a:t>4.08.2022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7F65D-B5BC-4136-92A0-CA335F8DD3A4}" type="datetimeFigureOut">
              <a:rPr lang="tr-TR" smtClean="0"/>
              <a:t>4.08.2022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2057F65D-B5BC-4136-92A0-CA335F8DD3A4}" type="datetimeFigureOut">
              <a:rPr lang="tr-TR" smtClean="0"/>
              <a:t>4.08.2022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0205C0-5C48-4697-839D-FF6FEDD50F25}" type="slidenum">
              <a:rPr lang="tr-TR" smtClean="0"/>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2057F65D-B5BC-4136-92A0-CA335F8DD3A4}" type="datetimeFigureOut">
              <a:rPr lang="tr-TR" smtClean="0"/>
              <a:t>4.08.2022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057F65D-B5BC-4136-92A0-CA335F8DD3A4}" type="datetimeFigureOut">
              <a:rPr lang="tr-TR" smtClean="0"/>
              <a:t>4.08.2022</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70205C0-5C48-4697-839D-FF6FEDD50F25}" type="slidenum">
              <a:rPr lang="tr-TR" smtClean="0"/>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00100" y="3861048"/>
            <a:ext cx="7543800" cy="1160512"/>
          </a:xfrm>
        </p:spPr>
        <p:txBody>
          <a:bodyPr>
            <a:normAutofit fontScale="90000"/>
          </a:bodyPr>
          <a:lstStyle/>
          <a:p>
            <a:pPr algn="ctr"/>
            <a:r>
              <a:rPr lang="tr-TR" dirty="0"/>
              <a:t>2024-2028 STRATEJİK PLAN hazırlık çalışmaları </a:t>
            </a:r>
          </a:p>
        </p:txBody>
      </p:sp>
      <p:sp>
        <p:nvSpPr>
          <p:cNvPr id="3" name="Metin Yer Tutucusu 2"/>
          <p:cNvSpPr>
            <a:spLocks noGrp="1"/>
          </p:cNvSpPr>
          <p:nvPr>
            <p:ph type="body" idx="1"/>
          </p:nvPr>
        </p:nvSpPr>
        <p:spPr>
          <a:xfrm>
            <a:off x="1187624" y="5229200"/>
            <a:ext cx="6858000" cy="914400"/>
          </a:xfrm>
        </p:spPr>
        <p:txBody>
          <a:bodyPr>
            <a:normAutofit/>
          </a:bodyPr>
          <a:lstStyle/>
          <a:p>
            <a:pPr algn="ctr"/>
            <a:r>
              <a:rPr lang="tr-TR" b="1" dirty="0"/>
              <a:t>Strateji Geliştirme Daire Başkanlığı</a:t>
            </a:r>
          </a:p>
        </p:txBody>
      </p:sp>
      <p:pic>
        <p:nvPicPr>
          <p:cNvPr id="1027" name="Picture 3" descr="\\192.168.253.115\stratejidb\logomu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16632"/>
            <a:ext cx="1944463" cy="242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391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642404" y="13876"/>
            <a:ext cx="4392488" cy="461665"/>
          </a:xfrm>
          <a:prstGeom prst="rect">
            <a:avLst/>
          </a:prstGeom>
          <a:noFill/>
        </p:spPr>
        <p:txBody>
          <a:bodyPr wrap="square" rtlCol="0">
            <a:spAutoFit/>
          </a:bodyPr>
          <a:lstStyle/>
          <a:p>
            <a:pPr algn="ctr"/>
            <a:r>
              <a:rPr lang="tr-TR" sz="2400" b="1" dirty="0">
                <a:solidFill>
                  <a:prstClr val="black"/>
                </a:solidFill>
              </a:rPr>
              <a:t>PLANIN SAHİPLENİLMESİ</a:t>
            </a:r>
          </a:p>
        </p:txBody>
      </p:sp>
      <p:sp>
        <p:nvSpPr>
          <p:cNvPr id="4" name="Yuvarlatılmış Dikdörtgen 3"/>
          <p:cNvSpPr/>
          <p:nvPr/>
        </p:nvSpPr>
        <p:spPr>
          <a:xfrm>
            <a:off x="107504" y="620688"/>
            <a:ext cx="8784976" cy="5832648"/>
          </a:xfrm>
          <a:prstGeom prst="roundRect">
            <a:avLst/>
          </a:prstGeom>
          <a:solidFill>
            <a:sysClr val="windowText" lastClr="000000">
              <a:lumMod val="85000"/>
            </a:sysClr>
          </a:soli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srgbClr val="DFE6D0"/>
              </a:solidFill>
              <a:effectLst/>
              <a:uLnTx/>
              <a:uFillTx/>
              <a:latin typeface="Tw Cen MT"/>
              <a:ea typeface="+mn-ea"/>
              <a:cs typeface="+mn-cs"/>
            </a:endParaRPr>
          </a:p>
        </p:txBody>
      </p:sp>
      <p:sp>
        <p:nvSpPr>
          <p:cNvPr id="5" name="Metin Kutusu 2"/>
          <p:cNvSpPr txBox="1">
            <a:spLocks noChangeArrowheads="1"/>
          </p:cNvSpPr>
          <p:nvPr/>
        </p:nvSpPr>
        <p:spPr bwMode="auto">
          <a:xfrm>
            <a:off x="4520883" y="811949"/>
            <a:ext cx="3900042" cy="2332481"/>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rot="0" vert="horz" wrap="square" lIns="91440" tIns="45720" rIns="91440" bIns="45720" anchor="t" anchorCtr="0">
            <a:noAutofit/>
          </a:bodyPr>
          <a:lstStyle/>
          <a:p>
            <a:pPr algn="ctr">
              <a:lnSpc>
                <a:spcPct val="115000"/>
              </a:lnSpc>
              <a:spcAft>
                <a:spcPts val="0"/>
              </a:spcAft>
            </a:pPr>
            <a:r>
              <a:rPr lang="tr-TR" b="1" i="1" dirty="0">
                <a:solidFill>
                  <a:schemeClr val="tx1"/>
                </a:solidFill>
              </a:rPr>
              <a:t>Stratejik planlama üniversite içinde belirli bir birimin ya da kişinin işi olarak görülmemelidir. Plan hazırlamak ve üniversiteyi bu plan doğrultusunda yönetmek üniversite yönetiminin ana işlevlerindendir.</a:t>
            </a:r>
            <a:endParaRPr lang="tr-TR" b="1" i="1" dirty="0">
              <a:solidFill>
                <a:schemeClr val="tx1"/>
              </a:solidFill>
              <a:effectLst/>
              <a:ea typeface="Calibri" panose="020F0502020204030204" pitchFamily="34" charset="0"/>
              <a:cs typeface="Times New Roman" panose="02020603050405020304" pitchFamily="18" charset="0"/>
            </a:endParaRPr>
          </a:p>
        </p:txBody>
      </p:sp>
      <p:sp>
        <p:nvSpPr>
          <p:cNvPr id="6" name="Metin Kutusu 2"/>
          <p:cNvSpPr txBox="1">
            <a:spLocks noChangeArrowheads="1"/>
          </p:cNvSpPr>
          <p:nvPr/>
        </p:nvSpPr>
        <p:spPr bwMode="auto">
          <a:xfrm>
            <a:off x="4857037" y="3421781"/>
            <a:ext cx="3563888" cy="279944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t" anchorCtr="0">
            <a:noAutofit/>
          </a:bodyPr>
          <a:lstStyle/>
          <a:p>
            <a:r>
              <a:rPr lang="tr-TR" sz="2400" i="1" dirty="0"/>
              <a:t>Rektör, stratejik plan yaklaşımını benimsediğini üniversite çalışanlarıyla paylaşmalı ve kurumsal sahiplenmeyi sağlamalıdır.</a:t>
            </a:r>
          </a:p>
        </p:txBody>
      </p:sp>
      <p:sp>
        <p:nvSpPr>
          <p:cNvPr id="7" name="Metin Kutusu 2"/>
          <p:cNvSpPr txBox="1">
            <a:spLocks noChangeArrowheads="1"/>
          </p:cNvSpPr>
          <p:nvPr/>
        </p:nvSpPr>
        <p:spPr bwMode="auto">
          <a:xfrm>
            <a:off x="525383" y="3642073"/>
            <a:ext cx="3296024" cy="1400140"/>
          </a:xfrm>
          <a:prstGeom prst="rect">
            <a:avLst/>
          </a:prstGeom>
          <a:solidFill>
            <a:srgbClr val="9BBB59"/>
          </a:solidFill>
          <a:ln w="25400" cap="flat" cmpd="sng" algn="ctr">
            <a:solidFill>
              <a:srgbClr val="9BBB59">
                <a:shade val="50000"/>
              </a:srgbClr>
            </a:solidFill>
            <a:prstDash val="solid"/>
            <a:headEnd/>
            <a:tailEnd/>
          </a:ln>
          <a:effectLst/>
        </p:spPr>
        <p:txBody>
          <a:bodyPr rot="0" vert="horz" wrap="square" lIns="91440" tIns="45720" rIns="91440" bIns="45720" anchor="t" anchorCtr="0">
            <a:noAutofit/>
          </a:bodyPr>
          <a:lstStyle/>
          <a:p>
            <a:pPr algn="ctr">
              <a:lnSpc>
                <a:spcPct val="115000"/>
              </a:lnSpc>
              <a:spcAft>
                <a:spcPts val="0"/>
              </a:spcAft>
            </a:pPr>
            <a:r>
              <a:rPr lang="tr-TR" b="1" i="1" dirty="0"/>
              <a:t>Bu nedenle, Rektörün desteği ve yönlendirmesi, stratejik planlamanın vazgeçilmez koşuludur.</a:t>
            </a:r>
            <a:endParaRPr lang="tr-TR" b="1" i="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b="1" i="1"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Metin Kutusu 2"/>
          <p:cNvSpPr txBox="1">
            <a:spLocks noChangeArrowheads="1"/>
          </p:cNvSpPr>
          <p:nvPr/>
        </p:nvSpPr>
        <p:spPr bwMode="auto">
          <a:xfrm>
            <a:off x="525383" y="900077"/>
            <a:ext cx="3834282" cy="2156224"/>
          </a:xfrm>
          <a:prstGeom prst="rect">
            <a:avLst/>
          </a:prstGeom>
          <a:solidFill>
            <a:srgbClr val="4F81BD"/>
          </a:solidFill>
          <a:ln w="25400" cap="flat" cmpd="sng" algn="ctr">
            <a:solidFill>
              <a:srgbClr val="4F81BD">
                <a:shade val="50000"/>
              </a:srgbClr>
            </a:solidFill>
            <a:prstDash val="solid"/>
            <a:headEnd/>
            <a:tailEnd/>
          </a:ln>
          <a:effectLst/>
        </p:spPr>
        <p:txBody>
          <a:bodyPr rot="0" vert="horz" wrap="square" lIns="91440" tIns="45720" rIns="91440" bIns="45720" anchor="t" anchorCtr="0">
            <a:noAutofit/>
          </a:bodyPr>
          <a:lstStyle/>
          <a:p>
            <a:r>
              <a:rPr lang="tr-TR" sz="2400" i="1" dirty="0">
                <a:solidFill>
                  <a:schemeClr val="bg1"/>
                </a:solidFill>
              </a:rPr>
              <a:t>Stratejik planlamanın başarısı ancak üniversitenin </a:t>
            </a:r>
            <a:r>
              <a:rPr lang="tr-TR" sz="2400" b="1" i="1" dirty="0">
                <a:solidFill>
                  <a:schemeClr val="bg1"/>
                </a:solidFill>
              </a:rPr>
              <a:t>tüm çalışanlarının planı sahiplenmesiyle mümkündür.</a:t>
            </a:r>
            <a:r>
              <a:rPr lang="tr-TR" sz="2400" i="1" dirty="0">
                <a:solidFill>
                  <a:schemeClr val="bg1"/>
                </a:solidFill>
              </a:rPr>
              <a:t> </a:t>
            </a:r>
          </a:p>
        </p:txBody>
      </p:sp>
    </p:spTree>
    <p:extLst>
      <p:ext uri="{BB962C8B-B14F-4D97-AF65-F5344CB8AC3E}">
        <p14:creationId xmlns:p14="http://schemas.microsoft.com/office/powerpoint/2010/main" val="1781111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332656"/>
            <a:ext cx="7776864" cy="646331"/>
          </a:xfrm>
          <a:prstGeom prst="rect">
            <a:avLst/>
          </a:prstGeom>
          <a:noFill/>
        </p:spPr>
        <p:txBody>
          <a:bodyPr wrap="square" rtlCol="0">
            <a:spAutoFit/>
          </a:bodyPr>
          <a:lstStyle/>
          <a:p>
            <a:pPr algn="ctr"/>
            <a:r>
              <a:rPr lang="tr-TR" sz="3600" b="1" dirty="0">
                <a:solidFill>
                  <a:prstClr val="black"/>
                </a:solidFill>
              </a:rPr>
              <a:t>ROLLER VE SORUMLULUKLAR</a:t>
            </a:r>
          </a:p>
        </p:txBody>
      </p:sp>
      <p:graphicFrame>
        <p:nvGraphicFramePr>
          <p:cNvPr id="5" name="Diyagram 4"/>
          <p:cNvGraphicFramePr/>
          <p:nvPr>
            <p:extLst>
              <p:ext uri="{D42A27DB-BD31-4B8C-83A1-F6EECF244321}">
                <p14:modId xmlns:p14="http://schemas.microsoft.com/office/powerpoint/2010/main" val="1862900246"/>
              </p:ext>
            </p:extLst>
          </p:nvPr>
        </p:nvGraphicFramePr>
        <p:xfrm>
          <a:off x="539552" y="980728"/>
          <a:ext cx="820891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0340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71600" y="836712"/>
            <a:ext cx="7200800" cy="5324535"/>
          </a:xfrm>
          <a:prstGeom prst="rect">
            <a:avLst/>
          </a:prstGeom>
          <a:noFill/>
        </p:spPr>
        <p:txBody>
          <a:bodyPr wrap="square" rtlCol="0">
            <a:spAutoFit/>
          </a:bodyPr>
          <a:lstStyle/>
          <a:p>
            <a:r>
              <a:rPr lang="tr-TR" sz="2000" dirty="0">
                <a:solidFill>
                  <a:prstClr val="black"/>
                </a:solidFill>
              </a:rPr>
              <a:t>Rektör, stratejik planlama çalışmalarının başladığını (Genelge 1) ile duyurur. Genelge 1’de stratejik planın hazırlanması için üniversitedeki tüm birimlere;</a:t>
            </a:r>
          </a:p>
          <a:p>
            <a:pPr marL="285750" indent="-285750">
              <a:buFont typeface="Wingdings" pitchFamily="2" charset="2"/>
              <a:buChar char="ü"/>
            </a:pPr>
            <a:r>
              <a:rPr lang="tr-TR" sz="2000" dirty="0">
                <a:solidFill>
                  <a:prstClr val="black"/>
                </a:solidFill>
              </a:rPr>
              <a:t>Çalışmaların Rektör tarafından sahiplenildiği ve takibinin yapılacağı</a:t>
            </a:r>
          </a:p>
          <a:p>
            <a:pPr marL="285750" indent="-285750">
              <a:buFont typeface="Wingdings" pitchFamily="2" charset="2"/>
              <a:buChar char="ü"/>
            </a:pPr>
            <a:r>
              <a:rPr lang="tr-TR" sz="2000" dirty="0">
                <a:solidFill>
                  <a:prstClr val="black"/>
                </a:solidFill>
              </a:rPr>
              <a:t>Çalışmaları üst düzeyde yönlendirmek üzere bir Strateji Geliştirme Kurulu kurulduğu</a:t>
            </a:r>
          </a:p>
          <a:p>
            <a:pPr marL="285750" indent="-285750">
              <a:buFont typeface="Wingdings" pitchFamily="2" charset="2"/>
              <a:buChar char="ü"/>
            </a:pPr>
            <a:r>
              <a:rPr lang="tr-TR" sz="2000" dirty="0">
                <a:solidFill>
                  <a:prstClr val="black"/>
                </a:solidFill>
              </a:rPr>
              <a:t>Çalışmaların Strateji Geliştirme Daire Başkanlığı koordinasyonunda yürütüleceği</a:t>
            </a:r>
          </a:p>
          <a:p>
            <a:r>
              <a:rPr lang="tr-TR" sz="2000" baseline="30000" dirty="0">
                <a:solidFill>
                  <a:prstClr val="black"/>
                </a:solidFill>
              </a:rPr>
              <a:t> </a:t>
            </a:r>
            <a:endParaRPr lang="tr-TR" sz="2000" dirty="0">
              <a:solidFill>
                <a:prstClr val="black"/>
              </a:solidFill>
            </a:endParaRPr>
          </a:p>
          <a:p>
            <a:r>
              <a:rPr lang="tr-TR" sz="2000" dirty="0">
                <a:solidFill>
                  <a:prstClr val="black"/>
                </a:solidFill>
              </a:rPr>
              <a:t>Stratejik planlama ekibine harcama birimlerince üyelerin görevlendirilmesi ve bu üyelerin stratejik planlama ekibinde aranan niteliklere haiz olması gerektiği bildirilir.</a:t>
            </a:r>
          </a:p>
          <a:p>
            <a:r>
              <a:rPr lang="tr-TR" sz="2000" dirty="0">
                <a:solidFill>
                  <a:prstClr val="black"/>
                </a:solidFill>
              </a:rPr>
              <a:t> </a:t>
            </a:r>
          </a:p>
          <a:p>
            <a:r>
              <a:rPr lang="tr-TR" sz="2000" dirty="0">
                <a:solidFill>
                  <a:prstClr val="black"/>
                </a:solidFill>
              </a:rPr>
              <a:t>Rektör hazırlık programını içeren Genelge 2’yi yayımlar.</a:t>
            </a:r>
          </a:p>
          <a:p>
            <a:r>
              <a:rPr lang="tr-TR" sz="2000" dirty="0">
                <a:solidFill>
                  <a:prstClr val="black"/>
                </a:solidFill>
              </a:rPr>
              <a:t> </a:t>
            </a:r>
          </a:p>
          <a:p>
            <a:r>
              <a:rPr lang="tr-TR" sz="2000" dirty="0">
                <a:solidFill>
                  <a:prstClr val="black"/>
                </a:solidFill>
              </a:rPr>
              <a:t> </a:t>
            </a:r>
          </a:p>
        </p:txBody>
      </p:sp>
      <p:sp>
        <p:nvSpPr>
          <p:cNvPr id="3" name="Metin kutusu 2"/>
          <p:cNvSpPr txBox="1"/>
          <p:nvPr/>
        </p:nvSpPr>
        <p:spPr>
          <a:xfrm>
            <a:off x="661933" y="324119"/>
            <a:ext cx="7776864" cy="523220"/>
          </a:xfrm>
          <a:prstGeom prst="rect">
            <a:avLst/>
          </a:prstGeom>
          <a:noFill/>
        </p:spPr>
        <p:txBody>
          <a:bodyPr wrap="square" rtlCol="0">
            <a:spAutoFit/>
          </a:bodyPr>
          <a:lstStyle/>
          <a:p>
            <a:pPr algn="ctr"/>
            <a:r>
              <a:rPr lang="tr-TR" sz="2800" b="1" dirty="0">
                <a:solidFill>
                  <a:prstClr val="black"/>
                </a:solidFill>
              </a:rPr>
              <a:t>REKTÖR</a:t>
            </a:r>
          </a:p>
        </p:txBody>
      </p:sp>
    </p:spTree>
    <p:extLst>
      <p:ext uri="{BB962C8B-B14F-4D97-AF65-F5344CB8AC3E}">
        <p14:creationId xmlns:p14="http://schemas.microsoft.com/office/powerpoint/2010/main" val="2335868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71600" y="548680"/>
            <a:ext cx="7200800" cy="5632311"/>
          </a:xfrm>
          <a:prstGeom prst="rect">
            <a:avLst/>
          </a:prstGeom>
          <a:noFill/>
        </p:spPr>
        <p:txBody>
          <a:bodyPr wrap="square" rtlCol="0">
            <a:spAutoFit/>
          </a:bodyPr>
          <a:lstStyle/>
          <a:p>
            <a:r>
              <a:rPr lang="tr-TR" dirty="0">
                <a:solidFill>
                  <a:prstClr val="black"/>
                </a:solidFill>
              </a:rPr>
              <a:t> </a:t>
            </a:r>
          </a:p>
          <a:p>
            <a:pPr marL="285750" indent="-285750">
              <a:buFont typeface="Arial" pitchFamily="34" charset="0"/>
              <a:buChar char="•"/>
            </a:pPr>
            <a:r>
              <a:rPr lang="tr-TR" dirty="0">
                <a:solidFill>
                  <a:prstClr val="black"/>
                </a:solidFill>
              </a:rPr>
              <a:t>Stratejik planlama çerçevesinde Rektör, misyon ve vizyon bildirimlerinin oluşturulması ile farklılaşma stratejisinin belirlenmesi için perspektif verir. </a:t>
            </a:r>
          </a:p>
          <a:p>
            <a:pPr marL="285750" indent="-285750">
              <a:buFont typeface="Arial" pitchFamily="34" charset="0"/>
              <a:buChar char="•"/>
            </a:pPr>
            <a:r>
              <a:rPr lang="tr-TR" dirty="0">
                <a:solidFill>
                  <a:prstClr val="black"/>
                </a:solidFill>
              </a:rPr>
              <a:t>Stratejik plan çalışmalarını her aşamada destekler, tartışmalı hususları karara bağlar, ihtiyaç duyulduğu hallerde stratejik planlama ekibinin çalışmalarına katkı verir. </a:t>
            </a:r>
          </a:p>
          <a:p>
            <a:pPr marL="285750" indent="-285750">
              <a:buFont typeface="Arial" pitchFamily="34" charset="0"/>
              <a:buChar char="•"/>
            </a:pPr>
            <a:r>
              <a:rPr lang="tr-TR" dirty="0">
                <a:solidFill>
                  <a:prstClr val="black"/>
                </a:solidFill>
              </a:rPr>
              <a:t>Stratejik planlama sürecindeki en üst seviyede karar alınması gereken tartışmalı hususları karara bağlar.</a:t>
            </a:r>
          </a:p>
          <a:p>
            <a:endParaRPr lang="tr-TR" dirty="0">
              <a:solidFill>
                <a:prstClr val="black"/>
              </a:solidFill>
            </a:endParaRPr>
          </a:p>
          <a:p>
            <a:pPr marL="285750" indent="-285750">
              <a:buFont typeface="Arial" pitchFamily="34" charset="0"/>
              <a:buChar char="•"/>
            </a:pPr>
            <a:r>
              <a:rPr lang="tr-TR" dirty="0">
                <a:solidFill>
                  <a:prstClr val="black"/>
                </a:solidFill>
              </a:rPr>
              <a:t> Üniversitenin taslak amaçlar ile hedef kartlarını (hedef ve performans göstergelerini) onaylar. </a:t>
            </a:r>
          </a:p>
          <a:p>
            <a:pPr marL="285750" indent="-285750">
              <a:buFont typeface="Arial" pitchFamily="34" charset="0"/>
              <a:buChar char="•"/>
            </a:pPr>
            <a:r>
              <a:rPr lang="tr-TR" dirty="0">
                <a:solidFill>
                  <a:prstClr val="black"/>
                </a:solidFill>
              </a:rPr>
              <a:t>Rektör, Strateji Geliştirme Kurulunun ve stratejik planlama ekibinin doğal başkanı olup gerek gördüğü durumlarda bu kurul ve ekibin başkanlığını yürütebilir.</a:t>
            </a:r>
          </a:p>
          <a:p>
            <a:r>
              <a:rPr lang="tr-TR" dirty="0">
                <a:solidFill>
                  <a:prstClr val="black"/>
                </a:solidFill>
              </a:rPr>
              <a:t> </a:t>
            </a:r>
          </a:p>
          <a:p>
            <a:pPr marL="285750" indent="-285750">
              <a:buFont typeface="Arial" pitchFamily="34" charset="0"/>
              <a:buChar char="•"/>
            </a:pPr>
            <a:r>
              <a:rPr lang="tr-TR" dirty="0">
                <a:solidFill>
                  <a:prstClr val="black"/>
                </a:solidFill>
              </a:rPr>
              <a:t>Stratejik plana dair altı aylık dönemlerde izleme ve değerlendirme toplantıları yapar. Taslak stratejik plan Rektörün onayıyla nihai hale gelerek uygulamaya konulur.</a:t>
            </a:r>
          </a:p>
          <a:p>
            <a:endParaRPr lang="tr-TR" dirty="0">
              <a:solidFill>
                <a:prstClr val="black"/>
              </a:solidFill>
            </a:endParaRPr>
          </a:p>
        </p:txBody>
      </p:sp>
      <p:sp>
        <p:nvSpPr>
          <p:cNvPr id="3" name="Metin kutusu 2"/>
          <p:cNvSpPr txBox="1"/>
          <p:nvPr/>
        </p:nvSpPr>
        <p:spPr>
          <a:xfrm>
            <a:off x="671558" y="287070"/>
            <a:ext cx="7776864" cy="523220"/>
          </a:xfrm>
          <a:prstGeom prst="rect">
            <a:avLst/>
          </a:prstGeom>
          <a:noFill/>
        </p:spPr>
        <p:txBody>
          <a:bodyPr wrap="square" rtlCol="0">
            <a:spAutoFit/>
          </a:bodyPr>
          <a:lstStyle/>
          <a:p>
            <a:pPr algn="ctr"/>
            <a:r>
              <a:rPr lang="tr-TR" sz="2800" b="1" dirty="0">
                <a:solidFill>
                  <a:prstClr val="black"/>
                </a:solidFill>
              </a:rPr>
              <a:t>REKTÖR</a:t>
            </a:r>
          </a:p>
        </p:txBody>
      </p:sp>
    </p:spTree>
    <p:extLst>
      <p:ext uri="{BB962C8B-B14F-4D97-AF65-F5344CB8AC3E}">
        <p14:creationId xmlns:p14="http://schemas.microsoft.com/office/powerpoint/2010/main" val="2724004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67122" y="919370"/>
            <a:ext cx="7200800" cy="5324535"/>
          </a:xfrm>
          <a:prstGeom prst="rect">
            <a:avLst/>
          </a:prstGeom>
          <a:noFill/>
        </p:spPr>
        <p:txBody>
          <a:bodyPr wrap="square" rtlCol="0">
            <a:spAutoFit/>
          </a:bodyPr>
          <a:lstStyle/>
          <a:p>
            <a:r>
              <a:rPr lang="tr-TR" sz="2000" dirty="0">
                <a:solidFill>
                  <a:prstClr val="black"/>
                </a:solidFill>
              </a:rPr>
              <a:t> </a:t>
            </a:r>
          </a:p>
          <a:p>
            <a:r>
              <a:rPr lang="tr-TR" sz="2000" b="1" dirty="0">
                <a:solidFill>
                  <a:srgbClr val="C00000"/>
                </a:solidFill>
              </a:rPr>
              <a:t>Strateji Geliştirme Daire Başkanlığının görevi stratejik planı hazırlamak değil, plan çalışmalarını koordine etmektir. </a:t>
            </a:r>
          </a:p>
          <a:p>
            <a:pPr marL="342900" indent="-342900">
              <a:buFont typeface="Arial" pitchFamily="34" charset="0"/>
              <a:buChar char="•"/>
            </a:pPr>
            <a:r>
              <a:rPr lang="tr-TR" sz="2000" dirty="0">
                <a:solidFill>
                  <a:prstClr val="black"/>
                </a:solidFill>
              </a:rPr>
              <a:t>Stratejik planlama çalışmalarında; toplantıların organizasyonu, üniversite içi ve dışı iletişimin sağlanması ve belge yönetimi gibi destek hizmetleri Strateji Geliştirme Daire Başkanlığı tarafından gerçekleştirilir. Bu süreçteki her türlü resmi yazışma Strateji Geliştirme Daire Başkanlığı aracılığıyla yapılır.</a:t>
            </a:r>
          </a:p>
          <a:p>
            <a:r>
              <a:rPr lang="tr-TR" sz="2000" dirty="0">
                <a:solidFill>
                  <a:prstClr val="black"/>
                </a:solidFill>
              </a:rPr>
              <a:t> </a:t>
            </a:r>
          </a:p>
          <a:p>
            <a:pPr marL="342900" indent="-342900">
              <a:buFont typeface="Arial" pitchFamily="34" charset="0"/>
              <a:buChar char="•"/>
            </a:pPr>
            <a:r>
              <a:rPr lang="tr-TR" sz="2000" dirty="0">
                <a:solidFill>
                  <a:prstClr val="black"/>
                </a:solidFill>
              </a:rPr>
              <a:t>Strateji Geliştirme Daire Başkanlığının plan hazırlama, uygulama ile izleme ve değerlendirme süreçlerindeki tecrübesini gerekli durumlarda Strateji Geliştirme Kuruluna, Stratejik Planlama Ekibine ve harcama birimlerine aktarması gerekir. </a:t>
            </a:r>
          </a:p>
          <a:p>
            <a:pPr marL="342900" indent="-342900">
              <a:buFont typeface="Arial" pitchFamily="34" charset="0"/>
              <a:buChar char="•"/>
            </a:pPr>
            <a:r>
              <a:rPr lang="tr-TR" sz="2000" dirty="0">
                <a:solidFill>
                  <a:prstClr val="black"/>
                </a:solidFill>
              </a:rPr>
              <a:t>Strateji Geliştirme Daire Başkanlığı, özellikle stratejik planın bütünselliğinin sağlanması ve bu süreçte ortak bir dilin oluşması açısından önemli rol üstlenmektedir.</a:t>
            </a:r>
          </a:p>
          <a:p>
            <a:endParaRPr lang="tr-TR" sz="2000" dirty="0">
              <a:solidFill>
                <a:prstClr val="black"/>
              </a:solidFill>
            </a:endParaRPr>
          </a:p>
        </p:txBody>
      </p:sp>
      <p:sp>
        <p:nvSpPr>
          <p:cNvPr id="3" name="Metin kutusu 2"/>
          <p:cNvSpPr txBox="1"/>
          <p:nvPr/>
        </p:nvSpPr>
        <p:spPr>
          <a:xfrm>
            <a:off x="679090" y="299915"/>
            <a:ext cx="7776864" cy="954107"/>
          </a:xfrm>
          <a:prstGeom prst="rect">
            <a:avLst/>
          </a:prstGeom>
          <a:noFill/>
        </p:spPr>
        <p:txBody>
          <a:bodyPr wrap="square" rtlCol="0">
            <a:spAutoFit/>
          </a:bodyPr>
          <a:lstStyle/>
          <a:p>
            <a:pPr algn="ctr"/>
            <a:r>
              <a:rPr lang="tr-TR" sz="2800" b="1" dirty="0">
                <a:solidFill>
                  <a:prstClr val="black"/>
                </a:solidFill>
              </a:rPr>
              <a:t>STRATEJİ GELİŞTİRME DAİRE BAŞKANLIĞI</a:t>
            </a:r>
          </a:p>
        </p:txBody>
      </p:sp>
    </p:spTree>
    <p:extLst>
      <p:ext uri="{BB962C8B-B14F-4D97-AF65-F5344CB8AC3E}">
        <p14:creationId xmlns:p14="http://schemas.microsoft.com/office/powerpoint/2010/main" val="120068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22923" y="980728"/>
            <a:ext cx="6989254" cy="5632311"/>
          </a:xfrm>
          <a:prstGeom prst="rect">
            <a:avLst/>
          </a:prstGeom>
          <a:noFill/>
        </p:spPr>
        <p:txBody>
          <a:bodyPr wrap="square" rtlCol="0">
            <a:spAutoFit/>
          </a:bodyPr>
          <a:lstStyle/>
          <a:p>
            <a:r>
              <a:rPr lang="tr-TR" sz="2000" dirty="0">
                <a:solidFill>
                  <a:prstClr val="black"/>
                </a:solidFill>
              </a:rPr>
              <a:t> </a:t>
            </a:r>
            <a:r>
              <a:rPr lang="tr-TR" sz="2000" b="1" dirty="0">
                <a:solidFill>
                  <a:srgbClr val="C00000"/>
                </a:solidFill>
              </a:rPr>
              <a:t>Stratejik planlama ekibi rektör yardımcısı başkanlığında, Strateji Geliştirme Daire Başkanlığının koordinasyonunda, harcama birimlerinin temsilcilerinden oluşur.</a:t>
            </a:r>
          </a:p>
          <a:p>
            <a:r>
              <a:rPr lang="tr-TR" sz="2000" dirty="0">
                <a:solidFill>
                  <a:srgbClr val="C00000"/>
                </a:solidFill>
              </a:rPr>
              <a:t> </a:t>
            </a:r>
          </a:p>
          <a:p>
            <a:r>
              <a:rPr lang="tr-TR" sz="2000" b="1" dirty="0">
                <a:solidFill>
                  <a:srgbClr val="C00000"/>
                </a:solidFill>
              </a:rPr>
              <a:t>Ekip,</a:t>
            </a:r>
            <a:r>
              <a:rPr lang="tr-TR" sz="2000" dirty="0">
                <a:solidFill>
                  <a:prstClr val="black"/>
                </a:solidFill>
              </a:rPr>
              <a:t> </a:t>
            </a:r>
          </a:p>
          <a:p>
            <a:pPr marL="342900" indent="-342900">
              <a:buFont typeface="Arial" pitchFamily="34" charset="0"/>
              <a:buChar char="•"/>
            </a:pPr>
            <a:r>
              <a:rPr lang="tr-TR" sz="2000" dirty="0">
                <a:solidFill>
                  <a:prstClr val="black"/>
                </a:solidFill>
              </a:rPr>
              <a:t>stratejik planlama sürecinin hazırlık programına uygun olarak yürütülmesi, </a:t>
            </a:r>
          </a:p>
          <a:p>
            <a:pPr marL="342900" indent="-342900">
              <a:buFont typeface="Arial" pitchFamily="34" charset="0"/>
              <a:buChar char="•"/>
            </a:pPr>
            <a:r>
              <a:rPr lang="tr-TR" sz="2000" dirty="0">
                <a:solidFill>
                  <a:prstClr val="black"/>
                </a:solidFill>
              </a:rPr>
              <a:t>gerekli faaliyetlerin koordine edilmesi ve </a:t>
            </a:r>
          </a:p>
          <a:p>
            <a:pPr marL="342900" indent="-342900">
              <a:buFont typeface="Arial" pitchFamily="34" charset="0"/>
              <a:buChar char="•"/>
            </a:pPr>
            <a:r>
              <a:rPr lang="tr-TR" sz="2000" dirty="0">
                <a:solidFill>
                  <a:prstClr val="black"/>
                </a:solidFill>
              </a:rPr>
              <a:t>Strateji Geliştirme Kurulunun uygun görüşüne ve üst yöneticinin onayına sunulacak belgelerin hazırlanmasından sorumludur. </a:t>
            </a:r>
          </a:p>
          <a:p>
            <a:r>
              <a:rPr lang="tr-TR" sz="2000" b="1" dirty="0">
                <a:solidFill>
                  <a:srgbClr val="C00000"/>
                </a:solidFill>
              </a:rPr>
              <a:t>Ekip başkanı; </a:t>
            </a:r>
          </a:p>
          <a:p>
            <a:pPr marL="342900" indent="-342900">
              <a:buFont typeface="Arial" pitchFamily="34" charset="0"/>
              <a:buChar char="•"/>
            </a:pPr>
            <a:r>
              <a:rPr lang="tr-TR" sz="2000" dirty="0">
                <a:solidFill>
                  <a:prstClr val="black"/>
                </a:solidFill>
              </a:rPr>
              <a:t>ekibin oluşturulması, çalışmaların planlanması, ekip içi görevlendirmelerin yapılması, </a:t>
            </a:r>
          </a:p>
          <a:p>
            <a:pPr marL="342900" indent="-342900">
              <a:buFont typeface="Arial" pitchFamily="34" charset="0"/>
              <a:buChar char="•"/>
            </a:pPr>
            <a:r>
              <a:rPr lang="tr-TR" sz="2000" dirty="0">
                <a:solidFill>
                  <a:prstClr val="black"/>
                </a:solidFill>
              </a:rPr>
              <a:t>ekip üyelerinin motivasyonu ile </a:t>
            </a:r>
          </a:p>
          <a:p>
            <a:pPr marL="342900" indent="-342900">
              <a:buFont typeface="Arial" pitchFamily="34" charset="0"/>
              <a:buChar char="•"/>
            </a:pPr>
            <a:r>
              <a:rPr lang="tr-TR" sz="2000" dirty="0">
                <a:solidFill>
                  <a:prstClr val="black"/>
                </a:solidFill>
              </a:rPr>
              <a:t>ekip ve yönetim arasında eşgüdümün sağlanması görevlerini yerine getirir.</a:t>
            </a:r>
          </a:p>
          <a:p>
            <a:r>
              <a:rPr lang="tr-TR" sz="2000" dirty="0">
                <a:solidFill>
                  <a:prstClr val="black"/>
                </a:solidFill>
              </a:rPr>
              <a:t> </a:t>
            </a:r>
          </a:p>
        </p:txBody>
      </p:sp>
      <p:sp>
        <p:nvSpPr>
          <p:cNvPr id="3" name="Metin kutusu 2"/>
          <p:cNvSpPr txBox="1"/>
          <p:nvPr/>
        </p:nvSpPr>
        <p:spPr>
          <a:xfrm>
            <a:off x="629118" y="457508"/>
            <a:ext cx="7776864" cy="523220"/>
          </a:xfrm>
          <a:prstGeom prst="rect">
            <a:avLst/>
          </a:prstGeom>
          <a:noFill/>
        </p:spPr>
        <p:txBody>
          <a:bodyPr wrap="square" rtlCol="0">
            <a:spAutoFit/>
          </a:bodyPr>
          <a:lstStyle/>
          <a:p>
            <a:pPr algn="ctr"/>
            <a:r>
              <a:rPr lang="tr-TR" sz="2800" b="1" dirty="0">
                <a:solidFill>
                  <a:prstClr val="black"/>
                </a:solidFill>
              </a:rPr>
              <a:t>STRATEJİK PLANLAMA EKİBİ</a:t>
            </a:r>
          </a:p>
        </p:txBody>
      </p:sp>
    </p:spTree>
    <p:extLst>
      <p:ext uri="{BB962C8B-B14F-4D97-AF65-F5344CB8AC3E}">
        <p14:creationId xmlns:p14="http://schemas.microsoft.com/office/powerpoint/2010/main" val="386128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07490" y="869809"/>
            <a:ext cx="6989254" cy="5509200"/>
          </a:xfrm>
          <a:prstGeom prst="rect">
            <a:avLst/>
          </a:prstGeom>
          <a:noFill/>
        </p:spPr>
        <p:txBody>
          <a:bodyPr wrap="square" rtlCol="0">
            <a:spAutoFit/>
          </a:bodyPr>
          <a:lstStyle/>
          <a:p>
            <a:r>
              <a:rPr lang="tr-TR" sz="2200" dirty="0">
                <a:solidFill>
                  <a:prstClr val="black"/>
                </a:solidFill>
              </a:rPr>
              <a:t> </a:t>
            </a:r>
            <a:r>
              <a:rPr lang="tr-TR" sz="2200" b="1" dirty="0">
                <a:solidFill>
                  <a:srgbClr val="C00000"/>
                </a:solidFill>
              </a:rPr>
              <a:t>Stratejik planlama ekibinin amaca uygun bir yapıda kurulması, </a:t>
            </a:r>
            <a:r>
              <a:rPr lang="tr-TR" sz="2200" dirty="0">
                <a:solidFill>
                  <a:prstClr val="black"/>
                </a:solidFill>
              </a:rPr>
              <a:t>çalışmaların başarısı için kritik öneme sahiptir. </a:t>
            </a:r>
          </a:p>
          <a:p>
            <a:r>
              <a:rPr lang="tr-TR" sz="2200" dirty="0">
                <a:solidFill>
                  <a:prstClr val="black"/>
                </a:solidFill>
              </a:rPr>
              <a:t>Ekip başkanının toplantılara iştirak edemediği durumlarda Strateji Geliştirme Daire Başkanı vekalet edebilir.</a:t>
            </a:r>
          </a:p>
          <a:p>
            <a:r>
              <a:rPr lang="tr-TR" sz="2200" dirty="0">
                <a:solidFill>
                  <a:prstClr val="black"/>
                </a:solidFill>
              </a:rPr>
              <a:t> Stratejik planlama ekibi oluşturulurken üyelerin bireysel özelliklerinin yanı sıra oluşturulacak grubun niteliği de göz önünde bulundurulur.</a:t>
            </a:r>
          </a:p>
          <a:p>
            <a:endParaRPr lang="tr-TR" sz="2200" dirty="0">
              <a:solidFill>
                <a:prstClr val="black"/>
              </a:solidFill>
            </a:endParaRPr>
          </a:p>
          <a:p>
            <a:r>
              <a:rPr lang="tr-TR" sz="2200" dirty="0">
                <a:solidFill>
                  <a:prstClr val="black"/>
                </a:solidFill>
              </a:rPr>
              <a:t> </a:t>
            </a:r>
            <a:r>
              <a:rPr lang="tr-TR" sz="2200" b="1" dirty="0">
                <a:solidFill>
                  <a:srgbClr val="C00000"/>
                </a:solidFill>
              </a:rPr>
              <a:t>Bir stratejik planlama ekibi üyesi;</a:t>
            </a:r>
          </a:p>
          <a:p>
            <a:pPr marL="342900" indent="-342900">
              <a:buFont typeface="Arial" pitchFamily="34" charset="0"/>
              <a:buChar char="•"/>
            </a:pPr>
            <a:r>
              <a:rPr lang="tr-TR" sz="2200" dirty="0">
                <a:solidFill>
                  <a:prstClr val="black"/>
                </a:solidFill>
              </a:rPr>
              <a:t>Görev yaptığı birimi temsil edebilmeli</a:t>
            </a:r>
          </a:p>
          <a:p>
            <a:pPr marL="342900" indent="-342900">
              <a:buFont typeface="Arial" pitchFamily="34" charset="0"/>
              <a:buChar char="•"/>
            </a:pPr>
            <a:r>
              <a:rPr lang="tr-TR" sz="2200" baseline="30000" dirty="0">
                <a:solidFill>
                  <a:prstClr val="black"/>
                </a:solidFill>
              </a:rPr>
              <a:t> </a:t>
            </a:r>
            <a:r>
              <a:rPr lang="tr-TR" sz="2200" dirty="0">
                <a:solidFill>
                  <a:prstClr val="black"/>
                </a:solidFill>
              </a:rPr>
              <a:t>Çalışmalara katkıda bulunacak bilgi, birikim ve tecrübeye sahip olmalı</a:t>
            </a:r>
          </a:p>
          <a:p>
            <a:pPr marL="342900" indent="-342900">
              <a:buFont typeface="Arial" pitchFamily="34" charset="0"/>
              <a:buChar char="•"/>
            </a:pPr>
            <a:r>
              <a:rPr lang="tr-TR" sz="2200" baseline="30000" dirty="0">
                <a:solidFill>
                  <a:prstClr val="black"/>
                </a:solidFill>
              </a:rPr>
              <a:t> </a:t>
            </a:r>
            <a:r>
              <a:rPr lang="tr-TR" sz="2200" dirty="0">
                <a:solidFill>
                  <a:prstClr val="black"/>
                </a:solidFill>
              </a:rPr>
              <a:t>Grupla uyumlu çalışabilme niteliklerine sahip olmalı</a:t>
            </a:r>
          </a:p>
          <a:p>
            <a:pPr marL="342900" indent="-342900">
              <a:buFont typeface="Arial" pitchFamily="34" charset="0"/>
              <a:buChar char="•"/>
            </a:pPr>
            <a:r>
              <a:rPr lang="tr-TR" sz="2200" baseline="30000" dirty="0">
                <a:solidFill>
                  <a:prstClr val="black"/>
                </a:solidFill>
              </a:rPr>
              <a:t> </a:t>
            </a:r>
            <a:r>
              <a:rPr lang="tr-TR" sz="2200" dirty="0">
                <a:solidFill>
                  <a:prstClr val="black"/>
                </a:solidFill>
              </a:rPr>
              <a:t>Stratejik planlama çalışmalarına yeterli zamanı ayırabilmelidir.</a:t>
            </a:r>
          </a:p>
          <a:p>
            <a:endParaRPr lang="tr-TR" sz="2200" dirty="0">
              <a:solidFill>
                <a:prstClr val="black"/>
              </a:solidFill>
            </a:endParaRPr>
          </a:p>
        </p:txBody>
      </p:sp>
      <p:sp>
        <p:nvSpPr>
          <p:cNvPr id="3" name="Metin kutusu 2"/>
          <p:cNvSpPr txBox="1"/>
          <p:nvPr/>
        </p:nvSpPr>
        <p:spPr>
          <a:xfrm>
            <a:off x="687973" y="332656"/>
            <a:ext cx="7776864" cy="523220"/>
          </a:xfrm>
          <a:prstGeom prst="rect">
            <a:avLst/>
          </a:prstGeom>
          <a:noFill/>
        </p:spPr>
        <p:txBody>
          <a:bodyPr wrap="square" rtlCol="0">
            <a:spAutoFit/>
          </a:bodyPr>
          <a:lstStyle/>
          <a:p>
            <a:pPr algn="ctr"/>
            <a:r>
              <a:rPr lang="tr-TR" sz="2800" b="1" dirty="0">
                <a:solidFill>
                  <a:prstClr val="black"/>
                </a:solidFill>
              </a:rPr>
              <a:t>STRATEJİK PLANLAMA EKİBİ</a:t>
            </a:r>
          </a:p>
        </p:txBody>
      </p:sp>
    </p:spTree>
    <p:extLst>
      <p:ext uri="{BB962C8B-B14F-4D97-AF65-F5344CB8AC3E}">
        <p14:creationId xmlns:p14="http://schemas.microsoft.com/office/powerpoint/2010/main" val="1570851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99767" y="1052736"/>
            <a:ext cx="6989254" cy="4015523"/>
          </a:xfrm>
          <a:prstGeom prst="rect">
            <a:avLst/>
          </a:prstGeom>
          <a:noFill/>
        </p:spPr>
        <p:txBody>
          <a:bodyPr wrap="square" rtlCol="0">
            <a:spAutoFit/>
          </a:bodyPr>
          <a:lstStyle/>
          <a:p>
            <a:pPr marL="25400"/>
            <a:r>
              <a:rPr lang="tr-TR" sz="2200" dirty="0">
                <a:solidFill>
                  <a:prstClr val="black"/>
                </a:solidFill>
              </a:rPr>
              <a:t> </a:t>
            </a:r>
            <a:r>
              <a:rPr lang="tr-TR" sz="3200" b="1" dirty="0">
                <a:solidFill>
                  <a:srgbClr val="C00000"/>
                </a:solidFill>
                <a:ea typeface="Times New Roman"/>
                <a:cs typeface="Arial"/>
              </a:rPr>
              <a:t>Stratejik planlama ekibinde;</a:t>
            </a:r>
          </a:p>
          <a:p>
            <a:pPr marL="25400"/>
            <a:endParaRPr lang="tr-TR" sz="2000" b="1" dirty="0">
              <a:solidFill>
                <a:srgbClr val="C00000"/>
              </a:solidFill>
              <a:ea typeface="Calibri"/>
              <a:cs typeface="Arial"/>
            </a:endParaRPr>
          </a:p>
          <a:p>
            <a:pPr algn="just">
              <a:lnSpc>
                <a:spcPct val="75000"/>
              </a:lnSpc>
              <a:tabLst>
                <a:tab pos="444500" algn="l"/>
              </a:tabLst>
            </a:pPr>
            <a:r>
              <a:rPr lang="tr-TR" sz="3200" dirty="0">
                <a:solidFill>
                  <a:prstClr val="black"/>
                </a:solidFill>
                <a:ea typeface="Times New Roman"/>
                <a:cs typeface="Arial"/>
              </a:rPr>
              <a:t>Ana hizmet birimleri ve Strateji Geliştirme Daire Başkanlığı yeterince temsil edilmeli</a:t>
            </a:r>
            <a:endParaRPr lang="tr-TR" sz="2000" dirty="0">
              <a:solidFill>
                <a:prstClr val="black"/>
              </a:solidFill>
              <a:ea typeface="Calibri"/>
              <a:cs typeface="Arial"/>
            </a:endParaRPr>
          </a:p>
          <a:p>
            <a:pPr>
              <a:lnSpc>
                <a:spcPts val="710"/>
              </a:lnSpc>
            </a:pPr>
            <a:r>
              <a:rPr lang="tr-TR" sz="5400" baseline="30000" dirty="0">
                <a:solidFill>
                  <a:prstClr val="black"/>
                </a:solidFill>
                <a:ea typeface="Wingdings"/>
                <a:cs typeface="Arial"/>
              </a:rPr>
              <a:t> </a:t>
            </a:r>
            <a:endParaRPr lang="tr-TR" sz="2000" dirty="0">
              <a:solidFill>
                <a:prstClr val="black"/>
              </a:solidFill>
              <a:ea typeface="Calibri"/>
              <a:cs typeface="Arial"/>
            </a:endParaRPr>
          </a:p>
          <a:p>
            <a:pPr marL="342900" indent="-342900" algn="just">
              <a:lnSpc>
                <a:spcPct val="75000"/>
              </a:lnSpc>
              <a:buFont typeface="Wingdings"/>
              <a:buChar char=""/>
              <a:tabLst>
                <a:tab pos="444500" algn="l"/>
              </a:tabLst>
            </a:pPr>
            <a:r>
              <a:rPr lang="tr-TR" sz="2400" dirty="0">
                <a:solidFill>
                  <a:prstClr val="black"/>
                </a:solidFill>
                <a:ea typeface="Times New Roman"/>
                <a:cs typeface="Arial"/>
              </a:rPr>
              <a:t>Farklı uzmanlık alanlarına sahip kişiler yer almalı</a:t>
            </a:r>
            <a:endParaRPr lang="tr-TR" sz="2000" dirty="0">
              <a:solidFill>
                <a:prstClr val="black"/>
              </a:solidFill>
              <a:ea typeface="Calibri"/>
              <a:cs typeface="Arial"/>
            </a:endParaRPr>
          </a:p>
          <a:p>
            <a:pPr>
              <a:lnSpc>
                <a:spcPts val="715"/>
              </a:lnSpc>
            </a:pPr>
            <a:r>
              <a:rPr lang="tr-TR" sz="4000" baseline="30000" dirty="0">
                <a:solidFill>
                  <a:prstClr val="black"/>
                </a:solidFill>
                <a:ea typeface="Wingdings"/>
                <a:cs typeface="Arial"/>
              </a:rPr>
              <a:t> </a:t>
            </a:r>
            <a:endParaRPr lang="tr-TR" sz="2000" dirty="0">
              <a:solidFill>
                <a:prstClr val="black"/>
              </a:solidFill>
              <a:ea typeface="Calibri"/>
              <a:cs typeface="Arial"/>
            </a:endParaRPr>
          </a:p>
          <a:p>
            <a:pPr marL="342900" indent="-342900" algn="just">
              <a:lnSpc>
                <a:spcPct val="75000"/>
              </a:lnSpc>
              <a:buFont typeface="Wingdings"/>
              <a:buChar char=""/>
              <a:tabLst>
                <a:tab pos="444500" algn="l"/>
              </a:tabLst>
            </a:pPr>
            <a:r>
              <a:rPr lang="tr-TR" sz="2400" dirty="0">
                <a:solidFill>
                  <a:prstClr val="black"/>
                </a:solidFill>
                <a:ea typeface="Times New Roman"/>
                <a:cs typeface="Arial"/>
              </a:rPr>
              <a:t>Çalışma süresince üyelerin devamlılığı sağlanmalı</a:t>
            </a:r>
            <a:endParaRPr lang="tr-TR" sz="2000" dirty="0">
              <a:solidFill>
                <a:prstClr val="black"/>
              </a:solidFill>
              <a:ea typeface="Calibri"/>
              <a:cs typeface="Arial"/>
            </a:endParaRPr>
          </a:p>
          <a:p>
            <a:pPr>
              <a:lnSpc>
                <a:spcPts val="715"/>
              </a:lnSpc>
            </a:pPr>
            <a:r>
              <a:rPr lang="tr-TR" sz="4000" baseline="30000" dirty="0">
                <a:solidFill>
                  <a:prstClr val="black"/>
                </a:solidFill>
                <a:ea typeface="Wingdings"/>
                <a:cs typeface="Arial"/>
              </a:rPr>
              <a:t> </a:t>
            </a:r>
            <a:endParaRPr lang="tr-TR" sz="2000" dirty="0">
              <a:solidFill>
                <a:prstClr val="black"/>
              </a:solidFill>
              <a:ea typeface="Calibri"/>
              <a:cs typeface="Arial"/>
            </a:endParaRPr>
          </a:p>
          <a:p>
            <a:pPr marL="342900" marR="12700" indent="-342900" algn="just">
              <a:lnSpc>
                <a:spcPct val="77000"/>
              </a:lnSpc>
              <a:buFont typeface="Wingdings"/>
              <a:buChar char=""/>
              <a:tabLst>
                <a:tab pos="444500" algn="l"/>
              </a:tabLst>
            </a:pPr>
            <a:r>
              <a:rPr lang="tr-TR" sz="2400" dirty="0">
                <a:solidFill>
                  <a:prstClr val="black"/>
                </a:solidFill>
                <a:ea typeface="Times New Roman"/>
                <a:cs typeface="Arial"/>
              </a:rPr>
              <a:t>Üye sayısı, birlikte karar almayı imkânsız hale getirecek kadar çok; farklı fikir ve birimlerin temsiline izin vermeyecek kadar da az olmamalıdır.</a:t>
            </a:r>
            <a:endParaRPr lang="tr-TR" sz="2000" dirty="0">
              <a:solidFill>
                <a:prstClr val="black"/>
              </a:solidFill>
              <a:ea typeface="Calibri"/>
              <a:cs typeface="Arial"/>
            </a:endParaRPr>
          </a:p>
          <a:p>
            <a:endParaRPr lang="tr-TR" sz="2200" dirty="0">
              <a:solidFill>
                <a:prstClr val="black"/>
              </a:solidFill>
            </a:endParaRPr>
          </a:p>
        </p:txBody>
      </p:sp>
      <p:sp>
        <p:nvSpPr>
          <p:cNvPr id="3" name="Metin kutusu 2"/>
          <p:cNvSpPr txBox="1"/>
          <p:nvPr/>
        </p:nvSpPr>
        <p:spPr>
          <a:xfrm>
            <a:off x="658734" y="488483"/>
            <a:ext cx="7776864" cy="523220"/>
          </a:xfrm>
          <a:prstGeom prst="rect">
            <a:avLst/>
          </a:prstGeom>
          <a:noFill/>
        </p:spPr>
        <p:txBody>
          <a:bodyPr wrap="square" rtlCol="0">
            <a:spAutoFit/>
          </a:bodyPr>
          <a:lstStyle/>
          <a:p>
            <a:pPr algn="ctr"/>
            <a:r>
              <a:rPr lang="tr-TR" sz="2800" b="1" dirty="0">
                <a:solidFill>
                  <a:prstClr val="black"/>
                </a:solidFill>
              </a:rPr>
              <a:t>STRATEJİK PLANLAMA EKİBİ</a:t>
            </a:r>
          </a:p>
        </p:txBody>
      </p:sp>
    </p:spTree>
    <p:extLst>
      <p:ext uri="{BB962C8B-B14F-4D97-AF65-F5344CB8AC3E}">
        <p14:creationId xmlns:p14="http://schemas.microsoft.com/office/powerpoint/2010/main" val="2139042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52538" y="764704"/>
            <a:ext cx="7479901" cy="5716437"/>
          </a:xfrm>
          <a:prstGeom prst="rect">
            <a:avLst/>
          </a:prstGeom>
          <a:noFill/>
        </p:spPr>
        <p:txBody>
          <a:bodyPr wrap="square" rtlCol="0">
            <a:spAutoFit/>
          </a:bodyPr>
          <a:lstStyle/>
          <a:p>
            <a:pPr marL="25400" marR="25400" algn="just">
              <a:lnSpc>
                <a:spcPct val="99000"/>
              </a:lnSpc>
            </a:pPr>
            <a:r>
              <a:rPr lang="tr-TR" sz="2000" b="1" dirty="0">
                <a:solidFill>
                  <a:srgbClr val="C00000"/>
                </a:solidFill>
              </a:rPr>
              <a:t> </a:t>
            </a:r>
            <a:r>
              <a:rPr lang="tr-TR" sz="2000" b="1" dirty="0">
                <a:solidFill>
                  <a:srgbClr val="C00000"/>
                </a:solidFill>
                <a:ea typeface="Times New Roman"/>
                <a:cs typeface="Arial"/>
              </a:rPr>
              <a:t> Harcama birimleri, </a:t>
            </a:r>
          </a:p>
          <a:p>
            <a:pPr marL="368300" marR="25400" indent="-342900" algn="just">
              <a:lnSpc>
                <a:spcPct val="99000"/>
              </a:lnSpc>
              <a:buFont typeface="Arial" pitchFamily="34" charset="0"/>
              <a:buChar char="•"/>
            </a:pPr>
            <a:r>
              <a:rPr lang="tr-TR" sz="2000" dirty="0">
                <a:solidFill>
                  <a:prstClr val="black"/>
                </a:solidFill>
                <a:ea typeface="Times New Roman"/>
                <a:cs typeface="Arial"/>
              </a:rPr>
              <a:t>Rektör tarafından yayımlanan Genelge 1’de belirtilen nitelikleri haiz personeli stratejik planlama ekibinde görevlendirir. </a:t>
            </a:r>
          </a:p>
          <a:p>
            <a:pPr marL="368300" marR="25400" indent="-342900" algn="just">
              <a:lnSpc>
                <a:spcPct val="99000"/>
              </a:lnSpc>
              <a:buFont typeface="Arial" pitchFamily="34" charset="0"/>
              <a:buChar char="•"/>
            </a:pPr>
            <a:r>
              <a:rPr lang="tr-TR" sz="2000" dirty="0">
                <a:solidFill>
                  <a:prstClr val="black"/>
                </a:solidFill>
                <a:ea typeface="Times New Roman"/>
                <a:cs typeface="Arial"/>
              </a:rPr>
              <a:t>Bu personelin stratejik plan hazırlık çalışmalarına yeterli zaman ayırabilmesi ve aktif katılım gösterebilmesi için harcama birimi yöneticilerince kolaylık gösterilir.</a:t>
            </a:r>
            <a:endParaRPr lang="tr-TR" sz="2000" dirty="0">
              <a:solidFill>
                <a:prstClr val="black"/>
              </a:solidFill>
              <a:ea typeface="Calibri"/>
              <a:cs typeface="Arial"/>
            </a:endParaRPr>
          </a:p>
          <a:p>
            <a:pPr>
              <a:lnSpc>
                <a:spcPts val="685"/>
              </a:lnSpc>
            </a:pPr>
            <a:r>
              <a:rPr lang="tr-TR" sz="2000" dirty="0">
                <a:solidFill>
                  <a:prstClr val="black"/>
                </a:solidFill>
                <a:ea typeface="Times New Roman"/>
                <a:cs typeface="Arial"/>
              </a:rPr>
              <a:t> </a:t>
            </a:r>
            <a:endParaRPr lang="tr-TR" sz="2000" dirty="0">
              <a:solidFill>
                <a:prstClr val="black"/>
              </a:solidFill>
              <a:ea typeface="Calibri"/>
              <a:cs typeface="Arial"/>
            </a:endParaRPr>
          </a:p>
          <a:p>
            <a:pPr marL="25400" marR="25400" algn="just">
              <a:lnSpc>
                <a:spcPct val="98000"/>
              </a:lnSpc>
            </a:pPr>
            <a:r>
              <a:rPr lang="tr-TR" sz="2000" b="1" dirty="0">
                <a:solidFill>
                  <a:srgbClr val="C00000"/>
                </a:solidFill>
                <a:ea typeface="Times New Roman"/>
                <a:cs typeface="Arial"/>
              </a:rPr>
              <a:t>Stratejik planlama ekibi tarafından gerekli görüldüğü durumlarda, </a:t>
            </a:r>
          </a:p>
          <a:p>
            <a:pPr marL="368300" marR="25400" indent="-342900" algn="just">
              <a:lnSpc>
                <a:spcPct val="98000"/>
              </a:lnSpc>
              <a:buFont typeface="Arial" pitchFamily="34" charset="0"/>
              <a:buChar char="•"/>
            </a:pPr>
            <a:r>
              <a:rPr lang="tr-TR" sz="2000" dirty="0">
                <a:solidFill>
                  <a:prstClr val="black"/>
                </a:solidFill>
                <a:ea typeface="Times New Roman"/>
                <a:cs typeface="Arial"/>
              </a:rPr>
              <a:t>ekibin çalışmalarına katkı sağlamak amacıyla ekip üyeleri ile birlikte çalışmak üzere harcama birimlerinden temsilcilerin katılacağı alt çalışma grupları oluşturulabilir. </a:t>
            </a:r>
          </a:p>
          <a:p>
            <a:pPr marL="368300" marR="25400" indent="-342900" algn="just">
              <a:lnSpc>
                <a:spcPct val="98000"/>
              </a:lnSpc>
              <a:buFont typeface="Arial" pitchFamily="34" charset="0"/>
              <a:buChar char="•"/>
            </a:pPr>
            <a:r>
              <a:rPr lang="tr-TR" sz="2000" dirty="0">
                <a:solidFill>
                  <a:prstClr val="black"/>
                </a:solidFill>
                <a:ea typeface="Times New Roman"/>
                <a:cs typeface="Arial"/>
              </a:rPr>
              <a:t>Bu çalışma gruplarına ilgisine göre harcama birimi bünyesindeki alt birimlerden deneyimli personelin aktif katılımı ilgili harcama birimi yöneticisince sağlanır.</a:t>
            </a:r>
            <a:endParaRPr lang="tr-TR" sz="2000" dirty="0">
              <a:solidFill>
                <a:prstClr val="black"/>
              </a:solidFill>
              <a:ea typeface="Calibri"/>
              <a:cs typeface="Arial"/>
            </a:endParaRPr>
          </a:p>
          <a:p>
            <a:pPr>
              <a:lnSpc>
                <a:spcPts val="685"/>
              </a:lnSpc>
            </a:pPr>
            <a:r>
              <a:rPr lang="tr-TR" sz="2000" dirty="0">
                <a:solidFill>
                  <a:prstClr val="black"/>
                </a:solidFill>
                <a:ea typeface="Times New Roman"/>
                <a:cs typeface="Arial"/>
              </a:rPr>
              <a:t> </a:t>
            </a:r>
            <a:endParaRPr lang="tr-TR" sz="2000" dirty="0">
              <a:solidFill>
                <a:prstClr val="black"/>
              </a:solidFill>
              <a:ea typeface="Calibri"/>
              <a:cs typeface="Arial"/>
            </a:endParaRPr>
          </a:p>
          <a:p>
            <a:pPr marL="368300" marR="12700" indent="-342900" algn="just">
              <a:lnSpc>
                <a:spcPct val="97000"/>
              </a:lnSpc>
              <a:buFont typeface="Arial" pitchFamily="34" charset="0"/>
              <a:buChar char="•"/>
            </a:pPr>
            <a:r>
              <a:rPr lang="tr-TR" sz="2000" dirty="0">
                <a:solidFill>
                  <a:prstClr val="black"/>
                </a:solidFill>
                <a:ea typeface="Times New Roman"/>
                <a:cs typeface="Arial"/>
              </a:rPr>
              <a:t>Ayrıca harcama birimleri, üst yöneticinin belirlediği raporlama dönemlerinde sorumlu oldukları hedeflerin gerçekleşme sonuçlarının izleme ve değerlendirmesini yapar.</a:t>
            </a:r>
            <a:endParaRPr lang="tr-TR" sz="2000" dirty="0">
              <a:solidFill>
                <a:prstClr val="black"/>
              </a:solidFill>
              <a:ea typeface="Calibri"/>
              <a:cs typeface="Arial"/>
            </a:endParaRPr>
          </a:p>
          <a:p>
            <a:endParaRPr lang="tr-TR" sz="2000" dirty="0">
              <a:solidFill>
                <a:prstClr val="black"/>
              </a:solidFill>
            </a:endParaRPr>
          </a:p>
        </p:txBody>
      </p:sp>
      <p:sp>
        <p:nvSpPr>
          <p:cNvPr id="3" name="Metin kutusu 2"/>
          <p:cNvSpPr txBox="1"/>
          <p:nvPr/>
        </p:nvSpPr>
        <p:spPr>
          <a:xfrm>
            <a:off x="658734" y="332656"/>
            <a:ext cx="7776864" cy="523220"/>
          </a:xfrm>
          <a:prstGeom prst="rect">
            <a:avLst/>
          </a:prstGeom>
          <a:noFill/>
        </p:spPr>
        <p:txBody>
          <a:bodyPr wrap="square" rtlCol="0">
            <a:spAutoFit/>
          </a:bodyPr>
          <a:lstStyle/>
          <a:p>
            <a:pPr algn="ctr"/>
            <a:r>
              <a:rPr lang="tr-TR" sz="2800" b="1" dirty="0">
                <a:solidFill>
                  <a:prstClr val="black"/>
                </a:solidFill>
              </a:rPr>
              <a:t>HARCAMA BİRİMLERİ</a:t>
            </a:r>
          </a:p>
        </p:txBody>
      </p:sp>
    </p:spTree>
    <p:extLst>
      <p:ext uri="{BB962C8B-B14F-4D97-AF65-F5344CB8AC3E}">
        <p14:creationId xmlns:p14="http://schemas.microsoft.com/office/powerpoint/2010/main" val="218142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03648" y="908720"/>
            <a:ext cx="6696744" cy="2862322"/>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285750" indent="-285750">
              <a:buFont typeface="Arial" pitchFamily="34" charset="0"/>
              <a:buChar char="•"/>
            </a:pPr>
            <a:r>
              <a:rPr lang="tr-TR" sz="2000" dirty="0"/>
              <a:t>Stratejik plan hazırlıklarının etkin bir şekilde yürütülebilmesi için planlama sürecinin planlanması gerekmektedir. Bu çerçevede </a:t>
            </a:r>
            <a:r>
              <a:rPr lang="tr-TR" sz="2000" b="1" dirty="0">
                <a:solidFill>
                  <a:srgbClr val="C00000"/>
                </a:solidFill>
              </a:rPr>
              <a:t>stratejik planlama ekibince </a:t>
            </a:r>
            <a:r>
              <a:rPr lang="tr-TR" sz="2000" dirty="0"/>
              <a:t>planlama sürecinin gerektirdiği ihtiyaçları ortaya koyan bir </a:t>
            </a:r>
            <a:r>
              <a:rPr lang="tr-TR" sz="2000" b="1" dirty="0">
                <a:solidFill>
                  <a:srgbClr val="C00000"/>
                </a:solidFill>
              </a:rPr>
              <a:t>hazırlık programı </a:t>
            </a:r>
            <a:r>
              <a:rPr lang="tr-TR" sz="2000" dirty="0"/>
              <a:t>hazırlanır. </a:t>
            </a:r>
          </a:p>
          <a:p>
            <a:pPr marL="285750" indent="-285750">
              <a:buFont typeface="Arial" pitchFamily="34" charset="0"/>
              <a:buChar char="•"/>
            </a:pPr>
            <a:r>
              <a:rPr lang="tr-TR" sz="2000" dirty="0"/>
              <a:t>Stratejik planlama ekibi tarafından hazırlık programı çalışmaları kapsamında aşağıdaki hususlara ilişkin değerlendirmeler yapılır.</a:t>
            </a:r>
          </a:p>
          <a:p>
            <a:pPr marL="285750" indent="-285750">
              <a:buFont typeface="Arial" pitchFamily="34" charset="0"/>
              <a:buChar char="•"/>
            </a:pPr>
            <a:endParaRPr lang="tr-TR" sz="2000" dirty="0">
              <a:solidFill>
                <a:prstClr val="black"/>
              </a:solidFill>
            </a:endParaRPr>
          </a:p>
        </p:txBody>
      </p:sp>
      <p:sp>
        <p:nvSpPr>
          <p:cNvPr id="6" name="Metin kutusu 5"/>
          <p:cNvSpPr txBox="1"/>
          <p:nvPr/>
        </p:nvSpPr>
        <p:spPr>
          <a:xfrm>
            <a:off x="2627784" y="16737"/>
            <a:ext cx="4392488" cy="461665"/>
          </a:xfrm>
          <a:prstGeom prst="rect">
            <a:avLst/>
          </a:prstGeom>
          <a:noFill/>
        </p:spPr>
        <p:txBody>
          <a:bodyPr wrap="square" rtlCol="0">
            <a:spAutoFit/>
          </a:bodyPr>
          <a:lstStyle/>
          <a:p>
            <a:pPr algn="ctr"/>
            <a:r>
              <a:rPr lang="tr-TR" sz="2400" b="1" dirty="0">
                <a:solidFill>
                  <a:prstClr val="black"/>
                </a:solidFill>
              </a:rPr>
              <a:t>HAZIRLIK PROGRAMI</a:t>
            </a:r>
          </a:p>
        </p:txBody>
      </p:sp>
      <p:graphicFrame>
        <p:nvGraphicFramePr>
          <p:cNvPr id="4" name="Diyagram 3"/>
          <p:cNvGraphicFramePr/>
          <p:nvPr>
            <p:extLst>
              <p:ext uri="{D42A27DB-BD31-4B8C-83A1-F6EECF244321}">
                <p14:modId xmlns:p14="http://schemas.microsoft.com/office/powerpoint/2010/main" val="3722539302"/>
              </p:ext>
            </p:extLst>
          </p:nvPr>
        </p:nvGraphicFramePr>
        <p:xfrm>
          <a:off x="1547664" y="4149080"/>
          <a:ext cx="6552728" cy="1427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45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404664"/>
            <a:ext cx="7543800" cy="654968"/>
          </a:xfrm>
        </p:spPr>
        <p:txBody>
          <a:bodyPr/>
          <a:lstStyle/>
          <a:p>
            <a:pPr marL="0" indent="0">
              <a:buNone/>
            </a:pPr>
            <a:r>
              <a:rPr lang="tr-TR" b="1" dirty="0"/>
              <a:t>STRATEJİK PLANLAMA</a:t>
            </a:r>
          </a:p>
        </p:txBody>
      </p:sp>
      <p:sp>
        <p:nvSpPr>
          <p:cNvPr id="4" name="Rectangle 3"/>
          <p:cNvSpPr txBox="1">
            <a:spLocks noChangeArrowheads="1"/>
          </p:cNvSpPr>
          <p:nvPr/>
        </p:nvSpPr>
        <p:spPr>
          <a:xfrm>
            <a:off x="683568" y="980728"/>
            <a:ext cx="6934200" cy="46482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nSpc>
                <a:spcPct val="90000"/>
              </a:lnSpc>
              <a:buFontTx/>
              <a:buNone/>
            </a:pPr>
            <a:r>
              <a:rPr lang="tr-TR" sz="2800" dirty="0">
                <a:solidFill>
                  <a:schemeClr val="tx1"/>
                </a:solidFill>
              </a:rPr>
              <a:t>Kuruluşların </a:t>
            </a:r>
            <a:r>
              <a:rPr lang="tr-TR" sz="2800" b="1" i="1" dirty="0">
                <a:solidFill>
                  <a:schemeClr val="accent1"/>
                </a:solidFill>
              </a:rPr>
              <a:t>mevcut durum</a:t>
            </a:r>
            <a:r>
              <a:rPr lang="tr-TR" sz="2800" dirty="0">
                <a:solidFill>
                  <a:schemeClr val="accent1"/>
                </a:solidFill>
              </a:rPr>
              <a:t>, </a:t>
            </a:r>
            <a:r>
              <a:rPr lang="tr-TR" sz="2800" b="1" i="1" dirty="0">
                <a:solidFill>
                  <a:schemeClr val="accent1"/>
                </a:solidFill>
              </a:rPr>
              <a:t>misyon</a:t>
            </a:r>
            <a:r>
              <a:rPr lang="tr-TR" sz="2800" dirty="0">
                <a:solidFill>
                  <a:schemeClr val="accent1"/>
                </a:solidFill>
              </a:rPr>
              <a:t> ve</a:t>
            </a:r>
          </a:p>
          <a:p>
            <a:pPr>
              <a:lnSpc>
                <a:spcPct val="90000"/>
              </a:lnSpc>
              <a:buFontTx/>
              <a:buNone/>
            </a:pPr>
            <a:r>
              <a:rPr lang="tr-TR" sz="2800" b="1" i="1" dirty="0">
                <a:solidFill>
                  <a:schemeClr val="accent1"/>
                </a:solidFill>
              </a:rPr>
              <a:t>temel ilkeler </a:t>
            </a:r>
            <a:r>
              <a:rPr lang="tr-TR" sz="2800" dirty="0">
                <a:solidFill>
                  <a:schemeClr val="tx1"/>
                </a:solidFill>
              </a:rPr>
              <a:t>inden hareketle </a:t>
            </a:r>
          </a:p>
          <a:p>
            <a:pPr lvl="1">
              <a:lnSpc>
                <a:spcPct val="90000"/>
              </a:lnSpc>
            </a:pPr>
            <a:r>
              <a:rPr lang="tr-TR" sz="2400" dirty="0">
                <a:solidFill>
                  <a:schemeClr val="tx1"/>
                </a:solidFill>
              </a:rPr>
              <a:t>bir </a:t>
            </a:r>
            <a:r>
              <a:rPr lang="tr-TR" sz="2400" i="1" dirty="0">
                <a:solidFill>
                  <a:schemeClr val="tx1"/>
                </a:solidFill>
              </a:rPr>
              <a:t>vizyon</a:t>
            </a:r>
            <a:r>
              <a:rPr lang="tr-TR" sz="2400" dirty="0">
                <a:solidFill>
                  <a:schemeClr val="tx1"/>
                </a:solidFill>
              </a:rPr>
              <a:t> oluşturmaları, </a:t>
            </a:r>
          </a:p>
          <a:p>
            <a:pPr lvl="1">
              <a:lnSpc>
                <a:spcPct val="90000"/>
              </a:lnSpc>
            </a:pPr>
            <a:r>
              <a:rPr lang="tr-TR" sz="2400" dirty="0">
                <a:solidFill>
                  <a:schemeClr val="tx1"/>
                </a:solidFill>
              </a:rPr>
              <a:t>bu vizyona uygun </a:t>
            </a:r>
            <a:r>
              <a:rPr lang="tr-TR" sz="2400" b="1" i="1" dirty="0">
                <a:solidFill>
                  <a:schemeClr val="accent1"/>
                </a:solidFill>
              </a:rPr>
              <a:t>amaç</a:t>
            </a:r>
            <a:r>
              <a:rPr lang="tr-TR" sz="2400" dirty="0">
                <a:solidFill>
                  <a:schemeClr val="tx1"/>
                </a:solidFill>
              </a:rPr>
              <a:t> ve </a:t>
            </a:r>
            <a:r>
              <a:rPr lang="tr-TR" sz="2400" b="1" i="1" dirty="0">
                <a:solidFill>
                  <a:schemeClr val="accent1"/>
                </a:solidFill>
              </a:rPr>
              <a:t>hedefler</a:t>
            </a:r>
            <a:r>
              <a:rPr lang="tr-TR" sz="2400" dirty="0">
                <a:solidFill>
                  <a:schemeClr val="tx1"/>
                </a:solidFill>
              </a:rPr>
              <a:t> saptamaları</a:t>
            </a:r>
          </a:p>
          <a:p>
            <a:pPr lvl="1">
              <a:lnSpc>
                <a:spcPct val="90000"/>
              </a:lnSpc>
            </a:pPr>
            <a:r>
              <a:rPr lang="tr-TR" sz="2400" dirty="0">
                <a:solidFill>
                  <a:schemeClr val="tx1"/>
                </a:solidFill>
              </a:rPr>
              <a:t>ölçülebilir </a:t>
            </a:r>
            <a:r>
              <a:rPr lang="tr-TR" sz="2400" b="1" i="1" dirty="0">
                <a:solidFill>
                  <a:schemeClr val="accent1"/>
                </a:solidFill>
              </a:rPr>
              <a:t>göstergeler</a:t>
            </a:r>
            <a:r>
              <a:rPr lang="tr-TR" sz="2400" dirty="0">
                <a:solidFill>
                  <a:schemeClr val="tx1"/>
                </a:solidFill>
              </a:rPr>
              <a:t> geliştirerek, başarıyı </a:t>
            </a:r>
            <a:r>
              <a:rPr lang="tr-TR" sz="2400" b="1" i="1" dirty="0">
                <a:solidFill>
                  <a:schemeClr val="accent1"/>
                </a:solidFill>
              </a:rPr>
              <a:t>izleme</a:t>
            </a:r>
            <a:r>
              <a:rPr lang="tr-TR" sz="2400" b="1" dirty="0">
                <a:solidFill>
                  <a:schemeClr val="accent1"/>
                </a:solidFill>
              </a:rPr>
              <a:t> ve </a:t>
            </a:r>
            <a:r>
              <a:rPr lang="tr-TR" sz="2400" b="1" i="1" dirty="0">
                <a:solidFill>
                  <a:schemeClr val="accent1"/>
                </a:solidFill>
              </a:rPr>
              <a:t>değerlendirmeleri</a:t>
            </a:r>
          </a:p>
          <a:p>
            <a:pPr>
              <a:lnSpc>
                <a:spcPct val="90000"/>
              </a:lnSpc>
              <a:buFontTx/>
              <a:buNone/>
            </a:pPr>
            <a:r>
              <a:rPr lang="tr-TR" sz="2800" dirty="0">
                <a:solidFill>
                  <a:schemeClr val="tx1"/>
                </a:solidFill>
              </a:rPr>
              <a:t>sürecini ifade eden katılımcı ve esnek bir</a:t>
            </a:r>
          </a:p>
          <a:p>
            <a:pPr>
              <a:lnSpc>
                <a:spcPct val="90000"/>
              </a:lnSpc>
              <a:buFontTx/>
              <a:buNone/>
            </a:pPr>
            <a:r>
              <a:rPr lang="tr-TR" sz="2800" dirty="0">
                <a:solidFill>
                  <a:schemeClr val="tx1"/>
                </a:solidFill>
              </a:rPr>
              <a:t>planlama yaklaşımıdır.</a:t>
            </a:r>
            <a:endParaRPr lang="en-US" sz="2800" dirty="0">
              <a:solidFill>
                <a:schemeClr val="tx1"/>
              </a:solidFill>
            </a:endParaRPr>
          </a:p>
        </p:txBody>
      </p:sp>
    </p:spTree>
    <p:extLst>
      <p:ext uri="{BB962C8B-B14F-4D97-AF65-F5344CB8AC3E}">
        <p14:creationId xmlns:p14="http://schemas.microsoft.com/office/powerpoint/2010/main" val="776403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07" y="384455"/>
            <a:ext cx="8460153" cy="5919315"/>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331640" y="2636912"/>
            <a:ext cx="360040" cy="369332"/>
          </a:xfrm>
          <a:prstGeom prst="rect">
            <a:avLst/>
          </a:prstGeom>
          <a:noFill/>
        </p:spPr>
        <p:txBody>
          <a:bodyPr wrap="square" rtlCol="0">
            <a:spAutoFit/>
          </a:bodyPr>
          <a:lstStyle/>
          <a:p>
            <a:pPr algn="ctr"/>
            <a:r>
              <a:rPr lang="tr-TR" b="1" dirty="0">
                <a:solidFill>
                  <a:srgbClr val="C00000"/>
                </a:solidFill>
              </a:rPr>
              <a:t>1</a:t>
            </a:r>
          </a:p>
        </p:txBody>
      </p:sp>
      <p:sp>
        <p:nvSpPr>
          <p:cNvPr id="4" name="Metin kutusu 3"/>
          <p:cNvSpPr txBox="1"/>
          <p:nvPr/>
        </p:nvSpPr>
        <p:spPr>
          <a:xfrm>
            <a:off x="2843808" y="2624871"/>
            <a:ext cx="360040" cy="369332"/>
          </a:xfrm>
          <a:prstGeom prst="rect">
            <a:avLst/>
          </a:prstGeom>
          <a:noFill/>
        </p:spPr>
        <p:txBody>
          <a:bodyPr wrap="square" rtlCol="0">
            <a:spAutoFit/>
          </a:bodyPr>
          <a:lstStyle/>
          <a:p>
            <a:r>
              <a:rPr lang="tr-TR" b="1" dirty="0">
                <a:solidFill>
                  <a:srgbClr val="C00000"/>
                </a:solidFill>
              </a:rPr>
              <a:t>2</a:t>
            </a:r>
          </a:p>
        </p:txBody>
      </p:sp>
      <p:sp>
        <p:nvSpPr>
          <p:cNvPr id="5" name="Metin kutusu 4"/>
          <p:cNvSpPr txBox="1"/>
          <p:nvPr/>
        </p:nvSpPr>
        <p:spPr>
          <a:xfrm>
            <a:off x="2663788" y="980728"/>
            <a:ext cx="360040" cy="369332"/>
          </a:xfrm>
          <a:prstGeom prst="rect">
            <a:avLst/>
          </a:prstGeom>
          <a:noFill/>
        </p:spPr>
        <p:txBody>
          <a:bodyPr wrap="square" rtlCol="0">
            <a:spAutoFit/>
          </a:bodyPr>
          <a:lstStyle/>
          <a:p>
            <a:r>
              <a:rPr lang="tr-TR" b="1" dirty="0">
                <a:solidFill>
                  <a:srgbClr val="C00000"/>
                </a:solidFill>
              </a:rPr>
              <a:t>3</a:t>
            </a:r>
          </a:p>
        </p:txBody>
      </p:sp>
      <p:sp>
        <p:nvSpPr>
          <p:cNvPr id="6" name="Metin kutusu 5"/>
          <p:cNvSpPr txBox="1"/>
          <p:nvPr/>
        </p:nvSpPr>
        <p:spPr>
          <a:xfrm>
            <a:off x="3213797" y="5090134"/>
            <a:ext cx="360040" cy="369332"/>
          </a:xfrm>
          <a:prstGeom prst="rect">
            <a:avLst/>
          </a:prstGeom>
          <a:noFill/>
        </p:spPr>
        <p:txBody>
          <a:bodyPr wrap="square" rtlCol="0">
            <a:spAutoFit/>
          </a:bodyPr>
          <a:lstStyle/>
          <a:p>
            <a:pPr algn="ctr"/>
            <a:r>
              <a:rPr lang="tr-TR" b="1" dirty="0">
                <a:solidFill>
                  <a:srgbClr val="C00000"/>
                </a:solidFill>
              </a:rPr>
              <a:t>4</a:t>
            </a:r>
          </a:p>
        </p:txBody>
      </p:sp>
      <p:sp>
        <p:nvSpPr>
          <p:cNvPr id="7" name="Metin kutusu 6"/>
          <p:cNvSpPr txBox="1"/>
          <p:nvPr/>
        </p:nvSpPr>
        <p:spPr>
          <a:xfrm>
            <a:off x="4135780" y="1599750"/>
            <a:ext cx="360040" cy="369332"/>
          </a:xfrm>
          <a:prstGeom prst="rect">
            <a:avLst/>
          </a:prstGeom>
          <a:noFill/>
        </p:spPr>
        <p:txBody>
          <a:bodyPr wrap="square" rtlCol="0">
            <a:spAutoFit/>
          </a:bodyPr>
          <a:lstStyle/>
          <a:p>
            <a:r>
              <a:rPr lang="tr-TR" b="1" dirty="0">
                <a:solidFill>
                  <a:srgbClr val="C00000"/>
                </a:solidFill>
              </a:rPr>
              <a:t>5</a:t>
            </a:r>
          </a:p>
        </p:txBody>
      </p:sp>
      <p:sp>
        <p:nvSpPr>
          <p:cNvPr id="8" name="Metin kutusu 7"/>
          <p:cNvSpPr txBox="1"/>
          <p:nvPr/>
        </p:nvSpPr>
        <p:spPr>
          <a:xfrm>
            <a:off x="5664232" y="4036422"/>
            <a:ext cx="360040" cy="369332"/>
          </a:xfrm>
          <a:prstGeom prst="rect">
            <a:avLst/>
          </a:prstGeom>
          <a:noFill/>
        </p:spPr>
        <p:txBody>
          <a:bodyPr wrap="square" rtlCol="0">
            <a:spAutoFit/>
          </a:bodyPr>
          <a:lstStyle/>
          <a:p>
            <a:r>
              <a:rPr lang="tr-TR" b="1" dirty="0">
                <a:solidFill>
                  <a:srgbClr val="C00000"/>
                </a:solidFill>
              </a:rPr>
              <a:t>6</a:t>
            </a:r>
          </a:p>
        </p:txBody>
      </p:sp>
      <p:sp>
        <p:nvSpPr>
          <p:cNvPr id="9" name="Metin kutusu 8"/>
          <p:cNvSpPr txBox="1"/>
          <p:nvPr/>
        </p:nvSpPr>
        <p:spPr>
          <a:xfrm>
            <a:off x="5463500" y="2646079"/>
            <a:ext cx="360040" cy="369332"/>
          </a:xfrm>
          <a:prstGeom prst="rect">
            <a:avLst/>
          </a:prstGeom>
          <a:noFill/>
        </p:spPr>
        <p:txBody>
          <a:bodyPr wrap="square" rtlCol="0">
            <a:spAutoFit/>
          </a:bodyPr>
          <a:lstStyle/>
          <a:p>
            <a:r>
              <a:rPr lang="tr-TR" b="1" dirty="0">
                <a:solidFill>
                  <a:srgbClr val="C00000"/>
                </a:solidFill>
              </a:rPr>
              <a:t>7</a:t>
            </a:r>
          </a:p>
        </p:txBody>
      </p:sp>
      <p:sp>
        <p:nvSpPr>
          <p:cNvPr id="10" name="Metin kutusu 9"/>
          <p:cNvSpPr txBox="1"/>
          <p:nvPr/>
        </p:nvSpPr>
        <p:spPr>
          <a:xfrm>
            <a:off x="5770463" y="1599750"/>
            <a:ext cx="360040" cy="369332"/>
          </a:xfrm>
          <a:prstGeom prst="rect">
            <a:avLst/>
          </a:prstGeom>
          <a:noFill/>
        </p:spPr>
        <p:txBody>
          <a:bodyPr wrap="square" rtlCol="0">
            <a:spAutoFit/>
          </a:bodyPr>
          <a:lstStyle/>
          <a:p>
            <a:r>
              <a:rPr lang="tr-TR" b="1" dirty="0">
                <a:solidFill>
                  <a:srgbClr val="C00000"/>
                </a:solidFill>
              </a:rPr>
              <a:t>8</a:t>
            </a:r>
          </a:p>
        </p:txBody>
      </p:sp>
      <p:sp>
        <p:nvSpPr>
          <p:cNvPr id="11" name="Metin kutusu 10"/>
          <p:cNvSpPr txBox="1"/>
          <p:nvPr/>
        </p:nvSpPr>
        <p:spPr>
          <a:xfrm>
            <a:off x="7812360" y="4036422"/>
            <a:ext cx="360040" cy="369332"/>
          </a:xfrm>
          <a:prstGeom prst="rect">
            <a:avLst/>
          </a:prstGeom>
          <a:noFill/>
        </p:spPr>
        <p:txBody>
          <a:bodyPr wrap="square" rtlCol="0">
            <a:spAutoFit/>
          </a:bodyPr>
          <a:lstStyle/>
          <a:p>
            <a:r>
              <a:rPr lang="tr-TR" b="1" dirty="0">
                <a:solidFill>
                  <a:srgbClr val="C00000"/>
                </a:solidFill>
              </a:rPr>
              <a:t>9</a:t>
            </a:r>
          </a:p>
        </p:txBody>
      </p:sp>
      <p:sp>
        <p:nvSpPr>
          <p:cNvPr id="12" name="Metin kutusu 11"/>
          <p:cNvSpPr txBox="1"/>
          <p:nvPr/>
        </p:nvSpPr>
        <p:spPr>
          <a:xfrm>
            <a:off x="7992380" y="2655246"/>
            <a:ext cx="468052" cy="369332"/>
          </a:xfrm>
          <a:prstGeom prst="rect">
            <a:avLst/>
          </a:prstGeom>
          <a:noFill/>
        </p:spPr>
        <p:txBody>
          <a:bodyPr wrap="square" rtlCol="0">
            <a:spAutoFit/>
          </a:bodyPr>
          <a:lstStyle/>
          <a:p>
            <a:r>
              <a:rPr lang="tr-TR" b="1" dirty="0">
                <a:solidFill>
                  <a:srgbClr val="C00000"/>
                </a:solidFill>
              </a:rPr>
              <a:t>10</a:t>
            </a:r>
          </a:p>
        </p:txBody>
      </p:sp>
      <p:sp>
        <p:nvSpPr>
          <p:cNvPr id="13" name="Metin kutusu 12"/>
          <p:cNvSpPr txBox="1"/>
          <p:nvPr/>
        </p:nvSpPr>
        <p:spPr>
          <a:xfrm>
            <a:off x="6516216" y="294447"/>
            <a:ext cx="576064" cy="369332"/>
          </a:xfrm>
          <a:prstGeom prst="rect">
            <a:avLst/>
          </a:prstGeom>
          <a:noFill/>
        </p:spPr>
        <p:txBody>
          <a:bodyPr wrap="square" rtlCol="0">
            <a:spAutoFit/>
          </a:bodyPr>
          <a:lstStyle/>
          <a:p>
            <a:r>
              <a:rPr lang="tr-TR" b="1" dirty="0">
                <a:solidFill>
                  <a:srgbClr val="C00000"/>
                </a:solidFill>
              </a:rPr>
              <a:t>11</a:t>
            </a:r>
          </a:p>
        </p:txBody>
      </p:sp>
      <p:sp>
        <p:nvSpPr>
          <p:cNvPr id="14" name="Metin kutusu 13"/>
          <p:cNvSpPr txBox="1"/>
          <p:nvPr/>
        </p:nvSpPr>
        <p:spPr>
          <a:xfrm>
            <a:off x="2627784" y="16737"/>
            <a:ext cx="4392488" cy="461665"/>
          </a:xfrm>
          <a:prstGeom prst="rect">
            <a:avLst/>
          </a:prstGeom>
          <a:noFill/>
        </p:spPr>
        <p:txBody>
          <a:bodyPr wrap="square" rtlCol="0">
            <a:spAutoFit/>
          </a:bodyPr>
          <a:lstStyle/>
          <a:p>
            <a:pPr algn="ctr"/>
            <a:r>
              <a:rPr lang="tr-TR" sz="2400" b="1" dirty="0">
                <a:solidFill>
                  <a:prstClr val="black"/>
                </a:solidFill>
              </a:rPr>
              <a:t>HAZIRLIK SÜRECİ</a:t>
            </a:r>
          </a:p>
        </p:txBody>
      </p:sp>
    </p:spTree>
    <p:extLst>
      <p:ext uri="{BB962C8B-B14F-4D97-AF65-F5344CB8AC3E}">
        <p14:creationId xmlns:p14="http://schemas.microsoft.com/office/powerpoint/2010/main" val="3704390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275954" cy="4752528"/>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2585852" y="0"/>
            <a:ext cx="4392488" cy="830997"/>
          </a:xfrm>
          <a:prstGeom prst="rect">
            <a:avLst/>
          </a:prstGeom>
          <a:noFill/>
        </p:spPr>
        <p:txBody>
          <a:bodyPr wrap="square" rtlCol="0">
            <a:spAutoFit/>
          </a:bodyPr>
          <a:lstStyle/>
          <a:p>
            <a:pPr algn="ctr"/>
            <a:r>
              <a:rPr lang="tr-TR" sz="2400" b="1" dirty="0">
                <a:solidFill>
                  <a:prstClr val="black"/>
                </a:solidFill>
              </a:rPr>
              <a:t>HAZIRLIK PROGRAMI YAYINLANMA SÜRECİ</a:t>
            </a:r>
          </a:p>
        </p:txBody>
      </p:sp>
      <p:sp>
        <p:nvSpPr>
          <p:cNvPr id="4" name="Metin kutusu 3"/>
          <p:cNvSpPr txBox="1"/>
          <p:nvPr/>
        </p:nvSpPr>
        <p:spPr>
          <a:xfrm>
            <a:off x="1403648" y="4293096"/>
            <a:ext cx="360040" cy="369332"/>
          </a:xfrm>
          <a:prstGeom prst="rect">
            <a:avLst/>
          </a:prstGeom>
          <a:noFill/>
        </p:spPr>
        <p:txBody>
          <a:bodyPr wrap="square" rtlCol="0">
            <a:spAutoFit/>
          </a:bodyPr>
          <a:lstStyle/>
          <a:p>
            <a:r>
              <a:rPr lang="tr-TR" b="1" dirty="0">
                <a:solidFill>
                  <a:srgbClr val="C00000"/>
                </a:solidFill>
              </a:rPr>
              <a:t>1</a:t>
            </a:r>
          </a:p>
        </p:txBody>
      </p:sp>
      <p:sp>
        <p:nvSpPr>
          <p:cNvPr id="5" name="Metin kutusu 4"/>
          <p:cNvSpPr txBox="1"/>
          <p:nvPr/>
        </p:nvSpPr>
        <p:spPr>
          <a:xfrm>
            <a:off x="1907704" y="3645024"/>
            <a:ext cx="360040" cy="369332"/>
          </a:xfrm>
          <a:prstGeom prst="rect">
            <a:avLst/>
          </a:prstGeom>
          <a:noFill/>
        </p:spPr>
        <p:txBody>
          <a:bodyPr wrap="square" rtlCol="0">
            <a:spAutoFit/>
          </a:bodyPr>
          <a:lstStyle/>
          <a:p>
            <a:pPr algn="ctr"/>
            <a:r>
              <a:rPr lang="tr-TR" b="1" dirty="0">
                <a:solidFill>
                  <a:srgbClr val="C00000"/>
                </a:solidFill>
              </a:rPr>
              <a:t>2</a:t>
            </a:r>
          </a:p>
        </p:txBody>
      </p:sp>
      <p:sp>
        <p:nvSpPr>
          <p:cNvPr id="6" name="Metin kutusu 5"/>
          <p:cNvSpPr txBox="1"/>
          <p:nvPr/>
        </p:nvSpPr>
        <p:spPr>
          <a:xfrm>
            <a:off x="1979712" y="2456794"/>
            <a:ext cx="360040" cy="369332"/>
          </a:xfrm>
          <a:prstGeom prst="rect">
            <a:avLst/>
          </a:prstGeom>
          <a:noFill/>
        </p:spPr>
        <p:txBody>
          <a:bodyPr wrap="square" rtlCol="0">
            <a:spAutoFit/>
          </a:bodyPr>
          <a:lstStyle/>
          <a:p>
            <a:pPr algn="ctr"/>
            <a:r>
              <a:rPr lang="tr-TR" b="1" dirty="0">
                <a:solidFill>
                  <a:srgbClr val="C00000"/>
                </a:solidFill>
              </a:rPr>
              <a:t>3</a:t>
            </a:r>
          </a:p>
        </p:txBody>
      </p:sp>
      <p:sp>
        <p:nvSpPr>
          <p:cNvPr id="7" name="Metin kutusu 6"/>
          <p:cNvSpPr txBox="1"/>
          <p:nvPr/>
        </p:nvSpPr>
        <p:spPr>
          <a:xfrm>
            <a:off x="4068769" y="3100318"/>
            <a:ext cx="360040" cy="369332"/>
          </a:xfrm>
          <a:prstGeom prst="rect">
            <a:avLst/>
          </a:prstGeom>
          <a:noFill/>
        </p:spPr>
        <p:txBody>
          <a:bodyPr wrap="square" rtlCol="0">
            <a:spAutoFit/>
          </a:bodyPr>
          <a:lstStyle/>
          <a:p>
            <a:pPr algn="ctr"/>
            <a:r>
              <a:rPr lang="tr-TR" b="1" dirty="0">
                <a:solidFill>
                  <a:srgbClr val="C00000"/>
                </a:solidFill>
              </a:rPr>
              <a:t>4</a:t>
            </a:r>
          </a:p>
        </p:txBody>
      </p:sp>
      <p:sp>
        <p:nvSpPr>
          <p:cNvPr id="8" name="Metin kutusu 7"/>
          <p:cNvSpPr txBox="1"/>
          <p:nvPr/>
        </p:nvSpPr>
        <p:spPr>
          <a:xfrm>
            <a:off x="4036073" y="4293096"/>
            <a:ext cx="360040" cy="369332"/>
          </a:xfrm>
          <a:prstGeom prst="rect">
            <a:avLst/>
          </a:prstGeom>
          <a:noFill/>
        </p:spPr>
        <p:txBody>
          <a:bodyPr wrap="square" rtlCol="0">
            <a:spAutoFit/>
          </a:bodyPr>
          <a:lstStyle/>
          <a:p>
            <a:r>
              <a:rPr lang="tr-TR" b="1" dirty="0">
                <a:solidFill>
                  <a:srgbClr val="C00000"/>
                </a:solidFill>
              </a:rPr>
              <a:t>5</a:t>
            </a:r>
          </a:p>
        </p:txBody>
      </p:sp>
      <p:sp>
        <p:nvSpPr>
          <p:cNvPr id="9" name="Metin kutusu 8"/>
          <p:cNvSpPr txBox="1"/>
          <p:nvPr/>
        </p:nvSpPr>
        <p:spPr>
          <a:xfrm>
            <a:off x="6618300" y="4316117"/>
            <a:ext cx="360040" cy="369332"/>
          </a:xfrm>
          <a:prstGeom prst="rect">
            <a:avLst/>
          </a:prstGeom>
          <a:noFill/>
        </p:spPr>
        <p:txBody>
          <a:bodyPr wrap="square" rtlCol="0">
            <a:spAutoFit/>
          </a:bodyPr>
          <a:lstStyle/>
          <a:p>
            <a:pPr algn="ctr"/>
            <a:r>
              <a:rPr lang="tr-TR" b="1" dirty="0">
                <a:solidFill>
                  <a:srgbClr val="C00000"/>
                </a:solidFill>
              </a:rPr>
              <a:t>6</a:t>
            </a:r>
          </a:p>
        </p:txBody>
      </p:sp>
      <p:sp>
        <p:nvSpPr>
          <p:cNvPr id="10" name="Metin kutusu 9"/>
          <p:cNvSpPr txBox="1"/>
          <p:nvPr/>
        </p:nvSpPr>
        <p:spPr>
          <a:xfrm>
            <a:off x="5940152" y="3038501"/>
            <a:ext cx="360040" cy="369332"/>
          </a:xfrm>
          <a:prstGeom prst="rect">
            <a:avLst/>
          </a:prstGeom>
          <a:noFill/>
        </p:spPr>
        <p:txBody>
          <a:bodyPr wrap="square" rtlCol="0">
            <a:spAutoFit/>
          </a:bodyPr>
          <a:lstStyle/>
          <a:p>
            <a:r>
              <a:rPr lang="tr-TR" b="1" dirty="0">
                <a:solidFill>
                  <a:srgbClr val="C00000"/>
                </a:solidFill>
              </a:rPr>
              <a:t>7</a:t>
            </a:r>
          </a:p>
        </p:txBody>
      </p:sp>
      <p:sp>
        <p:nvSpPr>
          <p:cNvPr id="11" name="Metin kutusu 10"/>
          <p:cNvSpPr txBox="1"/>
          <p:nvPr/>
        </p:nvSpPr>
        <p:spPr>
          <a:xfrm>
            <a:off x="5580112" y="913268"/>
            <a:ext cx="360040" cy="369332"/>
          </a:xfrm>
          <a:prstGeom prst="rect">
            <a:avLst/>
          </a:prstGeom>
          <a:noFill/>
        </p:spPr>
        <p:txBody>
          <a:bodyPr wrap="square" rtlCol="0">
            <a:spAutoFit/>
          </a:bodyPr>
          <a:lstStyle/>
          <a:p>
            <a:pPr algn="ctr"/>
            <a:r>
              <a:rPr lang="tr-TR" b="1" dirty="0">
                <a:solidFill>
                  <a:srgbClr val="C00000"/>
                </a:solidFill>
              </a:rPr>
              <a:t>8</a:t>
            </a:r>
          </a:p>
        </p:txBody>
      </p:sp>
      <p:sp>
        <p:nvSpPr>
          <p:cNvPr id="12" name="Metin kutusu 11"/>
          <p:cNvSpPr txBox="1"/>
          <p:nvPr/>
        </p:nvSpPr>
        <p:spPr>
          <a:xfrm>
            <a:off x="7308304" y="3006244"/>
            <a:ext cx="360040" cy="369332"/>
          </a:xfrm>
          <a:prstGeom prst="rect">
            <a:avLst/>
          </a:prstGeom>
          <a:noFill/>
        </p:spPr>
        <p:txBody>
          <a:bodyPr wrap="square" rtlCol="0">
            <a:spAutoFit/>
          </a:bodyPr>
          <a:lstStyle/>
          <a:p>
            <a:r>
              <a:rPr lang="tr-TR" b="1" dirty="0">
                <a:solidFill>
                  <a:srgbClr val="C00000"/>
                </a:solidFill>
              </a:rPr>
              <a:t>9</a:t>
            </a:r>
          </a:p>
        </p:txBody>
      </p:sp>
    </p:spTree>
    <p:extLst>
      <p:ext uri="{BB962C8B-B14F-4D97-AF65-F5344CB8AC3E}">
        <p14:creationId xmlns:p14="http://schemas.microsoft.com/office/powerpoint/2010/main" val="3375610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rum analiz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36739"/>
            <a:ext cx="7031136" cy="4394461"/>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666032" y="548680"/>
            <a:ext cx="6408712" cy="646331"/>
          </a:xfrm>
          <a:prstGeom prst="rect">
            <a:avLst/>
          </a:prstGeom>
          <a:noFill/>
        </p:spPr>
        <p:txBody>
          <a:bodyPr wrap="square" rtlCol="0">
            <a:spAutoFit/>
          </a:bodyPr>
          <a:lstStyle/>
          <a:p>
            <a:pPr algn="ctr"/>
            <a:r>
              <a:rPr lang="tr-TR" sz="3600" b="1" dirty="0"/>
              <a:t>II. DURUM ANALİZİ</a:t>
            </a:r>
          </a:p>
        </p:txBody>
      </p:sp>
    </p:spTree>
    <p:extLst>
      <p:ext uri="{BB962C8B-B14F-4D97-AF65-F5344CB8AC3E}">
        <p14:creationId xmlns:p14="http://schemas.microsoft.com/office/powerpoint/2010/main" val="3903871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2"/>
          <p:cNvSpPr>
            <a:spLocks noGrp="1"/>
          </p:cNvSpPr>
          <p:nvPr/>
        </p:nvSpPr>
        <p:spPr>
          <a:xfrm>
            <a:off x="439072" y="2780928"/>
            <a:ext cx="8509907" cy="3800476"/>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57200" lvl="0" indent="-457200" algn="l">
              <a:buFont typeface="Arial" pitchFamily="34" charset="0"/>
              <a:buChar char="•"/>
            </a:pPr>
            <a:r>
              <a:rPr lang="tr-TR" sz="2000" b="1" i="1" dirty="0">
                <a:solidFill>
                  <a:schemeClr val="tx1"/>
                </a:solidFill>
                <a:cs typeface="Times New Roman" pitchFamily="18" charset="0"/>
              </a:rPr>
              <a:t>Kurumsal tarihçe</a:t>
            </a:r>
          </a:p>
          <a:p>
            <a:pPr marL="457200" lvl="0" indent="-457200" algn="l">
              <a:buFont typeface="Arial" pitchFamily="34" charset="0"/>
              <a:buChar char="•"/>
            </a:pPr>
            <a:r>
              <a:rPr lang="tr-TR" sz="2000" b="1" i="1" dirty="0">
                <a:solidFill>
                  <a:schemeClr val="tx1"/>
                </a:solidFill>
                <a:cs typeface="Times New Roman" pitchFamily="18" charset="0"/>
              </a:rPr>
              <a:t>Uygulanmakta olan stratejik planın değerlendirilmesi</a:t>
            </a:r>
          </a:p>
          <a:p>
            <a:pPr marL="457200" lvl="0" indent="-457200" algn="l">
              <a:buFont typeface="Arial" pitchFamily="34" charset="0"/>
              <a:buChar char="•"/>
            </a:pPr>
            <a:r>
              <a:rPr lang="tr-TR" sz="2000" b="1" i="1" dirty="0">
                <a:solidFill>
                  <a:schemeClr val="tx1"/>
                </a:solidFill>
                <a:cs typeface="Times New Roman" pitchFamily="18" charset="0"/>
              </a:rPr>
              <a:t>Mevzuat analizi</a:t>
            </a:r>
          </a:p>
          <a:p>
            <a:pPr marL="457200" lvl="0" indent="-457200" algn="l">
              <a:buFont typeface="Arial" pitchFamily="34" charset="0"/>
              <a:buChar char="•"/>
            </a:pPr>
            <a:r>
              <a:rPr lang="tr-TR" sz="2000" b="1" i="1" dirty="0">
                <a:solidFill>
                  <a:schemeClr val="tx1"/>
                </a:solidFill>
                <a:cs typeface="Times New Roman" pitchFamily="18" charset="0"/>
              </a:rPr>
              <a:t>Üst politika belgelerinin analizi</a:t>
            </a:r>
          </a:p>
          <a:p>
            <a:pPr marL="457200" lvl="0" indent="-457200" algn="l">
              <a:buFont typeface="Arial" pitchFamily="34" charset="0"/>
              <a:buChar char="•"/>
            </a:pPr>
            <a:r>
              <a:rPr lang="tr-TR" sz="2000" b="1" i="1" dirty="0">
                <a:solidFill>
                  <a:schemeClr val="tx1"/>
                </a:solidFill>
                <a:cs typeface="Times New Roman" pitchFamily="18" charset="0"/>
              </a:rPr>
              <a:t>Faaliyet alanları ile ürün ve hizmetlerin belirlenmesi</a:t>
            </a:r>
          </a:p>
          <a:p>
            <a:pPr marL="457200" lvl="0" indent="-457200" algn="l">
              <a:buFont typeface="Arial" pitchFamily="34" charset="0"/>
              <a:buChar char="•"/>
            </a:pPr>
            <a:r>
              <a:rPr lang="tr-TR" sz="2000" b="1" i="1" dirty="0">
                <a:solidFill>
                  <a:schemeClr val="tx1"/>
                </a:solidFill>
                <a:cs typeface="Times New Roman" pitchFamily="18" charset="0"/>
              </a:rPr>
              <a:t>Paydaş analizi</a:t>
            </a:r>
          </a:p>
          <a:p>
            <a:pPr marL="457200" lvl="0" indent="-457200" algn="l">
              <a:buFont typeface="Arial" pitchFamily="34" charset="0"/>
              <a:buChar char="•"/>
            </a:pPr>
            <a:r>
              <a:rPr lang="tr-TR" sz="2000" b="1" i="1" dirty="0">
                <a:solidFill>
                  <a:schemeClr val="tx1"/>
                </a:solidFill>
                <a:cs typeface="Times New Roman" pitchFamily="18" charset="0"/>
              </a:rPr>
              <a:t>Kuruluş içi analiz</a:t>
            </a:r>
          </a:p>
          <a:p>
            <a:pPr marL="457200" lvl="0" indent="-457200" algn="l">
              <a:buFont typeface="Arial" pitchFamily="34" charset="0"/>
              <a:buChar char="•"/>
            </a:pPr>
            <a:r>
              <a:rPr lang="tr-TR" sz="2000" b="1" i="1" dirty="0">
                <a:solidFill>
                  <a:schemeClr val="tx1"/>
                </a:solidFill>
                <a:cs typeface="Times New Roman" pitchFamily="18" charset="0"/>
              </a:rPr>
              <a:t>Akademik faaliyetler analizi</a:t>
            </a:r>
          </a:p>
          <a:p>
            <a:pPr marL="457200" lvl="0" indent="-457200" algn="l">
              <a:buFont typeface="Arial" pitchFamily="34" charset="0"/>
              <a:buChar char="•"/>
            </a:pPr>
            <a:r>
              <a:rPr lang="tr-TR" sz="2000" b="1" i="1" dirty="0">
                <a:solidFill>
                  <a:schemeClr val="tx1"/>
                </a:solidFill>
                <a:cs typeface="Times New Roman" pitchFamily="18" charset="0"/>
              </a:rPr>
              <a:t>Yükseköğretim sektörü analizi</a:t>
            </a:r>
          </a:p>
          <a:p>
            <a:pPr marL="457200" lvl="0" indent="-457200" algn="l">
              <a:buFont typeface="Arial" pitchFamily="34" charset="0"/>
              <a:buChar char="•"/>
            </a:pPr>
            <a:r>
              <a:rPr lang="tr-TR" sz="2000" b="1" i="1" dirty="0">
                <a:solidFill>
                  <a:schemeClr val="tx1"/>
                </a:solidFill>
                <a:cs typeface="Times New Roman" pitchFamily="18" charset="0"/>
              </a:rPr>
              <a:t>GZFT analizi </a:t>
            </a:r>
          </a:p>
          <a:p>
            <a:pPr marL="457200" lvl="0" indent="-457200" algn="l">
              <a:buFont typeface="Arial" pitchFamily="34" charset="0"/>
              <a:buChar char="•"/>
            </a:pPr>
            <a:endParaRPr lang="tr-TR" sz="2000" b="1" i="1" dirty="0">
              <a:solidFill>
                <a:schemeClr val="tx1"/>
              </a:solidFill>
              <a:cs typeface="Times New Roman" pitchFamily="18" charset="0"/>
            </a:endParaRPr>
          </a:p>
        </p:txBody>
      </p:sp>
      <p:sp>
        <p:nvSpPr>
          <p:cNvPr id="3" name="Metin kutusu 2"/>
          <p:cNvSpPr txBox="1"/>
          <p:nvPr/>
        </p:nvSpPr>
        <p:spPr>
          <a:xfrm>
            <a:off x="395536" y="1176507"/>
            <a:ext cx="7200800" cy="646331"/>
          </a:xfrm>
          <a:prstGeom prst="rect">
            <a:avLst/>
          </a:prstGeom>
          <a:noFill/>
        </p:spPr>
        <p:txBody>
          <a:bodyPr wrap="square" rtlCol="0">
            <a:spAutoFit/>
          </a:bodyPr>
          <a:lstStyle/>
          <a:p>
            <a:r>
              <a:rPr lang="tr-TR" dirty="0"/>
              <a:t>Durum analizinde aşağıdaki hususlarla ilgili analiz ve değerlendirmeler yapılır:</a:t>
            </a:r>
          </a:p>
        </p:txBody>
      </p:sp>
      <p:sp>
        <p:nvSpPr>
          <p:cNvPr id="4" name="Aşağı Ok 3"/>
          <p:cNvSpPr/>
          <p:nvPr/>
        </p:nvSpPr>
        <p:spPr>
          <a:xfrm>
            <a:off x="4479993" y="1558533"/>
            <a:ext cx="792088" cy="1222395"/>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Metin kutusu 4"/>
          <p:cNvSpPr txBox="1"/>
          <p:nvPr/>
        </p:nvSpPr>
        <p:spPr>
          <a:xfrm>
            <a:off x="1671681" y="332656"/>
            <a:ext cx="6408712" cy="646331"/>
          </a:xfrm>
          <a:prstGeom prst="rect">
            <a:avLst/>
          </a:prstGeom>
          <a:noFill/>
        </p:spPr>
        <p:txBody>
          <a:bodyPr wrap="square" rtlCol="0">
            <a:spAutoFit/>
          </a:bodyPr>
          <a:lstStyle/>
          <a:p>
            <a:pPr algn="ctr"/>
            <a:r>
              <a:rPr lang="tr-TR" sz="3600" b="1" dirty="0">
                <a:solidFill>
                  <a:prstClr val="black"/>
                </a:solidFill>
              </a:rPr>
              <a:t>II. DURUM ANALİZİ</a:t>
            </a:r>
          </a:p>
        </p:txBody>
      </p:sp>
      <p:pic>
        <p:nvPicPr>
          <p:cNvPr id="2050" name="Picture 2" descr="durum analiz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299695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572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548680"/>
            <a:ext cx="6408712" cy="646331"/>
          </a:xfrm>
          <a:prstGeom prst="rect">
            <a:avLst/>
          </a:prstGeom>
          <a:noFill/>
        </p:spPr>
        <p:txBody>
          <a:bodyPr wrap="square" rtlCol="0">
            <a:spAutoFit/>
          </a:bodyPr>
          <a:lstStyle/>
          <a:p>
            <a:pPr algn="ctr"/>
            <a:r>
              <a:rPr lang="tr-TR" sz="3600" b="1" dirty="0">
                <a:solidFill>
                  <a:prstClr val="black"/>
                </a:solidFill>
              </a:rPr>
              <a:t>III. GELECEĞE BAKIŞ</a:t>
            </a:r>
          </a:p>
        </p:txBody>
      </p:sp>
      <p:pic>
        <p:nvPicPr>
          <p:cNvPr id="10244" name="Picture 4" descr="göz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33792"/>
            <a:ext cx="7488832" cy="4875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056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548680"/>
            <a:ext cx="6408712" cy="646331"/>
          </a:xfrm>
          <a:prstGeom prst="rect">
            <a:avLst/>
          </a:prstGeom>
          <a:noFill/>
        </p:spPr>
        <p:txBody>
          <a:bodyPr wrap="square" rtlCol="0">
            <a:spAutoFit/>
          </a:bodyPr>
          <a:lstStyle/>
          <a:p>
            <a:pPr algn="ctr"/>
            <a:r>
              <a:rPr lang="tr-TR" sz="3600" b="1" dirty="0">
                <a:solidFill>
                  <a:prstClr val="black"/>
                </a:solidFill>
              </a:rPr>
              <a:t>III. GELECEĞE BAKIŞ</a:t>
            </a:r>
          </a:p>
        </p:txBody>
      </p:sp>
      <p:sp>
        <p:nvSpPr>
          <p:cNvPr id="2" name="Metin kutusu 1"/>
          <p:cNvSpPr txBox="1"/>
          <p:nvPr/>
        </p:nvSpPr>
        <p:spPr>
          <a:xfrm>
            <a:off x="899592" y="1484784"/>
            <a:ext cx="7175152" cy="1200329"/>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a:t>Geleceğe bakış sürecine Üniversitenin </a:t>
            </a:r>
            <a:r>
              <a:rPr lang="tr-TR" b="1" i="1" dirty="0">
                <a:solidFill>
                  <a:srgbClr val="0070C0"/>
                </a:solidFill>
              </a:rPr>
              <a:t>misyon, vizyon ve temel değerler </a:t>
            </a:r>
            <a:r>
              <a:rPr lang="tr-TR" dirty="0"/>
              <a:t>bildirimini ifade etmekle başlanır. Misyon, vizyon ve temel değerler, bir üniversitenin uzun vadede idealleri doğrultusunda ilerleyebilmesi için yönlendiricilik işlevi görür.</a:t>
            </a:r>
          </a:p>
        </p:txBody>
      </p:sp>
      <p:sp>
        <p:nvSpPr>
          <p:cNvPr id="8" name="Dolu Çerçeve 7"/>
          <p:cNvSpPr/>
          <p:nvPr/>
        </p:nvSpPr>
        <p:spPr>
          <a:xfrm>
            <a:off x="899592" y="3076723"/>
            <a:ext cx="7175152" cy="2592288"/>
          </a:xfrm>
          <a:prstGeom prst="bevel">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tr-TR" b="1" i="1" dirty="0">
                <a:solidFill>
                  <a:srgbClr val="0070C0"/>
                </a:solidFill>
              </a:rPr>
              <a:t>Planlar arasında devamlılığı sağlaması</a:t>
            </a:r>
          </a:p>
          <a:p>
            <a:pPr marL="285750" indent="-285750">
              <a:buFont typeface="Arial" pitchFamily="34" charset="0"/>
              <a:buChar char="•"/>
            </a:pPr>
            <a:r>
              <a:rPr lang="tr-TR" b="1" i="1" dirty="0">
                <a:solidFill>
                  <a:srgbClr val="0070C0"/>
                </a:solidFill>
              </a:rPr>
              <a:t>Tutarsızlıkları önlemesi</a:t>
            </a:r>
          </a:p>
          <a:p>
            <a:pPr marL="285750" indent="-285750">
              <a:buFont typeface="Arial" pitchFamily="34" charset="0"/>
              <a:buChar char="•"/>
            </a:pPr>
            <a:r>
              <a:rPr lang="tr-TR" b="1" i="1" dirty="0">
                <a:solidFill>
                  <a:srgbClr val="0070C0"/>
                </a:solidFill>
              </a:rPr>
              <a:t>Günü kurtarma yerine uzun vadeli perspektif sağlaması</a:t>
            </a:r>
          </a:p>
          <a:p>
            <a:pPr marL="285750" indent="-285750">
              <a:buFont typeface="Arial" pitchFamily="34" charset="0"/>
              <a:buChar char="•"/>
            </a:pPr>
            <a:r>
              <a:rPr lang="tr-TR" b="1" i="1" dirty="0">
                <a:solidFill>
                  <a:srgbClr val="0070C0"/>
                </a:solidFill>
              </a:rPr>
              <a:t>İyileştirmenin yanı sıra ilerlemeye yönlendirmesi</a:t>
            </a:r>
          </a:p>
        </p:txBody>
      </p:sp>
    </p:spTree>
    <p:extLst>
      <p:ext uri="{BB962C8B-B14F-4D97-AF65-F5344CB8AC3E}">
        <p14:creationId xmlns:p14="http://schemas.microsoft.com/office/powerpoint/2010/main" val="3380062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548680"/>
            <a:ext cx="6408712" cy="646331"/>
          </a:xfrm>
          <a:prstGeom prst="rect">
            <a:avLst/>
          </a:prstGeom>
          <a:noFill/>
        </p:spPr>
        <p:txBody>
          <a:bodyPr wrap="square" rtlCol="0">
            <a:spAutoFit/>
          </a:bodyPr>
          <a:lstStyle/>
          <a:p>
            <a:pPr algn="ctr"/>
            <a:r>
              <a:rPr lang="tr-TR" sz="3600" b="1" dirty="0">
                <a:solidFill>
                  <a:prstClr val="black"/>
                </a:solidFill>
              </a:rPr>
              <a:t>III. GELECEĞE BAKIŞ</a:t>
            </a:r>
          </a:p>
        </p:txBody>
      </p:sp>
      <p:sp>
        <p:nvSpPr>
          <p:cNvPr id="4" name="Metin kutusu 3"/>
          <p:cNvSpPr txBox="1"/>
          <p:nvPr/>
        </p:nvSpPr>
        <p:spPr>
          <a:xfrm>
            <a:off x="624902" y="1221749"/>
            <a:ext cx="7344816" cy="2585323"/>
          </a:xfrm>
          <a:prstGeom prst="rect">
            <a:avLst/>
          </a:prstGeom>
          <a:noFill/>
        </p:spPr>
        <p:txBody>
          <a:bodyPr wrap="square" rtlCol="0">
            <a:spAutoFit/>
          </a:bodyPr>
          <a:lstStyle/>
          <a:p>
            <a:r>
              <a:rPr lang="tr-TR" dirty="0"/>
              <a:t>Üniversitelerin geleceğe bakışını belirlemede birinci derecede sorumlu kişiler </a:t>
            </a:r>
            <a:r>
              <a:rPr lang="tr-TR" b="1" i="1" dirty="0">
                <a:solidFill>
                  <a:srgbClr val="C00000"/>
                </a:solidFill>
              </a:rPr>
              <a:t>Rektör ve Rektör Yardımcılarıdır</a:t>
            </a:r>
            <a:r>
              <a:rPr lang="tr-TR" dirty="0"/>
              <a:t>. Stratejik plan döneminin ötesine geçen geleceğe bakışın geliştirilmesinde </a:t>
            </a:r>
            <a:r>
              <a:rPr lang="tr-TR" b="1" i="1" dirty="0">
                <a:solidFill>
                  <a:srgbClr val="0070C0"/>
                </a:solidFill>
              </a:rPr>
              <a:t>Rektör, harcama yetkililerinin görüşünü almalıdır.</a:t>
            </a:r>
          </a:p>
          <a:p>
            <a:r>
              <a:rPr lang="tr-TR" dirty="0"/>
              <a:t>Rektör tarafından Strateji Geliştirme Kurulu ve Stratejik Planlama Ekibine, </a:t>
            </a:r>
            <a:r>
              <a:rPr lang="tr-TR" b="1" i="1" dirty="0">
                <a:solidFill>
                  <a:srgbClr val="00B050"/>
                </a:solidFill>
              </a:rPr>
              <a:t>geleceğe bakışın detaylarının belirlenmesi için bir perspektif verilir. </a:t>
            </a:r>
          </a:p>
          <a:p>
            <a:r>
              <a:rPr lang="tr-TR" dirty="0"/>
              <a:t>Geleceğe bakış ile stratejik planın sonraki çalışmalarının bu perspektif temelinde yürütülmesi gerekir.</a:t>
            </a:r>
          </a:p>
          <a:p>
            <a:endParaRPr lang="tr-TR" b="1" i="1" dirty="0">
              <a:solidFill>
                <a:srgbClr val="0070C0"/>
              </a:solidFill>
            </a:endParaRPr>
          </a:p>
        </p:txBody>
      </p:sp>
      <p:sp>
        <p:nvSpPr>
          <p:cNvPr id="5" name="Metin kutusu 4"/>
          <p:cNvSpPr txBox="1"/>
          <p:nvPr/>
        </p:nvSpPr>
        <p:spPr>
          <a:xfrm>
            <a:off x="757715" y="3680211"/>
            <a:ext cx="7317029"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a:t>Geleceğe bakış, Üniversitenin uzun vadede neyi, hangi temel değerler çerçevesinde başarmak istediğini ifade etmekte olup </a:t>
            </a:r>
            <a:r>
              <a:rPr lang="tr-TR" b="1" dirty="0"/>
              <a:t>şu sorulara cevap verir:</a:t>
            </a:r>
          </a:p>
          <a:p>
            <a:pPr marL="342900" lvl="0" indent="-342900">
              <a:buFont typeface="+mj-lt"/>
              <a:buAutoNum type="arabicPeriod"/>
            </a:pPr>
            <a:r>
              <a:rPr lang="tr-TR" b="1" i="1" dirty="0"/>
              <a:t>Hangi misyonu (ana görev ve sorumlulukları) yerine getirmek için varız?</a:t>
            </a:r>
          </a:p>
          <a:p>
            <a:pPr marL="342900" lvl="0" indent="-342900">
              <a:buFont typeface="+mj-lt"/>
              <a:buAutoNum type="arabicPeriod"/>
            </a:pPr>
            <a:r>
              <a:rPr lang="tr-TR" b="1" i="1" dirty="0"/>
              <a:t>Uzun vadede başarmak istediğimiz vizyonumuz (idealimiz) nedir?</a:t>
            </a:r>
            <a:r>
              <a:rPr lang="tr-TR" b="1" i="1" baseline="30000" dirty="0"/>
              <a:t> </a:t>
            </a:r>
            <a:endParaRPr lang="tr-TR" b="1" i="1" dirty="0"/>
          </a:p>
          <a:p>
            <a:pPr marL="342900" lvl="0" indent="-342900">
              <a:buFont typeface="+mj-lt"/>
              <a:buAutoNum type="arabicPeriod"/>
            </a:pPr>
            <a:r>
              <a:rPr lang="tr-TR" b="1" i="1" dirty="0"/>
              <a:t>Misyonumuzu yerine getirip vizyonumuza ulaşmaya çalışırken ne tür bir çalışma felsefesi ve değerlerini esas almalıyız?</a:t>
            </a:r>
          </a:p>
        </p:txBody>
      </p:sp>
    </p:spTree>
    <p:extLst>
      <p:ext uri="{BB962C8B-B14F-4D97-AF65-F5344CB8AC3E}">
        <p14:creationId xmlns:p14="http://schemas.microsoft.com/office/powerpoint/2010/main" val="3848491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99045" y="465138"/>
            <a:ext cx="7344816" cy="461665"/>
          </a:xfrm>
          <a:prstGeom prst="rect">
            <a:avLst/>
          </a:prstGeom>
          <a:noFill/>
        </p:spPr>
        <p:txBody>
          <a:bodyPr wrap="square" rtlCol="0">
            <a:spAutoFit/>
          </a:bodyPr>
          <a:lstStyle/>
          <a:p>
            <a:pPr algn="ctr"/>
            <a:r>
              <a:rPr lang="tr-TR" sz="2400" b="1" dirty="0">
                <a:solidFill>
                  <a:prstClr val="black"/>
                </a:solidFill>
              </a:rPr>
              <a:t>GELECEĞE BAKIŞIN BELİRLENMESİ SÜRECİ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59" y="1340768"/>
            <a:ext cx="8297348" cy="475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etin kutusu 9"/>
          <p:cNvSpPr txBox="1"/>
          <p:nvPr/>
        </p:nvSpPr>
        <p:spPr>
          <a:xfrm>
            <a:off x="1979712" y="1268760"/>
            <a:ext cx="360040" cy="369332"/>
          </a:xfrm>
          <a:prstGeom prst="rect">
            <a:avLst/>
          </a:prstGeom>
          <a:noFill/>
        </p:spPr>
        <p:txBody>
          <a:bodyPr wrap="square" rtlCol="0">
            <a:spAutoFit/>
          </a:bodyPr>
          <a:lstStyle/>
          <a:p>
            <a:pPr algn="ctr"/>
            <a:r>
              <a:rPr lang="tr-TR" b="1" dirty="0">
                <a:solidFill>
                  <a:srgbClr val="C00000"/>
                </a:solidFill>
              </a:rPr>
              <a:t>1</a:t>
            </a:r>
          </a:p>
        </p:txBody>
      </p:sp>
      <p:sp>
        <p:nvSpPr>
          <p:cNvPr id="11" name="Metin kutusu 10"/>
          <p:cNvSpPr txBox="1"/>
          <p:nvPr/>
        </p:nvSpPr>
        <p:spPr>
          <a:xfrm>
            <a:off x="1989424" y="5022468"/>
            <a:ext cx="360040" cy="369332"/>
          </a:xfrm>
          <a:prstGeom prst="rect">
            <a:avLst/>
          </a:prstGeom>
          <a:noFill/>
        </p:spPr>
        <p:txBody>
          <a:bodyPr wrap="square" rtlCol="0">
            <a:spAutoFit/>
          </a:bodyPr>
          <a:lstStyle/>
          <a:p>
            <a:pPr algn="ctr"/>
            <a:r>
              <a:rPr lang="tr-TR" b="1" dirty="0">
                <a:solidFill>
                  <a:srgbClr val="C00000"/>
                </a:solidFill>
              </a:rPr>
              <a:t>2</a:t>
            </a:r>
          </a:p>
        </p:txBody>
      </p:sp>
      <p:sp>
        <p:nvSpPr>
          <p:cNvPr id="12" name="Metin kutusu 11"/>
          <p:cNvSpPr txBox="1"/>
          <p:nvPr/>
        </p:nvSpPr>
        <p:spPr>
          <a:xfrm>
            <a:off x="5904148" y="4845701"/>
            <a:ext cx="360040" cy="369332"/>
          </a:xfrm>
          <a:prstGeom prst="rect">
            <a:avLst/>
          </a:prstGeom>
          <a:noFill/>
        </p:spPr>
        <p:txBody>
          <a:bodyPr wrap="square" rtlCol="0">
            <a:spAutoFit/>
          </a:bodyPr>
          <a:lstStyle/>
          <a:p>
            <a:pPr algn="ctr"/>
            <a:r>
              <a:rPr lang="tr-TR" b="1" dirty="0">
                <a:solidFill>
                  <a:srgbClr val="C00000"/>
                </a:solidFill>
              </a:rPr>
              <a:t>3</a:t>
            </a:r>
          </a:p>
        </p:txBody>
      </p:sp>
      <p:sp>
        <p:nvSpPr>
          <p:cNvPr id="13" name="Metin kutusu 12"/>
          <p:cNvSpPr txBox="1"/>
          <p:nvPr/>
        </p:nvSpPr>
        <p:spPr>
          <a:xfrm>
            <a:off x="5970464" y="4365104"/>
            <a:ext cx="360040" cy="369332"/>
          </a:xfrm>
          <a:prstGeom prst="rect">
            <a:avLst/>
          </a:prstGeom>
          <a:noFill/>
        </p:spPr>
        <p:txBody>
          <a:bodyPr wrap="square" rtlCol="0">
            <a:spAutoFit/>
          </a:bodyPr>
          <a:lstStyle/>
          <a:p>
            <a:pPr algn="ctr"/>
            <a:r>
              <a:rPr lang="tr-TR" b="1" dirty="0">
                <a:solidFill>
                  <a:srgbClr val="C00000"/>
                </a:solidFill>
              </a:rPr>
              <a:t>4</a:t>
            </a:r>
          </a:p>
        </p:txBody>
      </p:sp>
      <p:sp>
        <p:nvSpPr>
          <p:cNvPr id="14" name="Metin kutusu 13"/>
          <p:cNvSpPr txBox="1"/>
          <p:nvPr/>
        </p:nvSpPr>
        <p:spPr>
          <a:xfrm>
            <a:off x="5970464" y="3140968"/>
            <a:ext cx="360040" cy="369332"/>
          </a:xfrm>
          <a:prstGeom prst="rect">
            <a:avLst/>
          </a:prstGeom>
          <a:noFill/>
        </p:spPr>
        <p:txBody>
          <a:bodyPr wrap="square" rtlCol="0">
            <a:spAutoFit/>
          </a:bodyPr>
          <a:lstStyle/>
          <a:p>
            <a:pPr algn="ctr"/>
            <a:r>
              <a:rPr lang="tr-TR" b="1" dirty="0">
                <a:solidFill>
                  <a:srgbClr val="C00000"/>
                </a:solidFill>
              </a:rPr>
              <a:t>5</a:t>
            </a:r>
          </a:p>
        </p:txBody>
      </p:sp>
      <p:sp>
        <p:nvSpPr>
          <p:cNvPr id="15" name="Metin kutusu 14"/>
          <p:cNvSpPr txBox="1"/>
          <p:nvPr/>
        </p:nvSpPr>
        <p:spPr>
          <a:xfrm>
            <a:off x="5970464" y="1988840"/>
            <a:ext cx="360040" cy="369332"/>
          </a:xfrm>
          <a:prstGeom prst="rect">
            <a:avLst/>
          </a:prstGeom>
          <a:noFill/>
        </p:spPr>
        <p:txBody>
          <a:bodyPr wrap="square" rtlCol="0">
            <a:spAutoFit/>
          </a:bodyPr>
          <a:lstStyle/>
          <a:p>
            <a:pPr algn="ctr"/>
            <a:r>
              <a:rPr lang="tr-TR" b="1" dirty="0">
                <a:solidFill>
                  <a:srgbClr val="C00000"/>
                </a:solidFill>
              </a:rPr>
              <a:t>6</a:t>
            </a:r>
          </a:p>
        </p:txBody>
      </p:sp>
    </p:spTree>
    <p:extLst>
      <p:ext uri="{BB962C8B-B14F-4D97-AF65-F5344CB8AC3E}">
        <p14:creationId xmlns:p14="http://schemas.microsoft.com/office/powerpoint/2010/main" val="2524010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763688" y="404664"/>
            <a:ext cx="6408712" cy="1200329"/>
          </a:xfrm>
          <a:prstGeom prst="rect">
            <a:avLst/>
          </a:prstGeom>
          <a:noFill/>
        </p:spPr>
        <p:txBody>
          <a:bodyPr wrap="square" rtlCol="0">
            <a:spAutoFit/>
          </a:bodyPr>
          <a:lstStyle/>
          <a:p>
            <a:pPr algn="ctr"/>
            <a:r>
              <a:rPr lang="tr-TR" sz="3600" b="1" dirty="0">
                <a:solidFill>
                  <a:prstClr val="black"/>
                </a:solidFill>
              </a:rPr>
              <a:t>IV. FARKLILAŞMA STRATEJİSİ</a:t>
            </a:r>
          </a:p>
        </p:txBody>
      </p:sp>
      <p:pic>
        <p:nvPicPr>
          <p:cNvPr id="7170" name="Picture 2" descr="farklılaşma stratejis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03" y="1749009"/>
            <a:ext cx="8280920" cy="48604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424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Yatay Kaydırma 17"/>
          <p:cNvSpPr/>
          <p:nvPr/>
        </p:nvSpPr>
        <p:spPr>
          <a:xfrm>
            <a:off x="1952676" y="1561008"/>
            <a:ext cx="5535139" cy="3668192"/>
          </a:xfrm>
          <a:prstGeom prst="horizontalScroll">
            <a:avLst/>
          </a:prstGeom>
          <a:solidFill>
            <a:schemeClr val="accent3">
              <a:lumMod val="40000"/>
              <a:lumOff val="6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prstClr val="black"/>
                </a:solidFill>
              </a:rPr>
              <a:t>Farklılaşma stratejisi; </a:t>
            </a:r>
            <a:r>
              <a:rPr lang="tr-TR" dirty="0">
                <a:solidFill>
                  <a:prstClr val="black"/>
                </a:solidFill>
              </a:rPr>
              <a:t>Üniversitenin,</a:t>
            </a:r>
          </a:p>
          <a:p>
            <a:pPr marL="285750" indent="-285750">
              <a:buFont typeface="Arial" pitchFamily="34" charset="0"/>
              <a:buChar char="•"/>
            </a:pPr>
            <a:r>
              <a:rPr lang="tr-TR" dirty="0">
                <a:solidFill>
                  <a:prstClr val="black"/>
                </a:solidFill>
              </a:rPr>
              <a:t>yükseköğretim sektöründe </a:t>
            </a:r>
            <a:r>
              <a:rPr lang="tr-TR" b="1" dirty="0">
                <a:solidFill>
                  <a:srgbClr val="C00000"/>
                </a:solidFill>
              </a:rPr>
              <a:t>konumlandırılması, </a:t>
            </a:r>
          </a:p>
          <a:p>
            <a:pPr marL="285750" indent="-285750">
              <a:buFont typeface="Arial" pitchFamily="34" charset="0"/>
              <a:buChar char="•"/>
            </a:pPr>
            <a:r>
              <a:rPr lang="tr-TR" dirty="0">
                <a:solidFill>
                  <a:prstClr val="black"/>
                </a:solidFill>
              </a:rPr>
              <a:t>inşa etmek istediği </a:t>
            </a:r>
            <a:r>
              <a:rPr lang="tr-TR" b="1" dirty="0">
                <a:solidFill>
                  <a:srgbClr val="00B050"/>
                </a:solidFill>
              </a:rPr>
              <a:t>yetkinliklerinin belirlenmesi, </a:t>
            </a:r>
          </a:p>
          <a:p>
            <a:pPr marL="285750" indent="-285750">
              <a:buFont typeface="Arial" pitchFamily="34" charset="0"/>
              <a:buChar char="•"/>
            </a:pPr>
            <a:r>
              <a:rPr lang="tr-TR" dirty="0">
                <a:solidFill>
                  <a:prstClr val="black"/>
                </a:solidFill>
              </a:rPr>
              <a:t>algı ve itibarının nasıl olması gerektiği gibi hususları açığa kavuşturarak görece soyut nitelikte olan </a:t>
            </a:r>
            <a:r>
              <a:rPr lang="tr-TR" b="1" i="1" dirty="0">
                <a:solidFill>
                  <a:srgbClr val="C00000"/>
                </a:solidFill>
              </a:rPr>
              <a:t>misyon, vizyon ve temel değerler </a:t>
            </a:r>
            <a:r>
              <a:rPr lang="tr-TR" dirty="0">
                <a:solidFill>
                  <a:prstClr val="black"/>
                </a:solidFill>
              </a:rPr>
              <a:t>ile </a:t>
            </a:r>
            <a:r>
              <a:rPr lang="tr-TR" b="1" i="1" dirty="0">
                <a:solidFill>
                  <a:srgbClr val="0070C0"/>
                </a:solidFill>
              </a:rPr>
              <a:t>stratejik planın amaç ve hedefleri </a:t>
            </a:r>
            <a:r>
              <a:rPr lang="tr-TR" dirty="0">
                <a:solidFill>
                  <a:prstClr val="black"/>
                </a:solidFill>
              </a:rPr>
              <a:t>arasında bir köprü görevi görür.</a:t>
            </a:r>
          </a:p>
        </p:txBody>
      </p:sp>
      <p:sp>
        <p:nvSpPr>
          <p:cNvPr id="3" name="Metin kutusu 2"/>
          <p:cNvSpPr txBox="1"/>
          <p:nvPr/>
        </p:nvSpPr>
        <p:spPr>
          <a:xfrm>
            <a:off x="1666032" y="548680"/>
            <a:ext cx="6408712" cy="1200329"/>
          </a:xfrm>
          <a:prstGeom prst="rect">
            <a:avLst/>
          </a:prstGeom>
          <a:noFill/>
        </p:spPr>
        <p:txBody>
          <a:bodyPr wrap="square" rtlCol="0">
            <a:spAutoFit/>
          </a:bodyPr>
          <a:lstStyle/>
          <a:p>
            <a:pPr algn="ctr"/>
            <a:r>
              <a:rPr lang="tr-TR" sz="3600" b="1" dirty="0">
                <a:solidFill>
                  <a:prstClr val="black"/>
                </a:solidFill>
              </a:rPr>
              <a:t>IV. FARKLILAŞMA STRATEJİSİ</a:t>
            </a:r>
          </a:p>
        </p:txBody>
      </p:sp>
      <p:sp>
        <p:nvSpPr>
          <p:cNvPr id="5" name="Metin kutusu 4"/>
          <p:cNvSpPr txBox="1"/>
          <p:nvPr/>
        </p:nvSpPr>
        <p:spPr>
          <a:xfrm>
            <a:off x="119946" y="3645024"/>
            <a:ext cx="1656184" cy="923330"/>
          </a:xfrm>
          <a:prstGeom prst="rect">
            <a:avLst/>
          </a:prstGeom>
          <a:noFill/>
        </p:spPr>
        <p:txBody>
          <a:bodyPr wrap="square" rtlCol="0">
            <a:spAutoFit/>
          </a:bodyPr>
          <a:lstStyle/>
          <a:p>
            <a:pPr algn="ctr"/>
            <a:r>
              <a:rPr lang="tr-TR" b="1" i="1" dirty="0">
                <a:solidFill>
                  <a:schemeClr val="accent3">
                    <a:lumMod val="75000"/>
                  </a:schemeClr>
                </a:solidFill>
              </a:rPr>
              <a:t>yenilik ve patentlerde öncü olmak</a:t>
            </a:r>
          </a:p>
        </p:txBody>
      </p:sp>
      <p:sp>
        <p:nvSpPr>
          <p:cNvPr id="6" name="Metin kutusu 5"/>
          <p:cNvSpPr txBox="1"/>
          <p:nvPr/>
        </p:nvSpPr>
        <p:spPr>
          <a:xfrm>
            <a:off x="7487816" y="1711635"/>
            <a:ext cx="1656184" cy="923330"/>
          </a:xfrm>
          <a:prstGeom prst="rect">
            <a:avLst/>
          </a:prstGeom>
          <a:noFill/>
        </p:spPr>
        <p:txBody>
          <a:bodyPr wrap="square" rtlCol="0">
            <a:spAutoFit/>
          </a:bodyPr>
          <a:lstStyle/>
          <a:p>
            <a:pPr algn="ctr"/>
            <a:r>
              <a:rPr lang="tr-TR" b="1" i="1" dirty="0">
                <a:solidFill>
                  <a:srgbClr val="C00000"/>
                </a:solidFill>
              </a:rPr>
              <a:t>bütçeden daha yüksek pay almak</a:t>
            </a:r>
            <a:endParaRPr lang="tr-TR" b="1" i="1" dirty="0">
              <a:solidFill>
                <a:srgbClr val="0070C0"/>
              </a:solidFill>
            </a:endParaRPr>
          </a:p>
        </p:txBody>
      </p:sp>
      <p:sp>
        <p:nvSpPr>
          <p:cNvPr id="7" name="Metin kutusu 6"/>
          <p:cNvSpPr txBox="1"/>
          <p:nvPr/>
        </p:nvSpPr>
        <p:spPr>
          <a:xfrm>
            <a:off x="3563888" y="4996150"/>
            <a:ext cx="1656184" cy="923330"/>
          </a:xfrm>
          <a:prstGeom prst="rect">
            <a:avLst/>
          </a:prstGeom>
          <a:noFill/>
        </p:spPr>
        <p:txBody>
          <a:bodyPr wrap="square" rtlCol="0">
            <a:spAutoFit/>
          </a:bodyPr>
          <a:lstStyle/>
          <a:p>
            <a:pPr algn="ctr"/>
            <a:r>
              <a:rPr lang="tr-TR" b="1" i="1" dirty="0">
                <a:solidFill>
                  <a:srgbClr val="0070C0"/>
                </a:solidFill>
              </a:rPr>
              <a:t>en iyi öğrencileri çekmek</a:t>
            </a:r>
          </a:p>
        </p:txBody>
      </p:sp>
      <p:sp>
        <p:nvSpPr>
          <p:cNvPr id="8" name="Metin kutusu 7"/>
          <p:cNvSpPr txBox="1"/>
          <p:nvPr/>
        </p:nvSpPr>
        <p:spPr>
          <a:xfrm>
            <a:off x="119946" y="1757802"/>
            <a:ext cx="1861939" cy="1754326"/>
          </a:xfrm>
          <a:prstGeom prst="rect">
            <a:avLst/>
          </a:prstGeom>
          <a:noFill/>
        </p:spPr>
        <p:txBody>
          <a:bodyPr wrap="square" rtlCol="0">
            <a:spAutoFit/>
          </a:bodyPr>
          <a:lstStyle/>
          <a:p>
            <a:pPr algn="ctr"/>
            <a:r>
              <a:rPr lang="tr-TR" b="1" i="1" dirty="0"/>
              <a:t>ulusal ve uluslararası değişim programlarından daha fazla yararlanabilmek</a:t>
            </a:r>
          </a:p>
        </p:txBody>
      </p:sp>
      <p:sp>
        <p:nvSpPr>
          <p:cNvPr id="9" name="Metin kutusu 8"/>
          <p:cNvSpPr txBox="1"/>
          <p:nvPr/>
        </p:nvSpPr>
        <p:spPr>
          <a:xfrm>
            <a:off x="5436096" y="4797152"/>
            <a:ext cx="1656184" cy="1754326"/>
          </a:xfrm>
          <a:prstGeom prst="rect">
            <a:avLst/>
          </a:prstGeom>
          <a:noFill/>
        </p:spPr>
        <p:txBody>
          <a:bodyPr wrap="square" rtlCol="0">
            <a:spAutoFit/>
          </a:bodyPr>
          <a:lstStyle/>
          <a:p>
            <a:pPr algn="ctr"/>
            <a:r>
              <a:rPr lang="tr-TR" b="1" i="1" dirty="0">
                <a:solidFill>
                  <a:srgbClr val="FF0000"/>
                </a:solidFill>
              </a:rPr>
              <a:t>mezunlarının iş dünyası tarafından tercih edilmesini sağlamak</a:t>
            </a:r>
          </a:p>
        </p:txBody>
      </p:sp>
      <p:sp>
        <p:nvSpPr>
          <p:cNvPr id="10" name="Metin kutusu 9"/>
          <p:cNvSpPr txBox="1"/>
          <p:nvPr/>
        </p:nvSpPr>
        <p:spPr>
          <a:xfrm>
            <a:off x="98305" y="4719151"/>
            <a:ext cx="1656184" cy="1477328"/>
          </a:xfrm>
          <a:prstGeom prst="rect">
            <a:avLst/>
          </a:prstGeom>
          <a:noFill/>
        </p:spPr>
        <p:txBody>
          <a:bodyPr wrap="square" rtlCol="0">
            <a:spAutoFit/>
          </a:bodyPr>
          <a:lstStyle/>
          <a:p>
            <a:pPr algn="ctr"/>
            <a:r>
              <a:rPr lang="tr-TR" b="1" i="1" dirty="0">
                <a:solidFill>
                  <a:srgbClr val="7030A0"/>
                </a:solidFill>
              </a:rPr>
              <a:t>iş dünyasının kendileri ile işbirliği yapmasını sağlamak</a:t>
            </a:r>
          </a:p>
        </p:txBody>
      </p:sp>
      <p:sp>
        <p:nvSpPr>
          <p:cNvPr id="11" name="Metin kutusu 10"/>
          <p:cNvSpPr txBox="1"/>
          <p:nvPr/>
        </p:nvSpPr>
        <p:spPr>
          <a:xfrm>
            <a:off x="1907704" y="4887201"/>
            <a:ext cx="1656184" cy="1200329"/>
          </a:xfrm>
          <a:prstGeom prst="rect">
            <a:avLst/>
          </a:prstGeom>
          <a:noFill/>
        </p:spPr>
        <p:txBody>
          <a:bodyPr wrap="square" rtlCol="0">
            <a:spAutoFit/>
          </a:bodyPr>
          <a:lstStyle/>
          <a:p>
            <a:pPr algn="ctr"/>
            <a:r>
              <a:rPr lang="tr-TR" b="1" i="1" dirty="0">
                <a:solidFill>
                  <a:srgbClr val="00B050"/>
                </a:solidFill>
              </a:rPr>
              <a:t>proje desteklerini kendilerine yönlendirmek</a:t>
            </a:r>
          </a:p>
        </p:txBody>
      </p:sp>
      <p:sp>
        <p:nvSpPr>
          <p:cNvPr id="12" name="Metin kutusu 11"/>
          <p:cNvSpPr txBox="1"/>
          <p:nvPr/>
        </p:nvSpPr>
        <p:spPr>
          <a:xfrm>
            <a:off x="7487816" y="2692931"/>
            <a:ext cx="1656184" cy="1200329"/>
          </a:xfrm>
          <a:prstGeom prst="rect">
            <a:avLst/>
          </a:prstGeom>
          <a:noFill/>
        </p:spPr>
        <p:txBody>
          <a:bodyPr wrap="square" rtlCol="0">
            <a:spAutoFit/>
          </a:bodyPr>
          <a:lstStyle/>
          <a:p>
            <a:pPr algn="ctr"/>
            <a:r>
              <a:rPr lang="tr-TR" b="1" i="1" dirty="0">
                <a:solidFill>
                  <a:srgbClr val="0070C0"/>
                </a:solidFill>
              </a:rPr>
              <a:t>bilimsel yayın kalitesini ve sayısını artırmak</a:t>
            </a:r>
          </a:p>
        </p:txBody>
      </p:sp>
      <p:sp>
        <p:nvSpPr>
          <p:cNvPr id="13" name="Metin kutusu 12"/>
          <p:cNvSpPr txBox="1"/>
          <p:nvPr/>
        </p:nvSpPr>
        <p:spPr>
          <a:xfrm>
            <a:off x="7425285" y="4009504"/>
            <a:ext cx="1656184" cy="1754326"/>
          </a:xfrm>
          <a:prstGeom prst="rect">
            <a:avLst/>
          </a:prstGeom>
          <a:noFill/>
        </p:spPr>
        <p:txBody>
          <a:bodyPr wrap="square" rtlCol="0">
            <a:spAutoFit/>
          </a:bodyPr>
          <a:lstStyle/>
          <a:p>
            <a:pPr algn="ctr"/>
            <a:r>
              <a:rPr lang="tr-TR" b="1" i="1" dirty="0">
                <a:solidFill>
                  <a:srgbClr val="00B050"/>
                </a:solidFill>
              </a:rPr>
              <a:t>alanında iyi öğretim elemanlarını kendilerine çekmek ve  elde tutmak </a:t>
            </a:r>
          </a:p>
        </p:txBody>
      </p:sp>
    </p:spTree>
    <p:extLst>
      <p:ext uri="{BB962C8B-B14F-4D97-AF65-F5344CB8AC3E}">
        <p14:creationId xmlns:p14="http://schemas.microsoft.com/office/powerpoint/2010/main" val="2593044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6800" y="332656"/>
            <a:ext cx="7543800" cy="654968"/>
          </a:xfrm>
        </p:spPr>
        <p:txBody>
          <a:bodyPr/>
          <a:lstStyle/>
          <a:p>
            <a:pPr marL="0" indent="0">
              <a:buNone/>
            </a:pPr>
            <a:r>
              <a:rPr lang="tr-TR" b="1" dirty="0"/>
              <a:t>STRATEJİK PLANLAMA</a:t>
            </a:r>
          </a:p>
        </p:txBody>
      </p:sp>
      <p:graphicFrame>
        <p:nvGraphicFramePr>
          <p:cNvPr id="2" name="Diyagram 1"/>
          <p:cNvGraphicFramePr/>
          <p:nvPr>
            <p:extLst>
              <p:ext uri="{D42A27DB-BD31-4B8C-83A1-F6EECF244321}">
                <p14:modId xmlns:p14="http://schemas.microsoft.com/office/powerpoint/2010/main" val="2072825021"/>
              </p:ext>
            </p:extLst>
          </p:nvPr>
        </p:nvGraphicFramePr>
        <p:xfrm>
          <a:off x="1002897" y="764704"/>
          <a:ext cx="69342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8252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404664"/>
            <a:ext cx="6408712" cy="1200329"/>
          </a:xfrm>
          <a:prstGeom prst="rect">
            <a:avLst/>
          </a:prstGeom>
          <a:noFill/>
        </p:spPr>
        <p:txBody>
          <a:bodyPr wrap="square" rtlCol="0">
            <a:spAutoFit/>
          </a:bodyPr>
          <a:lstStyle/>
          <a:p>
            <a:pPr algn="ctr"/>
            <a:r>
              <a:rPr lang="tr-TR" sz="3600" b="1" dirty="0">
                <a:solidFill>
                  <a:prstClr val="black"/>
                </a:solidFill>
              </a:rPr>
              <a:t>IV. FARKLILAŞMA STRATEJİSİ</a:t>
            </a:r>
          </a:p>
        </p:txBody>
      </p:sp>
      <p:sp>
        <p:nvSpPr>
          <p:cNvPr id="2" name="Metin kutusu 1"/>
          <p:cNvSpPr txBox="1"/>
          <p:nvPr/>
        </p:nvSpPr>
        <p:spPr>
          <a:xfrm>
            <a:off x="1475656" y="1602204"/>
            <a:ext cx="6048672" cy="4524315"/>
          </a:xfrm>
          <a:prstGeom prst="rect">
            <a:avLst/>
          </a:prstGeom>
          <a:noFill/>
        </p:spPr>
        <p:txBody>
          <a:bodyPr wrap="square" rtlCol="0">
            <a:spAutoFit/>
          </a:bodyPr>
          <a:lstStyle/>
          <a:p>
            <a:r>
              <a:rPr lang="tr-TR" b="1" i="1" dirty="0"/>
              <a:t>Üniversitenin geliştirebileceği farklılaşma stratejisi şu temel tercihlerden oluşabilir:</a:t>
            </a:r>
          </a:p>
          <a:p>
            <a:r>
              <a:rPr lang="tr-TR" dirty="0"/>
              <a:t> </a:t>
            </a:r>
          </a:p>
          <a:p>
            <a:pPr marL="285750" lvl="0" indent="-285750">
              <a:buFont typeface="Arial" pitchFamily="34" charset="0"/>
              <a:buChar char="•"/>
            </a:pPr>
            <a:r>
              <a:rPr lang="tr-TR" b="1" dirty="0">
                <a:solidFill>
                  <a:srgbClr val="C00000"/>
                </a:solidFill>
              </a:rPr>
              <a:t>Konum tercihi: </a:t>
            </a:r>
            <a:r>
              <a:rPr lang="tr-TR" dirty="0"/>
              <a:t>Üniversitenin yükseköğretim sektöründe türünü belirten en genel tercihinin yapılması</a:t>
            </a:r>
          </a:p>
          <a:p>
            <a:r>
              <a:rPr lang="tr-TR" baseline="30000" dirty="0"/>
              <a:t> </a:t>
            </a:r>
            <a:endParaRPr lang="tr-TR" dirty="0"/>
          </a:p>
          <a:p>
            <a:pPr marL="285750" lvl="0" indent="-285750">
              <a:buFont typeface="Arial" pitchFamily="34" charset="0"/>
              <a:buChar char="•"/>
            </a:pPr>
            <a:r>
              <a:rPr lang="tr-TR" b="1" dirty="0">
                <a:solidFill>
                  <a:srgbClr val="C00000"/>
                </a:solidFill>
              </a:rPr>
              <a:t>Başarı bölgesi tercihi: </a:t>
            </a:r>
            <a:r>
              <a:rPr lang="tr-TR" dirty="0"/>
              <a:t>Tercih edilen konumda rakiplerinden farklılaşarak üniversitenin başarılı olabilmesi için önceliklerinin belirlenmesi</a:t>
            </a:r>
          </a:p>
          <a:p>
            <a:endParaRPr lang="tr-TR" dirty="0"/>
          </a:p>
          <a:p>
            <a:pPr marL="285750" lvl="0" indent="-285750">
              <a:buFont typeface="Arial" pitchFamily="34" charset="0"/>
              <a:buChar char="•"/>
            </a:pPr>
            <a:r>
              <a:rPr lang="tr-TR" b="1" dirty="0">
                <a:solidFill>
                  <a:srgbClr val="C00000"/>
                </a:solidFill>
              </a:rPr>
              <a:t>Değer sunumu tercihi: </a:t>
            </a:r>
            <a:r>
              <a:rPr lang="tr-TR" dirty="0"/>
              <a:t>Konum ve başarı bölgesi tercihlerini uygulamaya geçirebilmek için geliştirilecek veya öne çıkarılacak hizmet setinin belirlenmesi</a:t>
            </a:r>
          </a:p>
          <a:p>
            <a:endParaRPr lang="tr-TR" dirty="0"/>
          </a:p>
          <a:p>
            <a:pPr marL="285750" lvl="0" indent="-285750">
              <a:buFont typeface="Arial" pitchFamily="34" charset="0"/>
              <a:buChar char="•"/>
            </a:pPr>
            <a:r>
              <a:rPr lang="tr-TR" b="1" dirty="0">
                <a:solidFill>
                  <a:srgbClr val="C00000"/>
                </a:solidFill>
              </a:rPr>
              <a:t>Temel yetkinlik tercihi: </a:t>
            </a:r>
            <a:r>
              <a:rPr lang="tr-TR" dirty="0"/>
              <a:t>Yapılan tercihleri uygulamaya geçirmede kurum içi kaynak ve kabiliyetlerin geliştirilmesi</a:t>
            </a:r>
          </a:p>
        </p:txBody>
      </p:sp>
    </p:spTree>
    <p:extLst>
      <p:ext uri="{BB962C8B-B14F-4D97-AF65-F5344CB8AC3E}">
        <p14:creationId xmlns:p14="http://schemas.microsoft.com/office/powerpoint/2010/main" val="725660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3093" y="260648"/>
            <a:ext cx="6408712" cy="1200329"/>
          </a:xfrm>
          <a:prstGeom prst="rect">
            <a:avLst/>
          </a:prstGeom>
          <a:noFill/>
        </p:spPr>
        <p:txBody>
          <a:bodyPr wrap="square" rtlCol="0">
            <a:spAutoFit/>
          </a:bodyPr>
          <a:lstStyle/>
          <a:p>
            <a:pPr algn="ctr"/>
            <a:r>
              <a:rPr lang="tr-TR" sz="3600" b="1" dirty="0">
                <a:solidFill>
                  <a:prstClr val="black"/>
                </a:solidFill>
              </a:rPr>
              <a:t>IV. FARKLILAŞMA STRATEJİSİ</a:t>
            </a:r>
          </a:p>
        </p:txBody>
      </p:sp>
      <p:pic>
        <p:nvPicPr>
          <p:cNvPr id="921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1460977"/>
            <a:ext cx="8490850" cy="4866621"/>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2994887" y="3895613"/>
            <a:ext cx="360040" cy="369332"/>
          </a:xfrm>
          <a:prstGeom prst="rect">
            <a:avLst/>
          </a:prstGeom>
          <a:noFill/>
        </p:spPr>
        <p:txBody>
          <a:bodyPr wrap="square" rtlCol="0">
            <a:spAutoFit/>
          </a:bodyPr>
          <a:lstStyle/>
          <a:p>
            <a:pPr algn="ctr"/>
            <a:r>
              <a:rPr lang="tr-TR" b="1" dirty="0">
                <a:solidFill>
                  <a:srgbClr val="C00000"/>
                </a:solidFill>
              </a:rPr>
              <a:t>1</a:t>
            </a:r>
          </a:p>
        </p:txBody>
      </p:sp>
      <p:sp>
        <p:nvSpPr>
          <p:cNvPr id="6" name="Metin kutusu 5"/>
          <p:cNvSpPr txBox="1"/>
          <p:nvPr/>
        </p:nvSpPr>
        <p:spPr>
          <a:xfrm>
            <a:off x="2797344" y="1466379"/>
            <a:ext cx="360040" cy="369332"/>
          </a:xfrm>
          <a:prstGeom prst="rect">
            <a:avLst/>
          </a:prstGeom>
          <a:noFill/>
        </p:spPr>
        <p:txBody>
          <a:bodyPr wrap="square" rtlCol="0">
            <a:spAutoFit/>
          </a:bodyPr>
          <a:lstStyle/>
          <a:p>
            <a:pPr algn="ctr"/>
            <a:r>
              <a:rPr lang="tr-TR" b="1" dirty="0">
                <a:solidFill>
                  <a:srgbClr val="C00000"/>
                </a:solidFill>
              </a:rPr>
              <a:t>2</a:t>
            </a:r>
          </a:p>
        </p:txBody>
      </p:sp>
      <p:sp>
        <p:nvSpPr>
          <p:cNvPr id="7" name="Metin kutusu 6"/>
          <p:cNvSpPr txBox="1"/>
          <p:nvPr/>
        </p:nvSpPr>
        <p:spPr>
          <a:xfrm>
            <a:off x="2793054" y="2636912"/>
            <a:ext cx="360040" cy="369332"/>
          </a:xfrm>
          <a:prstGeom prst="rect">
            <a:avLst/>
          </a:prstGeom>
          <a:noFill/>
        </p:spPr>
        <p:txBody>
          <a:bodyPr wrap="square" rtlCol="0">
            <a:spAutoFit/>
          </a:bodyPr>
          <a:lstStyle/>
          <a:p>
            <a:pPr algn="ctr"/>
            <a:r>
              <a:rPr lang="tr-TR" b="1" dirty="0">
                <a:solidFill>
                  <a:srgbClr val="C00000"/>
                </a:solidFill>
              </a:rPr>
              <a:t>3</a:t>
            </a:r>
          </a:p>
        </p:txBody>
      </p:sp>
      <p:sp>
        <p:nvSpPr>
          <p:cNvPr id="8" name="Metin kutusu 7"/>
          <p:cNvSpPr txBox="1"/>
          <p:nvPr/>
        </p:nvSpPr>
        <p:spPr>
          <a:xfrm>
            <a:off x="5089862" y="2660384"/>
            <a:ext cx="360040" cy="369332"/>
          </a:xfrm>
          <a:prstGeom prst="rect">
            <a:avLst/>
          </a:prstGeom>
          <a:noFill/>
        </p:spPr>
        <p:txBody>
          <a:bodyPr wrap="square" rtlCol="0">
            <a:spAutoFit/>
          </a:bodyPr>
          <a:lstStyle/>
          <a:p>
            <a:pPr algn="ctr"/>
            <a:r>
              <a:rPr lang="tr-TR" b="1" dirty="0">
                <a:solidFill>
                  <a:srgbClr val="C00000"/>
                </a:solidFill>
              </a:rPr>
              <a:t>4</a:t>
            </a:r>
          </a:p>
        </p:txBody>
      </p:sp>
      <p:sp>
        <p:nvSpPr>
          <p:cNvPr id="9" name="Metin kutusu 8"/>
          <p:cNvSpPr txBox="1"/>
          <p:nvPr/>
        </p:nvSpPr>
        <p:spPr>
          <a:xfrm>
            <a:off x="5024488" y="5013176"/>
            <a:ext cx="360040" cy="369332"/>
          </a:xfrm>
          <a:prstGeom prst="rect">
            <a:avLst/>
          </a:prstGeom>
          <a:noFill/>
        </p:spPr>
        <p:txBody>
          <a:bodyPr wrap="square" rtlCol="0">
            <a:spAutoFit/>
          </a:bodyPr>
          <a:lstStyle/>
          <a:p>
            <a:pPr algn="ctr"/>
            <a:r>
              <a:rPr lang="tr-TR" b="1" dirty="0">
                <a:solidFill>
                  <a:srgbClr val="C00000"/>
                </a:solidFill>
              </a:rPr>
              <a:t>5</a:t>
            </a:r>
          </a:p>
        </p:txBody>
      </p:sp>
      <p:sp>
        <p:nvSpPr>
          <p:cNvPr id="10" name="Metin kutusu 9"/>
          <p:cNvSpPr txBox="1"/>
          <p:nvPr/>
        </p:nvSpPr>
        <p:spPr>
          <a:xfrm>
            <a:off x="7308304" y="2701092"/>
            <a:ext cx="360040" cy="369332"/>
          </a:xfrm>
          <a:prstGeom prst="rect">
            <a:avLst/>
          </a:prstGeom>
          <a:noFill/>
        </p:spPr>
        <p:txBody>
          <a:bodyPr wrap="square" rtlCol="0">
            <a:spAutoFit/>
          </a:bodyPr>
          <a:lstStyle/>
          <a:p>
            <a:pPr algn="ctr"/>
            <a:r>
              <a:rPr lang="tr-TR" b="1" dirty="0">
                <a:solidFill>
                  <a:srgbClr val="C00000"/>
                </a:solidFill>
              </a:rPr>
              <a:t>6</a:t>
            </a:r>
          </a:p>
        </p:txBody>
      </p:sp>
      <p:sp>
        <p:nvSpPr>
          <p:cNvPr id="11" name="Metin kutusu 10"/>
          <p:cNvSpPr txBox="1"/>
          <p:nvPr/>
        </p:nvSpPr>
        <p:spPr>
          <a:xfrm>
            <a:off x="7432575" y="1468586"/>
            <a:ext cx="360040" cy="369332"/>
          </a:xfrm>
          <a:prstGeom prst="rect">
            <a:avLst/>
          </a:prstGeom>
          <a:noFill/>
        </p:spPr>
        <p:txBody>
          <a:bodyPr wrap="square" rtlCol="0">
            <a:spAutoFit/>
          </a:bodyPr>
          <a:lstStyle/>
          <a:p>
            <a:pPr algn="ctr"/>
            <a:r>
              <a:rPr lang="tr-TR" b="1" dirty="0">
                <a:solidFill>
                  <a:srgbClr val="C00000"/>
                </a:solidFill>
              </a:rPr>
              <a:t>7</a:t>
            </a:r>
          </a:p>
        </p:txBody>
      </p:sp>
    </p:spTree>
    <p:extLst>
      <p:ext uri="{BB962C8B-B14F-4D97-AF65-F5344CB8AC3E}">
        <p14:creationId xmlns:p14="http://schemas.microsoft.com/office/powerpoint/2010/main" val="806189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04864"/>
            <a:ext cx="8208912" cy="44155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644700" y="332656"/>
            <a:ext cx="6408712" cy="2369880"/>
          </a:xfrm>
          <a:prstGeom prst="rect">
            <a:avLst/>
          </a:prstGeom>
          <a:noFill/>
        </p:spPr>
        <p:txBody>
          <a:bodyPr wrap="square" rtlCol="0">
            <a:spAutoFit/>
          </a:bodyPr>
          <a:lstStyle/>
          <a:p>
            <a:pPr lvl="0" algn="ctr"/>
            <a:r>
              <a:rPr lang="tr-TR" sz="3200" b="1" dirty="0">
                <a:solidFill>
                  <a:prstClr val="black"/>
                </a:solidFill>
              </a:rPr>
              <a:t>V. </a:t>
            </a:r>
            <a:r>
              <a:rPr lang="tr-TR" sz="3200" b="1" dirty="0"/>
              <a:t>STRATEJİ  GELİŞTİRME:  </a:t>
            </a:r>
            <a:r>
              <a:rPr lang="tr-TR" sz="2800" b="1" dirty="0"/>
              <a:t>AMAÇ,  HEDEF  VE  STRATEJİLERİN</a:t>
            </a:r>
            <a:endParaRPr lang="tr-TR" sz="2800" dirty="0"/>
          </a:p>
          <a:p>
            <a:pPr algn="ctr"/>
            <a:r>
              <a:rPr lang="tr-TR" sz="2800" b="1" dirty="0"/>
              <a:t>BELİRLENMESİ</a:t>
            </a:r>
            <a:endParaRPr lang="tr-TR" sz="2800" dirty="0"/>
          </a:p>
          <a:p>
            <a:pPr algn="ctr"/>
            <a:endParaRPr lang="tr-TR" sz="3200" b="1" dirty="0">
              <a:solidFill>
                <a:prstClr val="black"/>
              </a:solidFill>
            </a:endParaRPr>
          </a:p>
        </p:txBody>
      </p:sp>
    </p:spTree>
    <p:extLst>
      <p:ext uri="{BB962C8B-B14F-4D97-AF65-F5344CB8AC3E}">
        <p14:creationId xmlns:p14="http://schemas.microsoft.com/office/powerpoint/2010/main" val="3511200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44328" y="404664"/>
            <a:ext cx="6408712" cy="584775"/>
          </a:xfrm>
          <a:prstGeom prst="rect">
            <a:avLst/>
          </a:prstGeom>
          <a:noFill/>
        </p:spPr>
        <p:txBody>
          <a:bodyPr wrap="square" rtlCol="0">
            <a:spAutoFit/>
          </a:bodyPr>
          <a:lstStyle/>
          <a:p>
            <a:pPr algn="ctr"/>
            <a:r>
              <a:rPr lang="tr-TR" sz="3200" b="1" dirty="0">
                <a:solidFill>
                  <a:prstClr val="black"/>
                </a:solidFill>
              </a:rPr>
              <a:t>V. STRATEJİ  GELİŞTİRME:</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p>
        </p:txBody>
      </p:sp>
      <p:sp>
        <p:nvSpPr>
          <p:cNvPr id="4" name="Metin kutusu 3"/>
          <p:cNvSpPr txBox="1"/>
          <p:nvPr/>
        </p:nvSpPr>
        <p:spPr>
          <a:xfrm>
            <a:off x="1187624" y="1268760"/>
            <a:ext cx="6516724"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a:t>Strateji geliştirme, üniversitenin geleceğe yönelik </a:t>
            </a:r>
            <a:r>
              <a:rPr lang="tr-TR" b="1" i="1" dirty="0">
                <a:solidFill>
                  <a:srgbClr val="C00000"/>
                </a:solidFill>
              </a:rPr>
              <a:t>“ideal” ve “ortak” bakışını</a:t>
            </a:r>
            <a:r>
              <a:rPr lang="tr-TR" dirty="0"/>
              <a:t> yansıtır. </a:t>
            </a:r>
          </a:p>
          <a:p>
            <a:r>
              <a:rPr lang="tr-TR" dirty="0"/>
              <a:t>Üniversitenin vizyonuna ulaşmak için durum analizinde ortaya çıkan ihtiyaçları ile konum, başarı bölgesi, değer sunumu ve temel yetkinlik tercihlerinden oluşan farklılaşma stratejisi dikkate alınarak </a:t>
            </a:r>
            <a:r>
              <a:rPr lang="tr-TR" b="1" i="1" dirty="0">
                <a:solidFill>
                  <a:srgbClr val="0070C0"/>
                </a:solidFill>
              </a:rPr>
              <a:t>amaçlar ve bu amaçları gerçekleştirmeye yönelik hedefler</a:t>
            </a:r>
            <a:r>
              <a:rPr lang="tr-TR" dirty="0"/>
              <a:t> belirlenir.</a:t>
            </a:r>
          </a:p>
        </p:txBody>
      </p:sp>
      <p:sp>
        <p:nvSpPr>
          <p:cNvPr id="5" name="Metin kutusu 4"/>
          <p:cNvSpPr txBox="1"/>
          <p:nvPr/>
        </p:nvSpPr>
        <p:spPr>
          <a:xfrm>
            <a:off x="1187624" y="3429000"/>
            <a:ext cx="6541268"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a:t>Amaç ve hedeflere ilişkin taslak çalışmalar </a:t>
            </a:r>
            <a:r>
              <a:rPr lang="tr-TR" b="1" i="1" dirty="0">
                <a:solidFill>
                  <a:srgbClr val="00B050"/>
                </a:solidFill>
              </a:rPr>
              <a:t>Stratejik Planlama ekibinin koordinasyonunda</a:t>
            </a:r>
            <a:r>
              <a:rPr lang="tr-TR" b="1" i="1" dirty="0">
                <a:solidFill>
                  <a:srgbClr val="C00000"/>
                </a:solidFill>
              </a:rPr>
              <a:t> harcama birimlerinin katılımıyla </a:t>
            </a:r>
            <a:r>
              <a:rPr lang="tr-TR" dirty="0"/>
              <a:t>yürütülür. </a:t>
            </a:r>
          </a:p>
          <a:p>
            <a:r>
              <a:rPr lang="tr-TR" dirty="0"/>
              <a:t>Bu çalışmalar çerçevesinde, harcama birimlerince sorumlu oldukları her bir hedef için </a:t>
            </a:r>
            <a:r>
              <a:rPr lang="tr-TR" b="1" dirty="0">
                <a:solidFill>
                  <a:srgbClr val="0070C0"/>
                </a:solidFill>
              </a:rPr>
              <a:t>hedef kartları </a:t>
            </a:r>
            <a:r>
              <a:rPr lang="tr-TR" dirty="0"/>
              <a:t>oluşturulur. Hazırlanan taslak hedef kartları Strateji Geliştirme Daire Başkanlığı tarafından konsolide edilerek Strateji Geliştirme Kurulunun uygun görüşüyle Rektörün onayına sunulur.</a:t>
            </a:r>
          </a:p>
        </p:txBody>
      </p:sp>
    </p:spTree>
    <p:extLst>
      <p:ext uri="{BB962C8B-B14F-4D97-AF65-F5344CB8AC3E}">
        <p14:creationId xmlns:p14="http://schemas.microsoft.com/office/powerpoint/2010/main" val="3624640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Nesne 8"/>
          <p:cNvGraphicFramePr>
            <a:graphicFrameLocks noChangeAspect="1"/>
          </p:cNvGraphicFramePr>
          <p:nvPr>
            <p:extLst>
              <p:ext uri="{D42A27DB-BD31-4B8C-83A1-F6EECF244321}">
                <p14:modId xmlns:p14="http://schemas.microsoft.com/office/powerpoint/2010/main" val="4182886070"/>
              </p:ext>
            </p:extLst>
          </p:nvPr>
        </p:nvGraphicFramePr>
        <p:xfrm>
          <a:off x="422945" y="737701"/>
          <a:ext cx="8064896" cy="5400600"/>
        </p:xfrm>
        <a:graphic>
          <a:graphicData uri="http://schemas.openxmlformats.org/presentationml/2006/ole">
            <mc:AlternateContent xmlns:mc="http://schemas.openxmlformats.org/markup-compatibility/2006">
              <mc:Choice xmlns:v="urn:schemas-microsoft-com:vml" Requires="v">
                <p:oleObj name="Çalışma Sayfası" r:id="rId2" imgW="9972624" imgH="8143851" progId="Excel.Sheet.12">
                  <p:embed/>
                </p:oleObj>
              </mc:Choice>
              <mc:Fallback>
                <p:oleObj name="Çalışma Sayfası" r:id="rId2" imgW="9972624" imgH="8143851" progId="Excel.Sheet.12">
                  <p:embed/>
                  <p:pic>
                    <p:nvPicPr>
                      <p:cNvPr id="0" name=""/>
                      <p:cNvPicPr/>
                      <p:nvPr/>
                    </p:nvPicPr>
                    <p:blipFill>
                      <a:blip r:embed="rId3"/>
                      <a:stretch>
                        <a:fillRect/>
                      </a:stretch>
                    </p:blipFill>
                    <p:spPr>
                      <a:xfrm>
                        <a:off x="422945" y="737701"/>
                        <a:ext cx="8064896" cy="5400600"/>
                      </a:xfrm>
                      <a:prstGeom prst="rect">
                        <a:avLst/>
                      </a:prstGeom>
                    </p:spPr>
                  </p:pic>
                </p:oleObj>
              </mc:Fallback>
            </mc:AlternateContent>
          </a:graphicData>
        </a:graphic>
      </p:graphicFrame>
      <p:sp>
        <p:nvSpPr>
          <p:cNvPr id="3" name="Metin kutusu 2"/>
          <p:cNvSpPr txBox="1"/>
          <p:nvPr/>
        </p:nvSpPr>
        <p:spPr>
          <a:xfrm>
            <a:off x="1649264" y="260647"/>
            <a:ext cx="6408712" cy="584775"/>
          </a:xfrm>
          <a:prstGeom prst="rect">
            <a:avLst/>
          </a:prstGeom>
          <a:noFill/>
        </p:spPr>
        <p:txBody>
          <a:bodyPr wrap="square" rtlCol="0">
            <a:spAutoFit/>
          </a:bodyPr>
          <a:lstStyle/>
          <a:p>
            <a:pPr algn="ctr"/>
            <a:r>
              <a:rPr lang="tr-TR" sz="3200" b="1" dirty="0">
                <a:solidFill>
                  <a:prstClr val="black"/>
                </a:solidFill>
              </a:rPr>
              <a:t>V. STRATEJİ  GELİŞTİRME:</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10" name="Metin kutusu 9"/>
          <p:cNvSpPr txBox="1"/>
          <p:nvPr/>
        </p:nvSpPr>
        <p:spPr>
          <a:xfrm>
            <a:off x="395536" y="368369"/>
            <a:ext cx="1512168" cy="369332"/>
          </a:xfrm>
          <a:prstGeom prst="rect">
            <a:avLst/>
          </a:prstGeom>
          <a:noFill/>
        </p:spPr>
        <p:txBody>
          <a:bodyPr wrap="square" rtlCol="0">
            <a:spAutoFit/>
          </a:bodyPr>
          <a:lstStyle/>
          <a:p>
            <a:r>
              <a:rPr lang="tr-TR" b="1" dirty="0">
                <a:solidFill>
                  <a:srgbClr val="FF0000"/>
                </a:solidFill>
              </a:rPr>
              <a:t>Hedef Kartı</a:t>
            </a:r>
          </a:p>
        </p:txBody>
      </p:sp>
    </p:spTree>
    <p:extLst>
      <p:ext uri="{BB962C8B-B14F-4D97-AF65-F5344CB8AC3E}">
        <p14:creationId xmlns:p14="http://schemas.microsoft.com/office/powerpoint/2010/main" val="3336814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44328" y="404664"/>
            <a:ext cx="6408712" cy="584775"/>
          </a:xfrm>
          <a:prstGeom prst="rect">
            <a:avLst/>
          </a:prstGeom>
          <a:noFill/>
        </p:spPr>
        <p:txBody>
          <a:bodyPr wrap="square" rtlCol="0">
            <a:spAutoFit/>
          </a:bodyPr>
          <a:lstStyle/>
          <a:p>
            <a:pPr algn="ctr"/>
            <a:r>
              <a:rPr lang="tr-TR" sz="3200" b="1" dirty="0">
                <a:solidFill>
                  <a:prstClr val="black"/>
                </a:solidFill>
              </a:rPr>
              <a:t>V. STRATEJİ  GELİŞTİRME:</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pic>
        <p:nvPicPr>
          <p:cNvPr id="717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1268760"/>
            <a:ext cx="8280920" cy="5469412"/>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588544" y="907792"/>
            <a:ext cx="3071688" cy="369332"/>
          </a:xfrm>
          <a:prstGeom prst="rect">
            <a:avLst/>
          </a:prstGeom>
          <a:noFill/>
        </p:spPr>
        <p:txBody>
          <a:bodyPr wrap="square" rtlCol="0">
            <a:spAutoFit/>
          </a:bodyPr>
          <a:lstStyle/>
          <a:p>
            <a:pPr algn="ctr"/>
            <a:r>
              <a:rPr lang="tr-TR" b="1" dirty="0">
                <a:solidFill>
                  <a:srgbClr val="C00000"/>
                </a:solidFill>
              </a:rPr>
              <a:t>Strateji Geliştirme Süreci</a:t>
            </a:r>
          </a:p>
        </p:txBody>
      </p:sp>
      <p:sp>
        <p:nvSpPr>
          <p:cNvPr id="8" name="Metin kutusu 7"/>
          <p:cNvSpPr txBox="1"/>
          <p:nvPr/>
        </p:nvSpPr>
        <p:spPr>
          <a:xfrm>
            <a:off x="1584363" y="4581128"/>
            <a:ext cx="360040" cy="369332"/>
          </a:xfrm>
          <a:prstGeom prst="rect">
            <a:avLst/>
          </a:prstGeom>
          <a:noFill/>
        </p:spPr>
        <p:txBody>
          <a:bodyPr wrap="square" rtlCol="0">
            <a:spAutoFit/>
          </a:bodyPr>
          <a:lstStyle/>
          <a:p>
            <a:pPr algn="ctr"/>
            <a:r>
              <a:rPr lang="tr-TR" b="1" dirty="0">
                <a:solidFill>
                  <a:srgbClr val="C00000"/>
                </a:solidFill>
              </a:rPr>
              <a:t>1</a:t>
            </a:r>
          </a:p>
        </p:txBody>
      </p:sp>
      <p:sp>
        <p:nvSpPr>
          <p:cNvPr id="9" name="Metin kutusu 8"/>
          <p:cNvSpPr txBox="1"/>
          <p:nvPr/>
        </p:nvSpPr>
        <p:spPr>
          <a:xfrm>
            <a:off x="3023828" y="4581128"/>
            <a:ext cx="360040" cy="369332"/>
          </a:xfrm>
          <a:prstGeom prst="rect">
            <a:avLst/>
          </a:prstGeom>
          <a:noFill/>
        </p:spPr>
        <p:txBody>
          <a:bodyPr wrap="square" rtlCol="0">
            <a:spAutoFit/>
          </a:bodyPr>
          <a:lstStyle/>
          <a:p>
            <a:pPr algn="ctr"/>
            <a:r>
              <a:rPr lang="tr-TR" b="1" dirty="0">
                <a:solidFill>
                  <a:srgbClr val="C00000"/>
                </a:solidFill>
              </a:rPr>
              <a:t>2</a:t>
            </a:r>
          </a:p>
        </p:txBody>
      </p:sp>
      <p:sp>
        <p:nvSpPr>
          <p:cNvPr id="10" name="Metin kutusu 9"/>
          <p:cNvSpPr txBox="1"/>
          <p:nvPr/>
        </p:nvSpPr>
        <p:spPr>
          <a:xfrm>
            <a:off x="2840968" y="5661248"/>
            <a:ext cx="360040" cy="369332"/>
          </a:xfrm>
          <a:prstGeom prst="rect">
            <a:avLst/>
          </a:prstGeom>
          <a:noFill/>
        </p:spPr>
        <p:txBody>
          <a:bodyPr wrap="square" rtlCol="0">
            <a:spAutoFit/>
          </a:bodyPr>
          <a:lstStyle/>
          <a:p>
            <a:pPr algn="ctr"/>
            <a:r>
              <a:rPr lang="tr-TR" b="1" dirty="0">
                <a:solidFill>
                  <a:srgbClr val="C00000"/>
                </a:solidFill>
              </a:rPr>
              <a:t>3</a:t>
            </a:r>
          </a:p>
        </p:txBody>
      </p:sp>
      <p:sp>
        <p:nvSpPr>
          <p:cNvPr id="11" name="Metin kutusu 10"/>
          <p:cNvSpPr txBox="1"/>
          <p:nvPr/>
        </p:nvSpPr>
        <p:spPr>
          <a:xfrm>
            <a:off x="4499992" y="5589240"/>
            <a:ext cx="360040" cy="369332"/>
          </a:xfrm>
          <a:prstGeom prst="rect">
            <a:avLst/>
          </a:prstGeom>
          <a:noFill/>
        </p:spPr>
        <p:txBody>
          <a:bodyPr wrap="square" rtlCol="0">
            <a:spAutoFit/>
          </a:bodyPr>
          <a:lstStyle/>
          <a:p>
            <a:pPr algn="ctr"/>
            <a:r>
              <a:rPr lang="tr-TR" b="1" dirty="0">
                <a:solidFill>
                  <a:srgbClr val="C00000"/>
                </a:solidFill>
              </a:rPr>
              <a:t>4</a:t>
            </a:r>
          </a:p>
        </p:txBody>
      </p:sp>
      <p:sp>
        <p:nvSpPr>
          <p:cNvPr id="12" name="Metin kutusu 11"/>
          <p:cNvSpPr txBox="1"/>
          <p:nvPr/>
        </p:nvSpPr>
        <p:spPr>
          <a:xfrm>
            <a:off x="5940152" y="4950460"/>
            <a:ext cx="360040" cy="369332"/>
          </a:xfrm>
          <a:prstGeom prst="rect">
            <a:avLst/>
          </a:prstGeom>
          <a:noFill/>
        </p:spPr>
        <p:txBody>
          <a:bodyPr wrap="square" rtlCol="0">
            <a:spAutoFit/>
          </a:bodyPr>
          <a:lstStyle/>
          <a:p>
            <a:pPr algn="ctr"/>
            <a:r>
              <a:rPr lang="tr-TR" b="1" dirty="0">
                <a:solidFill>
                  <a:srgbClr val="C00000"/>
                </a:solidFill>
              </a:rPr>
              <a:t>5</a:t>
            </a:r>
          </a:p>
        </p:txBody>
      </p:sp>
      <p:sp>
        <p:nvSpPr>
          <p:cNvPr id="13" name="Metin kutusu 12"/>
          <p:cNvSpPr txBox="1"/>
          <p:nvPr/>
        </p:nvSpPr>
        <p:spPr>
          <a:xfrm>
            <a:off x="7128284" y="5645596"/>
            <a:ext cx="360040" cy="369332"/>
          </a:xfrm>
          <a:prstGeom prst="rect">
            <a:avLst/>
          </a:prstGeom>
          <a:noFill/>
        </p:spPr>
        <p:txBody>
          <a:bodyPr wrap="square" rtlCol="0">
            <a:spAutoFit/>
          </a:bodyPr>
          <a:lstStyle/>
          <a:p>
            <a:pPr algn="ctr"/>
            <a:r>
              <a:rPr lang="tr-TR" b="1" dirty="0">
                <a:solidFill>
                  <a:srgbClr val="C00000"/>
                </a:solidFill>
              </a:rPr>
              <a:t>6</a:t>
            </a:r>
          </a:p>
        </p:txBody>
      </p:sp>
      <p:sp>
        <p:nvSpPr>
          <p:cNvPr id="14" name="Metin kutusu 13"/>
          <p:cNvSpPr txBox="1"/>
          <p:nvPr/>
        </p:nvSpPr>
        <p:spPr>
          <a:xfrm>
            <a:off x="7873020" y="4595693"/>
            <a:ext cx="360040" cy="369332"/>
          </a:xfrm>
          <a:prstGeom prst="rect">
            <a:avLst/>
          </a:prstGeom>
          <a:noFill/>
        </p:spPr>
        <p:txBody>
          <a:bodyPr wrap="square" rtlCol="0">
            <a:spAutoFit/>
          </a:bodyPr>
          <a:lstStyle/>
          <a:p>
            <a:pPr algn="ctr"/>
            <a:r>
              <a:rPr lang="tr-TR" b="1" dirty="0">
                <a:solidFill>
                  <a:srgbClr val="C00000"/>
                </a:solidFill>
              </a:rPr>
              <a:t>7</a:t>
            </a:r>
          </a:p>
        </p:txBody>
      </p:sp>
      <p:sp>
        <p:nvSpPr>
          <p:cNvPr id="15" name="Metin kutusu 14"/>
          <p:cNvSpPr txBox="1"/>
          <p:nvPr/>
        </p:nvSpPr>
        <p:spPr>
          <a:xfrm>
            <a:off x="5885495" y="3818800"/>
            <a:ext cx="360040" cy="369332"/>
          </a:xfrm>
          <a:prstGeom prst="rect">
            <a:avLst/>
          </a:prstGeom>
          <a:noFill/>
        </p:spPr>
        <p:txBody>
          <a:bodyPr wrap="square" rtlCol="0">
            <a:spAutoFit/>
          </a:bodyPr>
          <a:lstStyle/>
          <a:p>
            <a:pPr algn="ctr"/>
            <a:r>
              <a:rPr lang="tr-TR" b="1" dirty="0">
                <a:solidFill>
                  <a:srgbClr val="C00000"/>
                </a:solidFill>
              </a:rPr>
              <a:t>8</a:t>
            </a:r>
          </a:p>
        </p:txBody>
      </p:sp>
      <p:sp>
        <p:nvSpPr>
          <p:cNvPr id="16" name="Metin kutusu 15"/>
          <p:cNvSpPr txBox="1"/>
          <p:nvPr/>
        </p:nvSpPr>
        <p:spPr>
          <a:xfrm>
            <a:off x="5940152" y="3140968"/>
            <a:ext cx="360040" cy="369332"/>
          </a:xfrm>
          <a:prstGeom prst="rect">
            <a:avLst/>
          </a:prstGeom>
          <a:noFill/>
        </p:spPr>
        <p:txBody>
          <a:bodyPr wrap="square" rtlCol="0">
            <a:spAutoFit/>
          </a:bodyPr>
          <a:lstStyle/>
          <a:p>
            <a:pPr algn="ctr"/>
            <a:r>
              <a:rPr lang="tr-TR" b="1" dirty="0">
                <a:solidFill>
                  <a:srgbClr val="C00000"/>
                </a:solidFill>
              </a:rPr>
              <a:t>9</a:t>
            </a:r>
          </a:p>
        </p:txBody>
      </p:sp>
      <p:sp>
        <p:nvSpPr>
          <p:cNvPr id="17" name="Metin kutusu 16"/>
          <p:cNvSpPr txBox="1"/>
          <p:nvPr/>
        </p:nvSpPr>
        <p:spPr>
          <a:xfrm>
            <a:off x="5940152" y="2286164"/>
            <a:ext cx="504056" cy="369332"/>
          </a:xfrm>
          <a:prstGeom prst="rect">
            <a:avLst/>
          </a:prstGeom>
          <a:noFill/>
        </p:spPr>
        <p:txBody>
          <a:bodyPr wrap="square" rtlCol="0">
            <a:spAutoFit/>
          </a:bodyPr>
          <a:lstStyle/>
          <a:p>
            <a:pPr algn="ctr"/>
            <a:r>
              <a:rPr lang="tr-TR" b="1" dirty="0">
                <a:solidFill>
                  <a:srgbClr val="C00000"/>
                </a:solidFill>
              </a:rPr>
              <a:t>10</a:t>
            </a:r>
          </a:p>
        </p:txBody>
      </p:sp>
    </p:spTree>
    <p:extLst>
      <p:ext uri="{BB962C8B-B14F-4D97-AF65-F5344CB8AC3E}">
        <p14:creationId xmlns:p14="http://schemas.microsoft.com/office/powerpoint/2010/main" val="2895277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404664"/>
            <a:ext cx="6408712" cy="1754326"/>
          </a:xfrm>
          <a:prstGeom prst="rect">
            <a:avLst/>
          </a:prstGeom>
          <a:noFill/>
        </p:spPr>
        <p:txBody>
          <a:bodyPr wrap="square" rtlCol="0">
            <a:spAutoFit/>
          </a:bodyPr>
          <a:lstStyle/>
          <a:p>
            <a:pPr algn="ctr"/>
            <a:r>
              <a:rPr lang="tr-TR" sz="3600" b="1" dirty="0">
                <a:solidFill>
                  <a:prstClr val="black"/>
                </a:solidFill>
              </a:rPr>
              <a:t>VI. STRATEJİK PLANIN UYGULANMASI                  EYLEM PLANI</a:t>
            </a:r>
          </a:p>
        </p:txBody>
      </p:sp>
      <p:pic>
        <p:nvPicPr>
          <p:cNvPr id="7172" name="Picture 4" descr="EYLEM plan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84142"/>
            <a:ext cx="8172400" cy="45021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827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404664"/>
            <a:ext cx="6408712" cy="646331"/>
          </a:xfrm>
          <a:prstGeom prst="rect">
            <a:avLst/>
          </a:prstGeom>
          <a:noFill/>
        </p:spPr>
        <p:txBody>
          <a:bodyPr wrap="square" rtlCol="0">
            <a:spAutoFit/>
          </a:bodyPr>
          <a:lstStyle/>
          <a:p>
            <a:pPr algn="ctr"/>
            <a:r>
              <a:rPr lang="tr-TR" sz="3600" b="1" dirty="0">
                <a:solidFill>
                  <a:prstClr val="black"/>
                </a:solidFill>
              </a:rPr>
              <a:t>EYLEM PLANI</a:t>
            </a:r>
          </a:p>
        </p:txBody>
      </p:sp>
      <p:sp>
        <p:nvSpPr>
          <p:cNvPr id="2" name="Metin kutusu 1"/>
          <p:cNvSpPr txBox="1"/>
          <p:nvPr/>
        </p:nvSpPr>
        <p:spPr>
          <a:xfrm>
            <a:off x="580765" y="1541959"/>
            <a:ext cx="7344816" cy="1200329"/>
          </a:xfrm>
          <a:prstGeom prst="rect">
            <a:avLst/>
          </a:prstGeom>
          <a:noFill/>
        </p:spPr>
        <p:txBody>
          <a:bodyPr wrap="square" rtlCol="0">
            <a:spAutoFit/>
          </a:bodyPr>
          <a:lstStyle/>
          <a:p>
            <a:r>
              <a:rPr lang="tr-TR" dirty="0"/>
              <a:t>Stratejik planda yer alan amaç ve hedefleri gerçekleştirmeye dönük faaliyetlerin uygulanabilmesi için </a:t>
            </a:r>
            <a:r>
              <a:rPr lang="tr-TR" b="1" i="1" dirty="0">
                <a:solidFill>
                  <a:srgbClr val="C00000"/>
                </a:solidFill>
              </a:rPr>
              <a:t>amaç, hedef ve faaliyet</a:t>
            </a:r>
            <a:r>
              <a:rPr lang="tr-TR" dirty="0"/>
              <a:t> bazında </a:t>
            </a:r>
            <a:r>
              <a:rPr lang="tr-TR" b="1" i="1" dirty="0">
                <a:solidFill>
                  <a:srgbClr val="0070C0"/>
                </a:solidFill>
              </a:rPr>
              <a:t>sorumluların kimler veya hangi birimler olduğu </a:t>
            </a:r>
            <a:r>
              <a:rPr lang="tr-TR" dirty="0"/>
              <a:t>ve </a:t>
            </a:r>
            <a:r>
              <a:rPr lang="tr-TR" b="1" i="1" dirty="0">
                <a:solidFill>
                  <a:srgbClr val="00B050"/>
                </a:solidFill>
              </a:rPr>
              <a:t>ne zaman gerçekleştirileceği</a:t>
            </a:r>
            <a:r>
              <a:rPr lang="tr-TR" dirty="0"/>
              <a:t> gibi hususların yer aldığı bir eylem planı hazırlanır.</a:t>
            </a:r>
          </a:p>
        </p:txBody>
      </p:sp>
      <p:sp>
        <p:nvSpPr>
          <p:cNvPr id="5" name="Metin kutusu 4"/>
          <p:cNvSpPr txBox="1"/>
          <p:nvPr/>
        </p:nvSpPr>
        <p:spPr>
          <a:xfrm>
            <a:off x="594482" y="3284984"/>
            <a:ext cx="7344816"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2400" dirty="0"/>
              <a:t>Hedefler; faaliyet ve projeler aracılığıyla uygulamaya geçirilir. Hedefler kapsamında gerçekleştirilecek projelere de eylem planında </a:t>
            </a:r>
            <a:r>
              <a:rPr lang="tr-TR" sz="2400" b="1" dirty="0">
                <a:solidFill>
                  <a:srgbClr val="C00000"/>
                </a:solidFill>
              </a:rPr>
              <a:t>faaliyet adı altında </a:t>
            </a:r>
            <a:r>
              <a:rPr lang="tr-TR" sz="2400" dirty="0"/>
              <a:t>yer verilir. Bu faaliyetler stratejik planda belirlenen hedeflere ulaşmak için </a:t>
            </a:r>
            <a:r>
              <a:rPr lang="tr-TR" sz="2400" b="1" i="1" dirty="0">
                <a:solidFill>
                  <a:srgbClr val="00B050"/>
                </a:solidFill>
              </a:rPr>
              <a:t>nasıl sorusunun </a:t>
            </a:r>
            <a:r>
              <a:rPr lang="tr-TR" sz="2400" dirty="0"/>
              <a:t>cevabını somut bir biçimde vererek hedeflerin uygulamaya geçme düzeyini artırır.</a:t>
            </a:r>
          </a:p>
        </p:txBody>
      </p:sp>
    </p:spTree>
    <p:extLst>
      <p:ext uri="{BB962C8B-B14F-4D97-AF65-F5344CB8AC3E}">
        <p14:creationId xmlns:p14="http://schemas.microsoft.com/office/powerpoint/2010/main" val="3776750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404664"/>
            <a:ext cx="6408712" cy="646331"/>
          </a:xfrm>
          <a:prstGeom prst="rect">
            <a:avLst/>
          </a:prstGeom>
          <a:noFill/>
        </p:spPr>
        <p:txBody>
          <a:bodyPr wrap="square" rtlCol="0">
            <a:spAutoFit/>
          </a:bodyPr>
          <a:lstStyle/>
          <a:p>
            <a:pPr algn="ctr"/>
            <a:r>
              <a:rPr lang="tr-TR" sz="3600" b="1" dirty="0">
                <a:solidFill>
                  <a:prstClr val="black"/>
                </a:solidFill>
              </a:rPr>
              <a:t>EYLEM PLANI</a:t>
            </a:r>
          </a:p>
        </p:txBody>
      </p:sp>
      <p:sp>
        <p:nvSpPr>
          <p:cNvPr id="6" name="Metin kutusu 5"/>
          <p:cNvSpPr txBox="1"/>
          <p:nvPr/>
        </p:nvSpPr>
        <p:spPr>
          <a:xfrm>
            <a:off x="767656" y="1412776"/>
            <a:ext cx="7272808" cy="440120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2000" b="1" dirty="0">
                <a:solidFill>
                  <a:srgbClr val="C00000"/>
                </a:solidFill>
              </a:rPr>
              <a:t>Stratejik planlar; </a:t>
            </a:r>
            <a:r>
              <a:rPr lang="tr-TR" sz="2000" dirty="0">
                <a:solidFill>
                  <a:prstClr val="black"/>
                </a:solidFill>
              </a:rPr>
              <a:t>eylem planlarıyla uygulamaya dönüştürülür. Eylem planı izleme ve değerlendirmeyi kolaylaştıracak bir araçtır. Eylem planının gerçekleşme sonuçları izleme ve değerlendirmeye temel teşkil eder. </a:t>
            </a:r>
          </a:p>
          <a:p>
            <a:pPr marL="285750" indent="-285750">
              <a:buFont typeface="Arial" pitchFamily="34" charset="0"/>
              <a:buChar char="•"/>
            </a:pPr>
            <a:r>
              <a:rPr lang="tr-TR" sz="2000" dirty="0">
                <a:solidFill>
                  <a:prstClr val="black"/>
                </a:solidFill>
              </a:rPr>
              <a:t>Eylem planları; Üniversitenin vizyonuna ulaşırken amaç ve hedeflerini yerine getirmesine ilişkin süreçleri detaylandıran araçlardır.</a:t>
            </a:r>
          </a:p>
          <a:p>
            <a:pPr marL="285750" indent="-285750">
              <a:buFont typeface="Arial" pitchFamily="34" charset="0"/>
              <a:buChar char="•"/>
            </a:pPr>
            <a:r>
              <a:rPr lang="tr-TR" sz="2000" dirty="0">
                <a:solidFill>
                  <a:prstClr val="black"/>
                </a:solidFill>
              </a:rPr>
              <a:t>Eylem planlarının hazırlanması, onaylanması ve uygulanmasına yönelik genel koordinasyon Strateji Geliştirme Daire Başkanlığı tarafından sağlanır.</a:t>
            </a:r>
          </a:p>
          <a:p>
            <a:pPr marL="285750" indent="-285750">
              <a:buFont typeface="Arial" pitchFamily="34" charset="0"/>
              <a:buChar char="•"/>
            </a:pPr>
            <a:r>
              <a:rPr lang="tr-TR" sz="2000" dirty="0">
                <a:solidFill>
                  <a:prstClr val="black"/>
                </a:solidFill>
              </a:rPr>
              <a:t>Harcama birimleri ise kendi sorumluluklarında bulunan hedeflere ilişkin faaliyet ve alt faaliyetleri işbirliği yapacağı birimlerle birlikte oluşturur, uygular, izleme ve değerlendirmesini gerçekleştirir.</a:t>
            </a:r>
          </a:p>
        </p:txBody>
      </p:sp>
    </p:spTree>
    <p:extLst>
      <p:ext uri="{BB962C8B-B14F-4D97-AF65-F5344CB8AC3E}">
        <p14:creationId xmlns:p14="http://schemas.microsoft.com/office/powerpoint/2010/main" val="3654891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404664"/>
            <a:ext cx="6408712" cy="646331"/>
          </a:xfrm>
          <a:prstGeom prst="rect">
            <a:avLst/>
          </a:prstGeom>
          <a:noFill/>
        </p:spPr>
        <p:txBody>
          <a:bodyPr wrap="square" rtlCol="0">
            <a:spAutoFit/>
          </a:bodyPr>
          <a:lstStyle/>
          <a:p>
            <a:pPr algn="ctr"/>
            <a:r>
              <a:rPr lang="tr-TR" sz="3600" b="1" dirty="0">
                <a:solidFill>
                  <a:prstClr val="black"/>
                </a:solidFill>
              </a:rPr>
              <a:t>EYLEM PLANI</a:t>
            </a:r>
          </a:p>
        </p:txBody>
      </p:sp>
      <p:graphicFrame>
        <p:nvGraphicFramePr>
          <p:cNvPr id="4" name="Tablo 3"/>
          <p:cNvGraphicFramePr>
            <a:graphicFrameLocks noGrp="1"/>
          </p:cNvGraphicFramePr>
          <p:nvPr>
            <p:extLst>
              <p:ext uri="{D42A27DB-BD31-4B8C-83A1-F6EECF244321}">
                <p14:modId xmlns:p14="http://schemas.microsoft.com/office/powerpoint/2010/main" val="457249236"/>
              </p:ext>
            </p:extLst>
          </p:nvPr>
        </p:nvGraphicFramePr>
        <p:xfrm>
          <a:off x="611560" y="980728"/>
          <a:ext cx="7776864" cy="4552413"/>
        </p:xfrm>
        <a:graphic>
          <a:graphicData uri="http://schemas.openxmlformats.org/drawingml/2006/table">
            <a:tbl>
              <a:tblPr firstRow="1" bandRow="1">
                <a:tableStyleId>{5940675A-B579-460E-94D1-54222C63F5DA}</a:tableStyleId>
              </a:tblPr>
              <a:tblGrid>
                <a:gridCol w="1194218">
                  <a:extLst>
                    <a:ext uri="{9D8B030D-6E8A-4147-A177-3AD203B41FA5}">
                      <a16:colId xmlns:a16="http://schemas.microsoft.com/office/drawing/2014/main" val="20000"/>
                    </a:ext>
                  </a:extLst>
                </a:gridCol>
                <a:gridCol w="1110038">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tblGrid>
              <a:tr h="375000">
                <a:tc gridSpan="8">
                  <a:txBody>
                    <a:bodyPr/>
                    <a:lstStyle/>
                    <a:p>
                      <a:r>
                        <a:rPr lang="tr-TR" sz="1600" b="1" dirty="0"/>
                        <a:t>Amaç 1:</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375000">
                <a:tc gridSpan="8">
                  <a:txBody>
                    <a:bodyPr/>
                    <a:lstStyle/>
                    <a:p>
                      <a:r>
                        <a:rPr lang="tr-TR" sz="1600" b="1" dirty="0"/>
                        <a:t>Hedef 1.1:</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1"/>
                  </a:ext>
                </a:extLst>
              </a:tr>
              <a:tr h="1479453">
                <a:tc>
                  <a:txBody>
                    <a:bodyPr/>
                    <a:lstStyle/>
                    <a:p>
                      <a:pPr algn="ctr"/>
                      <a:r>
                        <a:rPr lang="tr-TR" sz="1600" dirty="0"/>
                        <a:t>Performans Göstergesi 1.1.1.:</a:t>
                      </a:r>
                    </a:p>
                  </a:txBody>
                  <a:tcPr>
                    <a:solidFill>
                      <a:schemeClr val="accent5">
                        <a:lumMod val="40000"/>
                        <a:lumOff val="60000"/>
                      </a:schemeClr>
                    </a:solidFill>
                  </a:tcPr>
                </a:tc>
                <a:tc>
                  <a:txBody>
                    <a:bodyPr/>
                    <a:lstStyle/>
                    <a:p>
                      <a:pPr algn="ctr"/>
                      <a:r>
                        <a:rPr lang="tr-TR" sz="1600" dirty="0"/>
                        <a:t>Hedefe Etkisi</a:t>
                      </a:r>
                    </a:p>
                  </a:txBody>
                  <a:tcPr>
                    <a:solidFill>
                      <a:schemeClr val="accent5">
                        <a:lumMod val="40000"/>
                        <a:lumOff val="60000"/>
                      </a:schemeClr>
                    </a:solidFill>
                  </a:tcPr>
                </a:tc>
                <a:tc>
                  <a:txBody>
                    <a:bodyPr/>
                    <a:lstStyle/>
                    <a:p>
                      <a:pPr algn="ctr"/>
                      <a:r>
                        <a:rPr lang="tr-TR" sz="1600" dirty="0"/>
                        <a:t>Plan Dönemi Başlangıç Değeri</a:t>
                      </a:r>
                    </a:p>
                  </a:txBody>
                  <a:tcPr>
                    <a:solidFill>
                      <a:schemeClr val="accent5">
                        <a:lumMod val="40000"/>
                        <a:lumOff val="60000"/>
                      </a:schemeClr>
                    </a:solidFill>
                  </a:tcPr>
                </a:tc>
                <a:tc>
                  <a:txBody>
                    <a:bodyPr/>
                    <a:lstStyle/>
                    <a:p>
                      <a:pPr algn="ctr"/>
                      <a:r>
                        <a:rPr lang="tr-TR" sz="1600" dirty="0"/>
                        <a:t>Planın 1. Yılı</a:t>
                      </a:r>
                    </a:p>
                  </a:txBody>
                  <a:tcP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Planın 2. Yılı</a:t>
                      </a:r>
                    </a:p>
                    <a:p>
                      <a:pPr algn="ctr"/>
                      <a:endParaRPr lang="tr-TR" sz="1600" dirty="0"/>
                    </a:p>
                  </a:txBody>
                  <a:tcP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Planın 3. Yılı</a:t>
                      </a:r>
                    </a:p>
                    <a:p>
                      <a:pPr algn="ctr"/>
                      <a:endParaRPr lang="tr-TR" sz="1600" dirty="0"/>
                    </a:p>
                  </a:txBody>
                  <a:tcP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Planın 4. Yılı</a:t>
                      </a:r>
                    </a:p>
                    <a:p>
                      <a:pPr algn="ctr"/>
                      <a:endParaRPr lang="tr-TR" sz="1600" dirty="0"/>
                    </a:p>
                  </a:txBody>
                  <a:tcP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Planın 5. Yılı</a:t>
                      </a:r>
                    </a:p>
                    <a:p>
                      <a:pPr algn="ctr"/>
                      <a:endParaRPr lang="tr-TR" sz="1600" dirty="0"/>
                    </a:p>
                  </a:txBody>
                  <a:tcPr>
                    <a:solidFill>
                      <a:schemeClr val="accent5">
                        <a:lumMod val="40000"/>
                        <a:lumOff val="60000"/>
                      </a:schemeClr>
                    </a:solidFill>
                  </a:tcPr>
                </a:tc>
                <a:extLst>
                  <a:ext uri="{0D108BD9-81ED-4DB2-BD59-A6C34878D82A}">
                    <a16:rowId xmlns:a16="http://schemas.microsoft.com/office/drawing/2014/main" val="10002"/>
                  </a:ext>
                </a:extLst>
              </a:tr>
              <a:tr h="375000">
                <a:tc>
                  <a:txBody>
                    <a:bodyPr/>
                    <a:lstStyle/>
                    <a:p>
                      <a:endParaRPr lang="tr-TR" sz="1600"/>
                    </a:p>
                  </a:txBody>
                  <a:tcPr/>
                </a:tc>
                <a:tc>
                  <a:txBody>
                    <a:bodyPr/>
                    <a:lstStyle/>
                    <a:p>
                      <a:endParaRPr lang="tr-TR" sz="1600" dirty="0"/>
                    </a:p>
                  </a:txBody>
                  <a:tcPr/>
                </a:tc>
                <a:tc>
                  <a:txBody>
                    <a:bodyPr/>
                    <a:lstStyle/>
                    <a:p>
                      <a:endParaRPr lang="tr-TR" sz="1600" dirty="0"/>
                    </a:p>
                  </a:txBody>
                  <a:tcPr/>
                </a:tc>
                <a:tc>
                  <a:txBody>
                    <a:bodyPr/>
                    <a:lstStyle/>
                    <a:p>
                      <a:endParaRPr lang="tr-TR" sz="1600" dirty="0"/>
                    </a:p>
                  </a:txBody>
                  <a:tcPr/>
                </a:tc>
                <a:tc>
                  <a:txBody>
                    <a:bodyPr/>
                    <a:lstStyle/>
                    <a:p>
                      <a:endParaRPr lang="tr-TR" sz="1600" dirty="0"/>
                    </a:p>
                  </a:txBody>
                  <a:tcPr/>
                </a:tc>
                <a:tc>
                  <a:txBody>
                    <a:bodyPr/>
                    <a:lstStyle/>
                    <a:p>
                      <a:endParaRPr lang="tr-TR" sz="1600" dirty="0"/>
                    </a:p>
                  </a:txBody>
                  <a:tcPr/>
                </a:tc>
                <a:tc>
                  <a:txBody>
                    <a:bodyPr/>
                    <a:lstStyle/>
                    <a:p>
                      <a:endParaRPr lang="tr-TR" sz="1600" dirty="0"/>
                    </a:p>
                  </a:txBody>
                  <a:tcPr/>
                </a:tc>
                <a:tc>
                  <a:txBody>
                    <a:bodyPr/>
                    <a:lstStyle/>
                    <a:p>
                      <a:endParaRPr lang="tr-TR" sz="1600"/>
                    </a:p>
                  </a:txBody>
                  <a:tcPr/>
                </a:tc>
                <a:extLst>
                  <a:ext uri="{0D108BD9-81ED-4DB2-BD59-A6C34878D82A}">
                    <a16:rowId xmlns:a16="http://schemas.microsoft.com/office/drawing/2014/main" val="10003"/>
                  </a:ext>
                </a:extLst>
              </a:tr>
              <a:tr h="375000">
                <a:tc>
                  <a:txBody>
                    <a:bodyPr/>
                    <a:lstStyle/>
                    <a:p>
                      <a:pPr algn="ctr"/>
                      <a:r>
                        <a:rPr lang="tr-TR" sz="1600" dirty="0"/>
                        <a:t>Faaliyetler </a:t>
                      </a:r>
                    </a:p>
                  </a:txBody>
                  <a:tcPr>
                    <a:solidFill>
                      <a:schemeClr val="accent5">
                        <a:lumMod val="40000"/>
                        <a:lumOff val="60000"/>
                      </a:schemeClr>
                    </a:solidFill>
                  </a:tcPr>
                </a:tc>
                <a:tc>
                  <a:txBody>
                    <a:bodyPr/>
                    <a:lstStyle/>
                    <a:p>
                      <a:pPr algn="ctr"/>
                      <a:r>
                        <a:rPr lang="tr-TR" sz="1600" dirty="0"/>
                        <a:t>Alt Faaliyetler **</a:t>
                      </a:r>
                    </a:p>
                  </a:txBody>
                  <a:tcPr>
                    <a:solidFill>
                      <a:schemeClr val="accent5">
                        <a:lumMod val="40000"/>
                        <a:lumOff val="60000"/>
                      </a:schemeClr>
                    </a:solidFill>
                  </a:tcPr>
                </a:tc>
                <a:tc>
                  <a:txBody>
                    <a:bodyPr/>
                    <a:lstStyle/>
                    <a:p>
                      <a:pPr algn="ctr"/>
                      <a:r>
                        <a:rPr lang="tr-TR" sz="1600" dirty="0"/>
                        <a:t>Sorumlu Birim</a:t>
                      </a:r>
                    </a:p>
                  </a:txBody>
                  <a:tcPr>
                    <a:solidFill>
                      <a:schemeClr val="accent5">
                        <a:lumMod val="40000"/>
                        <a:lumOff val="60000"/>
                      </a:schemeClr>
                    </a:solidFill>
                  </a:tcPr>
                </a:tc>
                <a:tc>
                  <a:txBody>
                    <a:bodyPr/>
                    <a:lstStyle/>
                    <a:p>
                      <a:pPr algn="ctr"/>
                      <a:r>
                        <a:rPr lang="tr-TR" sz="1600" dirty="0"/>
                        <a:t>İşbirliği Yapılacak Birim(</a:t>
                      </a:r>
                      <a:r>
                        <a:rPr lang="tr-TR" sz="1600" dirty="0" err="1"/>
                        <a:t>ler</a:t>
                      </a:r>
                      <a:r>
                        <a:rPr lang="tr-TR" sz="1600" dirty="0"/>
                        <a:t>)</a:t>
                      </a:r>
                    </a:p>
                  </a:txBody>
                  <a:tcPr>
                    <a:solidFill>
                      <a:schemeClr val="accent5">
                        <a:lumMod val="40000"/>
                        <a:lumOff val="60000"/>
                      </a:schemeClr>
                    </a:solidFill>
                  </a:tcPr>
                </a:tc>
                <a:tc gridSpan="4">
                  <a:txBody>
                    <a:bodyPr/>
                    <a:lstStyle/>
                    <a:p>
                      <a:pPr algn="ctr"/>
                      <a:r>
                        <a:rPr lang="tr-TR" sz="1600" dirty="0"/>
                        <a:t>Faaliyetin Başlangıç ve Bitiş Tarihi</a:t>
                      </a:r>
                    </a:p>
                  </a:txBody>
                  <a:tcPr>
                    <a:solidFill>
                      <a:schemeClr val="accent5">
                        <a:lumMod val="40000"/>
                        <a:lumOff val="60000"/>
                      </a:schemeClr>
                    </a:solidFill>
                  </a:tcPr>
                </a:tc>
                <a:tc hMerge="1">
                  <a:txBody>
                    <a:bodyPr/>
                    <a:lstStyle/>
                    <a:p>
                      <a:endParaRPr lang="tr-TR" sz="1600" dirty="0"/>
                    </a:p>
                  </a:txBody>
                  <a:tcPr/>
                </a:tc>
                <a:tc hMerge="1">
                  <a:txBody>
                    <a:bodyPr/>
                    <a:lstStyle/>
                    <a:p>
                      <a:endParaRPr lang="tr-TR" sz="1600" dirty="0"/>
                    </a:p>
                  </a:txBody>
                  <a:tcPr/>
                </a:tc>
                <a:tc hMerge="1">
                  <a:txBody>
                    <a:bodyPr/>
                    <a:lstStyle/>
                    <a:p>
                      <a:endParaRPr lang="tr-TR" sz="1600" dirty="0"/>
                    </a:p>
                  </a:txBody>
                  <a:tcPr/>
                </a:tc>
                <a:extLst>
                  <a:ext uri="{0D108BD9-81ED-4DB2-BD59-A6C34878D82A}">
                    <a16:rowId xmlns:a16="http://schemas.microsoft.com/office/drawing/2014/main" val="10004"/>
                  </a:ext>
                </a:extLst>
              </a:tr>
              <a:tr h="375000">
                <a:tc>
                  <a:txBody>
                    <a:bodyPr/>
                    <a:lstStyle/>
                    <a:p>
                      <a:r>
                        <a:rPr lang="tr-TR" sz="1600" b="1" dirty="0"/>
                        <a:t>F1.1.1.*</a:t>
                      </a:r>
                    </a:p>
                  </a:txBody>
                  <a:tcPr/>
                </a:tc>
                <a:tc>
                  <a:txBody>
                    <a:bodyPr/>
                    <a:lstStyle/>
                    <a:p>
                      <a:r>
                        <a:rPr lang="tr-TR" sz="1600" b="1" dirty="0"/>
                        <a:t>F1.1.1.1.</a:t>
                      </a:r>
                    </a:p>
                  </a:txBody>
                  <a:tcPr/>
                </a:tc>
                <a:tc>
                  <a:txBody>
                    <a:bodyPr/>
                    <a:lstStyle/>
                    <a:p>
                      <a:endParaRPr lang="tr-TR" sz="1600" dirty="0"/>
                    </a:p>
                  </a:txBody>
                  <a:tcPr/>
                </a:tc>
                <a:tc>
                  <a:txBody>
                    <a:bodyPr/>
                    <a:lstStyle/>
                    <a:p>
                      <a:endParaRPr lang="tr-TR" sz="1600" dirty="0"/>
                    </a:p>
                  </a:txBody>
                  <a:tcPr/>
                </a:tc>
                <a:tc gridSpan="4">
                  <a:txBody>
                    <a:bodyPr/>
                    <a:lstStyle/>
                    <a:p>
                      <a:endParaRPr lang="tr-TR" sz="1600" dirty="0"/>
                    </a:p>
                  </a:txBody>
                  <a:tcPr/>
                </a:tc>
                <a:tc hMerge="1">
                  <a:txBody>
                    <a:bodyPr/>
                    <a:lstStyle/>
                    <a:p>
                      <a:endParaRPr lang="tr-TR" sz="1600" dirty="0"/>
                    </a:p>
                  </a:txBody>
                  <a:tcPr/>
                </a:tc>
                <a:tc hMerge="1">
                  <a:txBody>
                    <a:bodyPr/>
                    <a:lstStyle/>
                    <a:p>
                      <a:endParaRPr lang="tr-TR" sz="1600" dirty="0"/>
                    </a:p>
                  </a:txBody>
                  <a:tcPr/>
                </a:tc>
                <a:tc hMerge="1">
                  <a:txBody>
                    <a:bodyPr/>
                    <a:lstStyle/>
                    <a:p>
                      <a:endParaRPr lang="tr-TR" sz="1600" dirty="0"/>
                    </a:p>
                  </a:txBody>
                  <a:tcPr/>
                </a:tc>
                <a:extLst>
                  <a:ext uri="{0D108BD9-81ED-4DB2-BD59-A6C34878D82A}">
                    <a16:rowId xmlns:a16="http://schemas.microsoft.com/office/drawing/2014/main" val="10005"/>
                  </a:ext>
                </a:extLst>
              </a:tr>
              <a:tr h="375000">
                <a:tc>
                  <a:txBody>
                    <a:bodyPr/>
                    <a:lstStyle/>
                    <a:p>
                      <a:r>
                        <a:rPr lang="tr-TR" sz="1600" b="1" dirty="0"/>
                        <a:t>F1.1.2.</a:t>
                      </a:r>
                    </a:p>
                  </a:txBody>
                  <a:tcPr/>
                </a:tc>
                <a:tc>
                  <a:txBody>
                    <a:bodyPr/>
                    <a:lstStyle/>
                    <a:p>
                      <a:r>
                        <a:rPr lang="tr-TR" sz="1600" b="1" dirty="0"/>
                        <a:t>F1.1.1.2.</a:t>
                      </a:r>
                    </a:p>
                  </a:txBody>
                  <a:tcPr/>
                </a:tc>
                <a:tc>
                  <a:txBody>
                    <a:bodyPr/>
                    <a:lstStyle/>
                    <a:p>
                      <a:endParaRPr lang="tr-TR" sz="1600" dirty="0"/>
                    </a:p>
                  </a:txBody>
                  <a:tcPr/>
                </a:tc>
                <a:tc>
                  <a:txBody>
                    <a:bodyPr/>
                    <a:lstStyle/>
                    <a:p>
                      <a:endParaRPr lang="tr-TR" sz="1600"/>
                    </a:p>
                  </a:txBody>
                  <a:tcPr/>
                </a:tc>
                <a:tc gridSpan="4">
                  <a:txBody>
                    <a:bodyPr/>
                    <a:lstStyle/>
                    <a:p>
                      <a:endParaRPr lang="tr-TR" sz="1600" dirty="0"/>
                    </a:p>
                  </a:txBody>
                  <a:tcPr/>
                </a:tc>
                <a:tc hMerge="1">
                  <a:txBody>
                    <a:bodyPr/>
                    <a:lstStyle/>
                    <a:p>
                      <a:endParaRPr lang="tr-TR" sz="1600" dirty="0"/>
                    </a:p>
                  </a:txBody>
                  <a:tcPr/>
                </a:tc>
                <a:tc hMerge="1">
                  <a:txBody>
                    <a:bodyPr/>
                    <a:lstStyle/>
                    <a:p>
                      <a:endParaRPr lang="tr-TR" sz="1600" dirty="0"/>
                    </a:p>
                  </a:txBody>
                  <a:tcPr/>
                </a:tc>
                <a:tc hMerge="1">
                  <a:txBody>
                    <a:bodyPr/>
                    <a:lstStyle/>
                    <a:p>
                      <a:endParaRPr lang="tr-TR" sz="1600" dirty="0"/>
                    </a:p>
                  </a:txBody>
                  <a:tcPr/>
                </a:tc>
                <a:extLst>
                  <a:ext uri="{0D108BD9-81ED-4DB2-BD59-A6C34878D82A}">
                    <a16:rowId xmlns:a16="http://schemas.microsoft.com/office/drawing/2014/main" val="10006"/>
                  </a:ext>
                </a:extLst>
              </a:tr>
              <a:tr h="375000">
                <a:tc>
                  <a:txBody>
                    <a:bodyPr/>
                    <a:lstStyle/>
                    <a:p>
                      <a:r>
                        <a:rPr lang="tr-TR" sz="1600" b="1" dirty="0"/>
                        <a:t>F1.1.3.</a:t>
                      </a:r>
                    </a:p>
                  </a:txBody>
                  <a:tcPr/>
                </a:tc>
                <a:tc>
                  <a:txBody>
                    <a:bodyPr/>
                    <a:lstStyle/>
                    <a:p>
                      <a:endParaRPr lang="tr-TR" sz="1600" b="1" dirty="0"/>
                    </a:p>
                  </a:txBody>
                  <a:tcPr/>
                </a:tc>
                <a:tc>
                  <a:txBody>
                    <a:bodyPr/>
                    <a:lstStyle/>
                    <a:p>
                      <a:endParaRPr lang="tr-TR" sz="1600"/>
                    </a:p>
                  </a:txBody>
                  <a:tcPr/>
                </a:tc>
                <a:tc>
                  <a:txBody>
                    <a:bodyPr/>
                    <a:lstStyle/>
                    <a:p>
                      <a:endParaRPr lang="tr-TR" sz="1600"/>
                    </a:p>
                  </a:txBody>
                  <a:tcPr/>
                </a:tc>
                <a:tc gridSpan="4">
                  <a:txBody>
                    <a:bodyPr/>
                    <a:lstStyle/>
                    <a:p>
                      <a:endParaRPr lang="tr-TR" sz="1600" dirty="0"/>
                    </a:p>
                  </a:txBody>
                  <a:tcPr/>
                </a:tc>
                <a:tc hMerge="1">
                  <a:txBody>
                    <a:bodyPr/>
                    <a:lstStyle/>
                    <a:p>
                      <a:endParaRPr lang="tr-TR" sz="1600" dirty="0"/>
                    </a:p>
                  </a:txBody>
                  <a:tcPr/>
                </a:tc>
                <a:tc hMerge="1">
                  <a:txBody>
                    <a:bodyPr/>
                    <a:lstStyle/>
                    <a:p>
                      <a:endParaRPr lang="tr-TR" sz="1600" dirty="0"/>
                    </a:p>
                  </a:txBody>
                  <a:tcPr/>
                </a:tc>
                <a:tc hMerge="1">
                  <a:txBody>
                    <a:bodyPr/>
                    <a:lstStyle/>
                    <a:p>
                      <a:endParaRPr lang="tr-TR" sz="1600" dirty="0"/>
                    </a:p>
                  </a:txBody>
                  <a:tcPr/>
                </a:tc>
                <a:extLst>
                  <a:ext uri="{0D108BD9-81ED-4DB2-BD59-A6C34878D82A}">
                    <a16:rowId xmlns:a16="http://schemas.microsoft.com/office/drawing/2014/main" val="10007"/>
                  </a:ext>
                </a:extLst>
              </a:tr>
            </a:tbl>
          </a:graphicData>
        </a:graphic>
      </p:graphicFrame>
      <p:sp>
        <p:nvSpPr>
          <p:cNvPr id="2" name="Metin kutusu 1"/>
          <p:cNvSpPr txBox="1"/>
          <p:nvPr/>
        </p:nvSpPr>
        <p:spPr>
          <a:xfrm>
            <a:off x="683568" y="5612744"/>
            <a:ext cx="7200800" cy="646331"/>
          </a:xfrm>
          <a:prstGeom prst="rect">
            <a:avLst/>
          </a:prstGeom>
          <a:noFill/>
        </p:spPr>
        <p:txBody>
          <a:bodyPr wrap="square" rtlCol="0">
            <a:spAutoFit/>
          </a:bodyPr>
          <a:lstStyle/>
          <a:p>
            <a:r>
              <a:rPr lang="tr-TR" dirty="0"/>
              <a:t>*Bir faaliyet, alt faaliyetlere ayrılıyorsa en az iki alt faaliyete; alt faaliyetlere ayrılmıyorsa sadece ilgili faaliyete yer verilir. </a:t>
            </a:r>
          </a:p>
        </p:txBody>
      </p:sp>
    </p:spTree>
    <p:extLst>
      <p:ext uri="{BB962C8B-B14F-4D97-AF65-F5344CB8AC3E}">
        <p14:creationId xmlns:p14="http://schemas.microsoft.com/office/powerpoint/2010/main" val="3217205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2164215178"/>
              </p:ext>
            </p:extLst>
          </p:nvPr>
        </p:nvGraphicFramePr>
        <p:xfrm>
          <a:off x="1187624" y="1059632"/>
          <a:ext cx="691276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İçerik Yer Tutucusu 2"/>
          <p:cNvSpPr txBox="1">
            <a:spLocks/>
          </p:cNvSpPr>
          <p:nvPr/>
        </p:nvSpPr>
        <p:spPr>
          <a:xfrm>
            <a:off x="1043608" y="404664"/>
            <a:ext cx="7543800" cy="654968"/>
          </a:xfrm>
          <a:prstGeom prst="rect">
            <a:avLst/>
          </a:prstGeom>
        </p:spPr>
        <p:txBody>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Font typeface="Arial" pitchFamily="34" charset="0"/>
              <a:buNone/>
            </a:pPr>
            <a:r>
              <a:rPr lang="tr-TR" b="1" dirty="0"/>
              <a:t>STRATEJİK PLANLAMA</a:t>
            </a:r>
          </a:p>
        </p:txBody>
      </p:sp>
    </p:spTree>
    <p:extLst>
      <p:ext uri="{BB962C8B-B14F-4D97-AF65-F5344CB8AC3E}">
        <p14:creationId xmlns:p14="http://schemas.microsoft.com/office/powerpoint/2010/main" val="1467432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pPr algn="ctr"/>
            <a:r>
              <a:rPr lang="tr-TR" sz="3600" dirty="0"/>
              <a:t>Dinlediğiniz için Teşekkür Ederiz.</a:t>
            </a:r>
          </a:p>
        </p:txBody>
      </p:sp>
      <p:sp>
        <p:nvSpPr>
          <p:cNvPr id="3" name="Alt Başlık 2"/>
          <p:cNvSpPr>
            <a:spLocks noGrp="1"/>
          </p:cNvSpPr>
          <p:nvPr>
            <p:ph type="subTitle" idx="1"/>
          </p:nvPr>
        </p:nvSpPr>
        <p:spPr>
          <a:xfrm>
            <a:off x="899592" y="5157192"/>
            <a:ext cx="6858000" cy="990600"/>
          </a:xfrm>
        </p:spPr>
        <p:txBody>
          <a:bodyPr>
            <a:normAutofit/>
          </a:bodyPr>
          <a:lstStyle/>
          <a:p>
            <a:pPr algn="ctr"/>
            <a:r>
              <a:rPr lang="tr-TR" sz="2400" b="1" dirty="0">
                <a:solidFill>
                  <a:schemeClr val="tx1"/>
                </a:solidFill>
              </a:rPr>
              <a:t>Strateji Geliştirme Daire Başkanlığı</a:t>
            </a:r>
          </a:p>
        </p:txBody>
      </p:sp>
      <p:pic>
        <p:nvPicPr>
          <p:cNvPr id="4" name="Picture 3" descr="\\192.168.253.115\stratejidb\logomu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16632"/>
            <a:ext cx="1944463" cy="242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74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28043" y="1700808"/>
            <a:ext cx="7776864" cy="4536504"/>
          </a:xfrm>
        </p:spPr>
        <p:txBody>
          <a:bodyPr>
            <a:noAutofit/>
          </a:bodyPr>
          <a:lstStyle/>
          <a:p>
            <a:r>
              <a:rPr lang="tr-TR" sz="2800" dirty="0">
                <a:latin typeface="Times New Roman"/>
                <a:ea typeface="Times New Roman"/>
              </a:rPr>
              <a:t>Kamu idareleri; kalkınma planları, programlar, ilgili mevzuat ve benimsedikleri temel ilkeler çerçevesinde; </a:t>
            </a:r>
            <a:br>
              <a:rPr lang="tr-TR" sz="2800" dirty="0">
                <a:latin typeface="Times New Roman"/>
                <a:ea typeface="Times New Roman"/>
              </a:rPr>
            </a:br>
            <a:r>
              <a:rPr lang="tr-TR" sz="2800" dirty="0">
                <a:latin typeface="Times New Roman"/>
                <a:ea typeface="Times New Roman"/>
              </a:rPr>
              <a:t>*</a:t>
            </a:r>
            <a:r>
              <a:rPr lang="tr-TR" sz="2800" b="1" i="1" dirty="0">
                <a:solidFill>
                  <a:schemeClr val="tx1"/>
                </a:solidFill>
                <a:latin typeface="Times New Roman"/>
                <a:ea typeface="Times New Roman"/>
              </a:rPr>
              <a:t>geleceğe ilişkin misyon ve vizyonlarını oluşturmak</a:t>
            </a:r>
            <a:r>
              <a:rPr lang="tr-TR" sz="2800" b="1" dirty="0">
                <a:solidFill>
                  <a:schemeClr val="tx1"/>
                </a:solidFill>
                <a:latin typeface="Times New Roman"/>
                <a:ea typeface="Times New Roman"/>
              </a:rPr>
              <a:t>,  </a:t>
            </a:r>
            <a:br>
              <a:rPr lang="tr-TR" sz="2800" b="1" dirty="0">
                <a:solidFill>
                  <a:schemeClr val="tx1"/>
                </a:solidFill>
                <a:latin typeface="Times New Roman"/>
                <a:ea typeface="Times New Roman"/>
              </a:rPr>
            </a:br>
            <a:r>
              <a:rPr lang="tr-TR" sz="2800" b="1" dirty="0">
                <a:solidFill>
                  <a:schemeClr val="tx1"/>
                </a:solidFill>
                <a:latin typeface="Times New Roman"/>
                <a:ea typeface="Times New Roman"/>
              </a:rPr>
              <a:t>*</a:t>
            </a:r>
            <a:r>
              <a:rPr lang="tr-TR" sz="2800" b="1" i="1" dirty="0">
                <a:solidFill>
                  <a:schemeClr val="tx1"/>
                </a:solidFill>
                <a:latin typeface="Times New Roman"/>
                <a:ea typeface="Times New Roman"/>
              </a:rPr>
              <a:t>stratejik amaçlar ve ölçülebilir hedefler saptamak, *performanslarını önceden belirlenmiş olan göstergeler doğrultusunda ölçmek </a:t>
            </a:r>
            <a:br>
              <a:rPr lang="tr-TR" sz="2800" b="1" dirty="0">
                <a:solidFill>
                  <a:schemeClr val="tx1"/>
                </a:solidFill>
                <a:latin typeface="Times New Roman"/>
                <a:ea typeface="Times New Roman"/>
              </a:rPr>
            </a:br>
            <a:r>
              <a:rPr lang="tr-TR" sz="2800" b="1" dirty="0">
                <a:solidFill>
                  <a:schemeClr val="tx1"/>
                </a:solidFill>
                <a:latin typeface="Times New Roman"/>
                <a:ea typeface="Times New Roman"/>
              </a:rPr>
              <a:t>*</a:t>
            </a:r>
            <a:r>
              <a:rPr lang="tr-TR" sz="2800" b="1" i="1" dirty="0">
                <a:solidFill>
                  <a:schemeClr val="tx1"/>
                </a:solidFill>
                <a:latin typeface="Times New Roman"/>
                <a:ea typeface="Times New Roman"/>
              </a:rPr>
              <a:t>ve bu sürecin izleme ve değerlendirmesini yapmak </a:t>
            </a:r>
            <a:r>
              <a:rPr lang="tr-TR" sz="2800" dirty="0">
                <a:latin typeface="Times New Roman"/>
                <a:ea typeface="Times New Roman"/>
              </a:rPr>
              <a:t>amacıyla katılımcı yöntemlerle stratejik plan hazırlarlar. </a:t>
            </a:r>
            <a:endParaRPr lang="tr-TR" sz="2800" dirty="0"/>
          </a:p>
        </p:txBody>
      </p:sp>
      <p:sp>
        <p:nvSpPr>
          <p:cNvPr id="3" name="İçerik Yer Tutucusu 2"/>
          <p:cNvSpPr>
            <a:spLocks noGrp="1"/>
          </p:cNvSpPr>
          <p:nvPr>
            <p:ph idx="1"/>
          </p:nvPr>
        </p:nvSpPr>
        <p:spPr>
          <a:xfrm>
            <a:off x="755576" y="332656"/>
            <a:ext cx="7543800" cy="654968"/>
          </a:xfrm>
        </p:spPr>
        <p:txBody>
          <a:bodyPr/>
          <a:lstStyle/>
          <a:p>
            <a:pPr marL="0" indent="0">
              <a:buNone/>
            </a:pPr>
            <a:r>
              <a:rPr lang="tr-TR" b="1" dirty="0"/>
              <a:t>STRATEJİK PLANLAMANIN YASAL DAYANAĞI</a:t>
            </a:r>
          </a:p>
        </p:txBody>
      </p:sp>
      <p:sp>
        <p:nvSpPr>
          <p:cNvPr id="4" name="Metin kutusu 3"/>
          <p:cNvSpPr txBox="1"/>
          <p:nvPr/>
        </p:nvSpPr>
        <p:spPr>
          <a:xfrm>
            <a:off x="729570" y="1187516"/>
            <a:ext cx="6074677" cy="369332"/>
          </a:xfrm>
          <a:prstGeom prst="rect">
            <a:avLst/>
          </a:prstGeom>
          <a:noFill/>
        </p:spPr>
        <p:txBody>
          <a:bodyPr wrap="square" rtlCol="0">
            <a:spAutoFit/>
          </a:bodyPr>
          <a:lstStyle/>
          <a:p>
            <a:r>
              <a:rPr lang="tr-TR" b="1" dirty="0">
                <a:solidFill>
                  <a:schemeClr val="accent1"/>
                </a:solidFill>
              </a:rPr>
              <a:t>5018 sayılı Kamu Mali ve Yönetim Kanunu 9. madde</a:t>
            </a:r>
          </a:p>
        </p:txBody>
      </p:sp>
    </p:spTree>
    <p:extLst>
      <p:ext uri="{BB962C8B-B14F-4D97-AF65-F5344CB8AC3E}">
        <p14:creationId xmlns:p14="http://schemas.microsoft.com/office/powerpoint/2010/main" val="347926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332656"/>
            <a:ext cx="7543800" cy="654968"/>
          </a:xfrm>
        </p:spPr>
        <p:txBody>
          <a:bodyPr/>
          <a:lstStyle/>
          <a:p>
            <a:pPr marL="0" indent="0">
              <a:buNone/>
            </a:pPr>
            <a:r>
              <a:rPr lang="tr-TR" b="1" dirty="0"/>
              <a:t>STRATEJİK PLANLAMANIN YASAL DAYANAĞI</a:t>
            </a:r>
          </a:p>
        </p:txBody>
      </p:sp>
      <p:sp>
        <p:nvSpPr>
          <p:cNvPr id="4" name="Metin kutusu 3"/>
          <p:cNvSpPr txBox="1"/>
          <p:nvPr/>
        </p:nvSpPr>
        <p:spPr>
          <a:xfrm>
            <a:off x="179512" y="1196752"/>
            <a:ext cx="8352928" cy="646331"/>
          </a:xfrm>
          <a:prstGeom prst="rect">
            <a:avLst/>
          </a:prstGeom>
          <a:noFill/>
        </p:spPr>
        <p:txBody>
          <a:bodyPr wrap="square" rtlCol="0">
            <a:spAutoFit/>
          </a:bodyPr>
          <a:lstStyle/>
          <a:p>
            <a:pPr algn="ctr"/>
            <a:r>
              <a:rPr lang="tr-TR" b="1" dirty="0">
                <a:solidFill>
                  <a:srgbClr val="AD0101"/>
                </a:solidFill>
              </a:rPr>
              <a:t>Kamu İdarelerinde Stratejik Planlamaya İlişkin Usul ve Esaslar Hakkında Yönetmelik</a:t>
            </a:r>
          </a:p>
        </p:txBody>
      </p:sp>
      <p:graphicFrame>
        <p:nvGraphicFramePr>
          <p:cNvPr id="2" name="Diyagram 1"/>
          <p:cNvGraphicFramePr/>
          <p:nvPr>
            <p:extLst>
              <p:ext uri="{D42A27DB-BD31-4B8C-83A1-F6EECF244321}">
                <p14:modId xmlns:p14="http://schemas.microsoft.com/office/powerpoint/2010/main" val="1945864994"/>
              </p:ext>
            </p:extLst>
          </p:nvPr>
        </p:nvGraphicFramePr>
        <p:xfrm>
          <a:off x="611560" y="2060848"/>
          <a:ext cx="7920880" cy="30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202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459865" y="1613853"/>
            <a:ext cx="6224270" cy="3630295"/>
          </a:xfrm>
          <a:prstGeom prst="rect">
            <a:avLst/>
          </a:prstGeom>
          <a:noFill/>
          <a:effectLst>
            <a:reflection blurRad="6350" stA="50000" endA="300" endPos="38500" dist="50800" dir="5400000" sy="-100000" algn="bl" rotWithShape="0"/>
          </a:effectLst>
        </p:spPr>
      </p:pic>
      <p:sp>
        <p:nvSpPr>
          <p:cNvPr id="3" name="Metin kutusu 2"/>
          <p:cNvSpPr txBox="1"/>
          <p:nvPr/>
        </p:nvSpPr>
        <p:spPr>
          <a:xfrm>
            <a:off x="1666032" y="548680"/>
            <a:ext cx="6408712" cy="1200329"/>
          </a:xfrm>
          <a:prstGeom prst="rect">
            <a:avLst/>
          </a:prstGeom>
          <a:noFill/>
        </p:spPr>
        <p:txBody>
          <a:bodyPr wrap="square" rtlCol="0">
            <a:spAutoFit/>
          </a:bodyPr>
          <a:lstStyle/>
          <a:p>
            <a:pPr algn="ctr"/>
            <a:r>
              <a:rPr lang="tr-TR" sz="3600" b="1" dirty="0"/>
              <a:t>STRATEJİK PLAN HAZIRLIK ÇALIŞMALARI</a:t>
            </a:r>
          </a:p>
        </p:txBody>
      </p:sp>
    </p:spTree>
    <p:extLst>
      <p:ext uri="{BB962C8B-B14F-4D97-AF65-F5344CB8AC3E}">
        <p14:creationId xmlns:p14="http://schemas.microsoft.com/office/powerpoint/2010/main" val="2951053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2641164425"/>
              </p:ext>
            </p:extLst>
          </p:nvPr>
        </p:nvGraphicFramePr>
        <p:xfrm>
          <a:off x="1259632" y="1484784"/>
          <a:ext cx="6912768"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p:cNvSpPr txBox="1"/>
          <p:nvPr/>
        </p:nvSpPr>
        <p:spPr>
          <a:xfrm>
            <a:off x="1691680" y="836712"/>
            <a:ext cx="6408712" cy="646331"/>
          </a:xfrm>
          <a:prstGeom prst="rect">
            <a:avLst/>
          </a:prstGeom>
          <a:noFill/>
        </p:spPr>
        <p:txBody>
          <a:bodyPr wrap="square" rtlCol="0">
            <a:spAutoFit/>
          </a:bodyPr>
          <a:lstStyle/>
          <a:p>
            <a:r>
              <a:rPr lang="tr-TR" sz="3600" b="1" dirty="0">
                <a:solidFill>
                  <a:prstClr val="black"/>
                </a:solidFill>
              </a:rPr>
              <a:t>HAZIRLIK ÇALIŞMALARI</a:t>
            </a:r>
          </a:p>
        </p:txBody>
      </p:sp>
    </p:spTree>
    <p:extLst>
      <p:ext uri="{BB962C8B-B14F-4D97-AF65-F5344CB8AC3E}">
        <p14:creationId xmlns:p14="http://schemas.microsoft.com/office/powerpoint/2010/main" val="2338210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87624" y="1333341"/>
            <a:ext cx="6696744" cy="2554545"/>
          </a:xfrm>
          <a:prstGeom prst="rect">
            <a:avLst/>
          </a:prstGeom>
          <a:solidFill>
            <a:schemeClr val="bg1"/>
          </a:solidFill>
        </p:spPr>
        <p:txBody>
          <a:bodyPr wrap="square" rtlCol="0">
            <a:spAutoFit/>
          </a:bodyPr>
          <a:lstStyle/>
          <a:p>
            <a:pPr marL="285750" indent="-285750">
              <a:buFont typeface="Arial" pitchFamily="34" charset="0"/>
              <a:buChar char="•"/>
            </a:pPr>
            <a:r>
              <a:rPr lang="tr-TR" sz="3200" dirty="0">
                <a:solidFill>
                  <a:prstClr val="black"/>
                </a:solidFill>
              </a:rPr>
              <a:t>Planın sahiplenilmesi		</a:t>
            </a:r>
          </a:p>
          <a:p>
            <a:pPr marL="285750" indent="-285750">
              <a:buFont typeface="Arial" pitchFamily="34" charset="0"/>
              <a:buChar char="•"/>
            </a:pPr>
            <a:r>
              <a:rPr lang="tr-TR" sz="3200" dirty="0">
                <a:solidFill>
                  <a:prstClr val="black"/>
                </a:solidFill>
              </a:rPr>
              <a:t>Planlama sürecinin organizasyonu	</a:t>
            </a:r>
          </a:p>
          <a:p>
            <a:pPr marL="285750" indent="-285750">
              <a:buFont typeface="Arial" pitchFamily="34" charset="0"/>
              <a:buChar char="•"/>
            </a:pPr>
            <a:r>
              <a:rPr lang="tr-TR" sz="3200" dirty="0">
                <a:solidFill>
                  <a:prstClr val="black"/>
                </a:solidFill>
              </a:rPr>
              <a:t>İhtiyaçların tespiti	</a:t>
            </a:r>
          </a:p>
          <a:p>
            <a:pPr marL="285750" indent="-285750">
              <a:buFont typeface="Arial" pitchFamily="34" charset="0"/>
              <a:buChar char="•"/>
            </a:pPr>
            <a:r>
              <a:rPr lang="tr-TR" sz="3200" dirty="0">
                <a:solidFill>
                  <a:prstClr val="black"/>
                </a:solidFill>
              </a:rPr>
              <a:t>Zaman planı		</a:t>
            </a:r>
          </a:p>
          <a:p>
            <a:pPr marL="285750" indent="-285750">
              <a:buFont typeface="Arial" pitchFamily="34" charset="0"/>
              <a:buChar char="•"/>
            </a:pPr>
            <a:r>
              <a:rPr lang="tr-TR" sz="3200" dirty="0">
                <a:solidFill>
                  <a:prstClr val="black"/>
                </a:solidFill>
              </a:rPr>
              <a:t>Hazırlık programı</a:t>
            </a:r>
          </a:p>
        </p:txBody>
      </p:sp>
      <p:pic>
        <p:nvPicPr>
          <p:cNvPr id="1027" name="Picture 3" descr="hazırlık sürec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081" y="3887886"/>
            <a:ext cx="6696287" cy="2269991"/>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031008" y="548680"/>
            <a:ext cx="5256356" cy="646331"/>
          </a:xfrm>
          <a:prstGeom prst="rect">
            <a:avLst/>
          </a:prstGeom>
          <a:noFill/>
        </p:spPr>
        <p:txBody>
          <a:bodyPr wrap="square" rtlCol="0">
            <a:spAutoFit/>
          </a:bodyPr>
          <a:lstStyle/>
          <a:p>
            <a:pPr algn="ctr"/>
            <a:r>
              <a:rPr lang="tr-TR" sz="3600" b="1" dirty="0">
                <a:solidFill>
                  <a:prstClr val="black"/>
                </a:solidFill>
              </a:rPr>
              <a:t>I. HAZIRLIK SÜRECİ</a:t>
            </a:r>
          </a:p>
        </p:txBody>
      </p:sp>
    </p:spTree>
    <p:extLst>
      <p:ext uri="{BB962C8B-B14F-4D97-AF65-F5344CB8AC3E}">
        <p14:creationId xmlns:p14="http://schemas.microsoft.com/office/powerpoint/2010/main" val="2072992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3289</TotalTime>
  <Words>1931</Words>
  <Application>Microsoft Office PowerPoint</Application>
  <PresentationFormat>Ekran Gösterisi (4:3)</PresentationFormat>
  <Paragraphs>271</Paragraphs>
  <Slides>40</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40</vt:i4>
      </vt:variant>
    </vt:vector>
  </HeadingPairs>
  <TitlesOfParts>
    <vt:vector size="48" baseType="lpstr">
      <vt:lpstr>Arial</vt:lpstr>
      <vt:lpstr>Calibri</vt:lpstr>
      <vt:lpstr>Impact</vt:lpstr>
      <vt:lpstr>Times New Roman</vt:lpstr>
      <vt:lpstr>Tw Cen MT</vt:lpstr>
      <vt:lpstr>Wingdings</vt:lpstr>
      <vt:lpstr>NewsPrint</vt:lpstr>
      <vt:lpstr>Çalışma Sayfası</vt:lpstr>
      <vt:lpstr>2024-2028 STRATEJİK PLAN hazırlık çalışmaları </vt:lpstr>
      <vt:lpstr>PowerPoint Sunusu</vt:lpstr>
      <vt:lpstr>PowerPoint Sunusu</vt:lpstr>
      <vt:lpstr>PowerPoint Sunusu</vt:lpstr>
      <vt:lpstr>Kamu idareleri; kalkınma planları, programlar, ilgili mevzuat ve benimsedikleri temel ilkeler çerçevesinde;  *geleceğe ilişkin misyon ve vizyonlarını oluşturmak,   *stratejik amaçlar ve ölçülebilir hedefler saptamak, *performanslarını önceden belirlenmiş olan göstergeler doğrultusunda ölçmek  *ve bu sürecin izleme ve değerlendirmesini yapmak amacıyla katılımcı yöntemlerle stratejik plan hazırlarlar.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Dinlediğiniz için Teşekkür Ederiz.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2024-2028 STRATEJİK PLANI HAZIRLIK ÇALIŞMALARI</dc:title>
  <dc:creator>Gülsen</dc:creator>
  <cp:lastModifiedBy>TANER TURAN</cp:lastModifiedBy>
  <cp:revision>233</cp:revision>
  <dcterms:created xsi:type="dcterms:W3CDTF">2016-11-22T12:38:43Z</dcterms:created>
  <dcterms:modified xsi:type="dcterms:W3CDTF">2022-08-04T07:59:38Z</dcterms:modified>
</cp:coreProperties>
</file>