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sldIdLst>
    <p:sldId id="256" r:id="rId2"/>
    <p:sldId id="258" r:id="rId3"/>
    <p:sldId id="259" r:id="rId4"/>
    <p:sldId id="320" r:id="rId5"/>
    <p:sldId id="328" r:id="rId6"/>
    <p:sldId id="329" r:id="rId7"/>
    <p:sldId id="260" r:id="rId8"/>
    <p:sldId id="353" r:id="rId9"/>
    <p:sldId id="354" r:id="rId10"/>
    <p:sldId id="318" r:id="rId11"/>
    <p:sldId id="261" r:id="rId12"/>
    <p:sldId id="332" r:id="rId13"/>
    <p:sldId id="262" r:id="rId14"/>
    <p:sldId id="321" r:id="rId15"/>
    <p:sldId id="263" r:id="rId16"/>
    <p:sldId id="264" r:id="rId17"/>
    <p:sldId id="265" r:id="rId18"/>
    <p:sldId id="288" r:id="rId19"/>
    <p:sldId id="334" r:id="rId20"/>
    <p:sldId id="335" r:id="rId21"/>
    <p:sldId id="336" r:id="rId22"/>
    <p:sldId id="303" r:id="rId23"/>
    <p:sldId id="271" r:id="rId24"/>
    <p:sldId id="272" r:id="rId25"/>
    <p:sldId id="273" r:id="rId26"/>
    <p:sldId id="331" r:id="rId27"/>
    <p:sldId id="352" r:id="rId28"/>
    <p:sldId id="289" r:id="rId29"/>
    <p:sldId id="316" r:id="rId30"/>
    <p:sldId id="274" r:id="rId31"/>
    <p:sldId id="275" r:id="rId32"/>
    <p:sldId id="309" r:id="rId33"/>
    <p:sldId id="276" r:id="rId34"/>
    <p:sldId id="333" r:id="rId35"/>
    <p:sldId id="295" r:id="rId36"/>
    <p:sldId id="311" r:id="rId37"/>
    <p:sldId id="290" r:id="rId38"/>
    <p:sldId id="291" r:id="rId39"/>
    <p:sldId id="304" r:id="rId40"/>
    <p:sldId id="277" r:id="rId41"/>
    <p:sldId id="310" r:id="rId42"/>
    <p:sldId id="278" r:id="rId43"/>
    <p:sldId id="279" r:id="rId44"/>
    <p:sldId id="292" r:id="rId45"/>
    <p:sldId id="293" r:id="rId46"/>
    <p:sldId id="298" r:id="rId47"/>
    <p:sldId id="313" r:id="rId48"/>
    <p:sldId id="344" r:id="rId49"/>
    <p:sldId id="345" r:id="rId50"/>
    <p:sldId id="346" r:id="rId51"/>
    <p:sldId id="347" r:id="rId52"/>
    <p:sldId id="305" r:id="rId53"/>
    <p:sldId id="280" r:id="rId54"/>
    <p:sldId id="281" r:id="rId55"/>
    <p:sldId id="282" r:id="rId56"/>
    <p:sldId id="283" r:id="rId57"/>
    <p:sldId id="325" r:id="rId58"/>
    <p:sldId id="285" r:id="rId59"/>
    <p:sldId id="326" r:id="rId60"/>
    <p:sldId id="322" r:id="rId61"/>
    <p:sldId id="339" r:id="rId62"/>
    <p:sldId id="340" r:id="rId63"/>
    <p:sldId id="341" r:id="rId64"/>
    <p:sldId id="342" r:id="rId65"/>
    <p:sldId id="343" r:id="rId66"/>
    <p:sldId id="350" r:id="rId6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DE2064E2-9002-4C8B-8FAE-BC75C4DDB7DC}" type="datetimeFigureOut">
              <a:rPr lang="tr-TR" smtClean="0"/>
              <a:t>2.01.2025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344103191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E2064E2-9002-4C8B-8FAE-BC75C4DDB7DC}" type="datetimeFigureOut">
              <a:rPr lang="tr-TR" smtClean="0"/>
              <a:t>2.01.2025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830310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E2064E2-9002-4C8B-8FAE-BC75C4DDB7DC}" type="datetimeFigureOut">
              <a:rPr lang="tr-TR" smtClean="0"/>
              <a:t>2.01.2025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2422352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E2064E2-9002-4C8B-8FAE-BC75C4DDB7DC}" type="datetimeFigureOut">
              <a:rPr lang="tr-TR" smtClean="0"/>
              <a:t>2.01.2025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234197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DE2064E2-9002-4C8B-8FAE-BC75C4DDB7DC}" type="datetimeFigureOut">
              <a:rPr lang="tr-TR" smtClean="0"/>
              <a:t>2.01.2025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9081515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DE2064E2-9002-4C8B-8FAE-BC75C4DDB7DC}" type="datetimeFigureOut">
              <a:rPr lang="tr-TR" smtClean="0"/>
              <a:t>2.01.2025</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434396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DE2064E2-9002-4C8B-8FAE-BC75C4DDB7DC}" type="datetimeFigureOut">
              <a:rPr lang="tr-TR" smtClean="0"/>
              <a:t>2.01.2025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B5475A-8397-4DE6-A5A1-16A4215B2A3D}"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24710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E2064E2-9002-4C8B-8FAE-BC75C4DDB7DC}" type="datetimeFigureOut">
              <a:rPr lang="tr-TR" smtClean="0"/>
              <a:t>2.01.2025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1254906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2064E2-9002-4C8B-8FAE-BC75C4DDB7DC}" type="datetimeFigureOut">
              <a:rPr lang="tr-TR" smtClean="0"/>
              <a:t>2.01.2025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30097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DE2064E2-9002-4C8B-8FAE-BC75C4DDB7DC}" type="datetimeFigureOut">
              <a:rPr lang="tr-TR" smtClean="0"/>
              <a:t>2.01.2025</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1106194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E2064E2-9002-4C8B-8FAE-BC75C4DDB7DC}" type="datetimeFigureOut">
              <a:rPr lang="tr-TR" smtClean="0"/>
              <a:t>2.01.2025</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D1B5475A-8397-4DE6-A5A1-16A4215B2A3D}" type="slidenum">
              <a:rPr lang="tr-TR" smtClean="0"/>
              <a:t>‹#›</a:t>
            </a:fld>
            <a:endParaRPr lang="tr-TR"/>
          </a:p>
        </p:txBody>
      </p:sp>
    </p:spTree>
    <p:extLst>
      <p:ext uri="{BB962C8B-B14F-4D97-AF65-F5344CB8AC3E}">
        <p14:creationId xmlns:p14="http://schemas.microsoft.com/office/powerpoint/2010/main" val="286915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DE2064E2-9002-4C8B-8FAE-BC75C4DDB7DC}" type="datetimeFigureOut">
              <a:rPr lang="tr-TR" smtClean="0"/>
              <a:t>2.01.2025</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1B5475A-8397-4DE6-A5A1-16A4215B2A3D}" type="slidenum">
              <a:rPr lang="tr-TR" smtClean="0"/>
              <a:t>‹#›</a:t>
            </a:fld>
            <a:endParaRPr lang="tr-TR"/>
          </a:p>
        </p:txBody>
      </p:sp>
    </p:spTree>
    <p:extLst>
      <p:ext uri="{BB962C8B-B14F-4D97-AF65-F5344CB8AC3E}">
        <p14:creationId xmlns:p14="http://schemas.microsoft.com/office/powerpoint/2010/main" val="3887930272"/>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36002" y="4587277"/>
            <a:ext cx="8991600" cy="1264762"/>
          </a:xfrm>
        </p:spPr>
        <p:txBody>
          <a:bodyPr>
            <a:normAutofit/>
          </a:bodyPr>
          <a:lstStyle/>
          <a:p>
            <a:r>
              <a:rPr lang="tr-TR" sz="3200" dirty="0">
                <a:latin typeface="Arial" panose="020B0604020202020204" pitchFamily="34" charset="0"/>
                <a:cs typeface="Arial" panose="020B0604020202020204" pitchFamily="34" charset="0"/>
              </a:rPr>
              <a:t>Ek Ders Mevzuatı ve </a:t>
            </a:r>
            <a:r>
              <a:rPr lang="tr-TR" sz="3200" dirty="0" err="1">
                <a:latin typeface="Arial" panose="020B0604020202020204" pitchFamily="34" charset="0"/>
                <a:cs typeface="Arial" panose="020B0604020202020204" pitchFamily="34" charset="0"/>
              </a:rPr>
              <a:t>UygulamalarI</a:t>
            </a:r>
            <a:endParaRPr lang="tr-TR" sz="32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BE8CB49B-1AF4-4FE1-AB21-01AAA67C33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41112" y="640555"/>
            <a:ext cx="7710608" cy="33120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0">
            <a:extLst>
              <a:ext uri="{FF2B5EF4-FFF2-40B4-BE49-F238E27FC236}">
                <a16:creationId xmlns:a16="http://schemas.microsoft.com/office/drawing/2014/main" id="{66DEFA6D-B8E6-4CF1-AAD2-1EFB4D69C3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06812" y="806112"/>
            <a:ext cx="7379208" cy="298094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etin kutusu 5">
            <a:extLst>
              <a:ext uri="{FF2B5EF4-FFF2-40B4-BE49-F238E27FC236}">
                <a16:creationId xmlns:a16="http://schemas.microsoft.com/office/drawing/2014/main" id="{AB097A3C-0715-319A-A03A-04618916844C}"/>
              </a:ext>
            </a:extLst>
          </p:cNvPr>
          <p:cNvSpPr txBox="1"/>
          <p:nvPr/>
        </p:nvSpPr>
        <p:spPr>
          <a:xfrm>
            <a:off x="2523276" y="2701518"/>
            <a:ext cx="7145447" cy="758156"/>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tr-TR" sz="3200" b="0" i="0" u="none" strike="noStrike" kern="1200" cap="none" spc="0" normalizeH="0" baseline="0" noProof="0" dirty="0">
                <a:ln>
                  <a:noFill/>
                </a:ln>
                <a:solidFill>
                  <a:srgbClr val="002060"/>
                </a:solidFill>
                <a:effectLst/>
                <a:uLnTx/>
                <a:uFillTx/>
                <a:latin typeface="Book Antiqua"/>
                <a:ea typeface="+mn-ea"/>
                <a:cs typeface="+mn-cs"/>
              </a:rPr>
              <a:t>Strateji Geliştirime Daire Başkanlığı</a:t>
            </a:r>
          </a:p>
        </p:txBody>
      </p:sp>
      <p:sp>
        <p:nvSpPr>
          <p:cNvPr id="4" name="Unvan 1">
            <a:extLst>
              <a:ext uri="{FF2B5EF4-FFF2-40B4-BE49-F238E27FC236}">
                <a16:creationId xmlns:a16="http://schemas.microsoft.com/office/drawing/2014/main" id="{3FC4F8E0-510E-6236-9C00-516FB598180A}"/>
              </a:ext>
            </a:extLst>
          </p:cNvPr>
          <p:cNvSpPr txBox="1">
            <a:spLocks/>
          </p:cNvSpPr>
          <p:nvPr/>
        </p:nvSpPr>
        <p:spPr bwMode="blackWhite">
          <a:xfrm>
            <a:off x="5222118" y="6217445"/>
            <a:ext cx="2019368" cy="440119"/>
          </a:xfrm>
          <a:prstGeom prst="rect">
            <a:avLst/>
          </a:prstGeom>
          <a:solidFill>
            <a:srgbClr val="FFFFFF"/>
          </a:solidFill>
          <a:ln w="38100" cap="sq">
            <a:solidFill>
              <a:srgbClr val="404040"/>
            </a:solidFill>
            <a:miter lim="800000"/>
          </a:ln>
        </p:spPr>
        <p:txBody>
          <a:bodyPr vert="horz" lIns="274320" tIns="182880" rIns="274320" bIns="182880" rtlCol="0" anchor="ctr" anchorCtr="1">
            <a:noAutofit/>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r>
              <a:rPr lang="tr-TR" sz="1800" cap="none" spc="0" dirty="0">
                <a:solidFill>
                  <a:srgbClr val="002060"/>
                </a:solidFill>
                <a:latin typeface="Book Antiqua"/>
                <a:ea typeface="+mn-ea"/>
                <a:cs typeface="+mn-cs"/>
              </a:rPr>
              <a:t>A</a:t>
            </a:r>
            <a:r>
              <a:rPr kumimoji="0" lang="tr-TR" sz="1800" b="0" i="0" u="none" strike="noStrike" kern="1200" cap="none" spc="0" normalizeH="0" baseline="0" noProof="0" dirty="0" err="1">
                <a:ln>
                  <a:noFill/>
                </a:ln>
                <a:solidFill>
                  <a:srgbClr val="002060"/>
                </a:solidFill>
                <a:effectLst/>
                <a:uLnTx/>
                <a:uFillTx/>
                <a:latin typeface="Book Antiqua"/>
                <a:ea typeface="+mn-ea"/>
                <a:cs typeface="+mn-cs"/>
              </a:rPr>
              <a:t>ralık</a:t>
            </a:r>
            <a:r>
              <a:rPr kumimoji="0" lang="tr-TR" sz="1800" b="0" i="0" u="none" strike="noStrike" kern="1200" cap="none" spc="0" normalizeH="0" baseline="0" noProof="0" dirty="0">
                <a:ln>
                  <a:noFill/>
                </a:ln>
                <a:solidFill>
                  <a:srgbClr val="002060"/>
                </a:solidFill>
                <a:effectLst/>
                <a:uLnTx/>
                <a:uFillTx/>
                <a:latin typeface="Book Antiqua"/>
                <a:ea typeface="+mn-ea"/>
                <a:cs typeface="+mn-cs"/>
              </a:rPr>
              <a:t> 2024</a:t>
            </a:r>
          </a:p>
        </p:txBody>
      </p:sp>
      <p:pic>
        <p:nvPicPr>
          <p:cNvPr id="5" name="Resim 4">
            <a:extLst>
              <a:ext uri="{FF2B5EF4-FFF2-40B4-BE49-F238E27FC236}">
                <a16:creationId xmlns:a16="http://schemas.microsoft.com/office/drawing/2014/main" id="{F8BB2443-9577-FCD0-2A58-B24EC031F1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9078" y="1429097"/>
            <a:ext cx="4322656" cy="1028514"/>
          </a:xfrm>
          <a:prstGeom prst="rect">
            <a:avLst/>
          </a:prstGeom>
          <a:noFill/>
          <a:ln>
            <a:noFill/>
          </a:ln>
        </p:spPr>
      </p:pic>
    </p:spTree>
    <p:extLst>
      <p:ext uri="{BB962C8B-B14F-4D97-AF65-F5344CB8AC3E}">
        <p14:creationId xmlns:p14="http://schemas.microsoft.com/office/powerpoint/2010/main" val="3829849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5760" y="1386348"/>
            <a:ext cx="11138852" cy="4729317"/>
          </a:xfrm>
        </p:spPr>
        <p:txBody>
          <a:bodyPr>
            <a:normAutofit/>
          </a:bodyPr>
          <a:lstStyle/>
          <a:p>
            <a:pPr marL="0" indent="0" algn="just">
              <a:buNone/>
            </a:pPr>
            <a:r>
              <a:rPr lang="tr-TR" sz="2000" dirty="0">
                <a:solidFill>
                  <a:srgbClr val="FF0000"/>
                </a:solidFill>
                <a:latin typeface="Arial" panose="020B0604020202020204" pitchFamily="34" charset="0"/>
                <a:cs typeface="Arial" panose="020B0604020202020204" pitchFamily="34" charset="0"/>
              </a:rPr>
              <a:t>Soru: Öğretim görevlilerinin bölüm başkanı olarak atanması durumunda ders yükünde indirim olur mu?</a:t>
            </a:r>
          </a:p>
          <a:p>
            <a:pPr marL="0" indent="0" algn="just">
              <a:buNone/>
            </a:pPr>
            <a:endParaRPr lang="tr-TR" sz="2000" dirty="0">
              <a:solidFill>
                <a:schemeClr val="tx1"/>
              </a:solidFill>
              <a:latin typeface="Arial" panose="020B0604020202020204" pitchFamily="34" charset="0"/>
              <a:cs typeface="Arial" panose="020B0604020202020204" pitchFamily="34" charset="0"/>
            </a:endParaRPr>
          </a:p>
          <a:p>
            <a:pPr algn="just"/>
            <a:r>
              <a:rPr lang="tr-TR" sz="2000" dirty="0">
                <a:solidFill>
                  <a:schemeClr val="tx1"/>
                </a:solidFill>
                <a:latin typeface="Arial" panose="020B0604020202020204" pitchFamily="34" charset="0"/>
                <a:cs typeface="Arial" panose="020B0604020202020204" pitchFamily="34" charset="0"/>
              </a:rPr>
              <a:t>02.10.2018 tarihli Hazine ve Maliye Bakanlığı görüş yazısında «Bölüm başkanı; bölümün aylıklı profesörleri, bulunmadığı takdirde doçentleri, doçent de bulunmadığı takdirde doktor öğretim üyeleri arasından fakültelerde dekanca, fakülteye bağlı yüksekokullarda müdürün önerisi üzerine dekanca, rektörlüğe bağlı yüksekokullarda müdürün önerisi üzerine rektörce üç yıl için atanır. </a:t>
            </a:r>
          </a:p>
          <a:p>
            <a:pPr algn="just"/>
            <a:r>
              <a:rPr lang="tr-TR" sz="2000" dirty="0">
                <a:solidFill>
                  <a:schemeClr val="tx1"/>
                </a:solidFill>
                <a:latin typeface="Arial" panose="020B0604020202020204" pitchFamily="34" charset="0"/>
                <a:cs typeface="Arial" panose="020B0604020202020204" pitchFamily="34" charset="0"/>
              </a:rPr>
              <a:t>Bölüm başkanları ancak öğretim üyeleri arasından atanması öngörülmüş olduğundan, bölüm başkanı olarak görevlendirilen öğretim görevlileri hakkında ders yükü indirimi uygulanamaz»</a:t>
            </a:r>
          </a:p>
        </p:txBody>
      </p:sp>
    </p:spTree>
    <p:extLst>
      <p:ext uri="{BB962C8B-B14F-4D97-AF65-F5344CB8AC3E}">
        <p14:creationId xmlns:p14="http://schemas.microsoft.com/office/powerpoint/2010/main" val="1847040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7892" y="931984"/>
            <a:ext cx="11195296" cy="5231423"/>
          </a:xfrm>
        </p:spPr>
        <p:txBody>
          <a:bodyPr>
            <a:noAutofit/>
          </a:bodyPr>
          <a:lstStyle/>
          <a:p>
            <a:pPr marL="0" indent="0" algn="just">
              <a:buNone/>
            </a:pPr>
            <a:r>
              <a:rPr lang="tr-TR" sz="2400" dirty="0">
                <a:solidFill>
                  <a:schemeClr val="tx1"/>
                </a:solidFill>
                <a:latin typeface="Arial" panose="020B0604020202020204" pitchFamily="34" charset="0"/>
                <a:cs typeface="Arial" panose="020B0604020202020204" pitchFamily="34" charset="0"/>
              </a:rPr>
              <a:t>Temel İlkeler: </a:t>
            </a:r>
          </a:p>
          <a:p>
            <a:pPr marL="0" indent="0" algn="just">
              <a:buNone/>
            </a:pPr>
            <a:r>
              <a:rPr lang="tr-TR" sz="2400" dirty="0">
                <a:solidFill>
                  <a:schemeClr val="tx1"/>
                </a:solidFill>
                <a:latin typeface="Arial" panose="020B0604020202020204" pitchFamily="34" charset="0"/>
                <a:cs typeface="Arial" panose="020B0604020202020204" pitchFamily="34" charset="0"/>
              </a:rPr>
              <a:t>*  Haftalık ders programında yer alması ve fiilen yapılması şartıyla normal örgün öğretimde en çok </a:t>
            </a:r>
            <a:r>
              <a:rPr lang="tr-TR" sz="2400" b="1" dirty="0">
                <a:solidFill>
                  <a:srgbClr val="FF0000"/>
                </a:solidFill>
                <a:latin typeface="Arial" panose="020B0604020202020204" pitchFamily="34" charset="0"/>
                <a:cs typeface="Arial" panose="020B0604020202020204" pitchFamily="34" charset="0"/>
              </a:rPr>
              <a:t>yirmi saate </a:t>
            </a:r>
            <a:r>
              <a:rPr lang="tr-TR" sz="2400" dirty="0">
                <a:solidFill>
                  <a:schemeClr val="tx1"/>
                </a:solidFill>
                <a:latin typeface="Arial" panose="020B0604020202020204" pitchFamily="34" charset="0"/>
                <a:cs typeface="Arial" panose="020B0604020202020204" pitchFamily="34" charset="0"/>
              </a:rPr>
              <a:t>kadar, ikinci öğretimde ise en çok </a:t>
            </a:r>
            <a:r>
              <a:rPr lang="tr-TR" sz="2400" b="1" dirty="0">
                <a:solidFill>
                  <a:srgbClr val="FF0000"/>
                </a:solidFill>
                <a:latin typeface="Arial" panose="020B0604020202020204" pitchFamily="34" charset="0"/>
                <a:cs typeface="Arial" panose="020B0604020202020204" pitchFamily="34" charset="0"/>
              </a:rPr>
              <a:t>on saate </a:t>
            </a:r>
            <a:r>
              <a:rPr lang="tr-TR" sz="2400" dirty="0">
                <a:solidFill>
                  <a:schemeClr val="tx1"/>
                </a:solidFill>
                <a:latin typeface="Arial" panose="020B0604020202020204" pitchFamily="34" charset="0"/>
                <a:cs typeface="Arial" panose="020B0604020202020204" pitchFamily="34" charset="0"/>
              </a:rPr>
              <a:t>kadar ek ders ücreti ödenir. </a:t>
            </a:r>
          </a:p>
          <a:p>
            <a:pPr marL="0" indent="0" algn="just">
              <a:buNone/>
            </a:pPr>
            <a:r>
              <a:rPr lang="tr-TR" sz="2400" dirty="0">
                <a:solidFill>
                  <a:schemeClr val="tx1"/>
                </a:solidFill>
                <a:latin typeface="Arial" panose="020B0604020202020204" pitchFamily="34" charset="0"/>
                <a:cs typeface="Arial" panose="020B0604020202020204" pitchFamily="34" charset="0"/>
              </a:rPr>
              <a:t>* Ders yüklerinin tamamlanmasında </a:t>
            </a:r>
            <a:r>
              <a:rPr lang="tr-TR" sz="2400" b="1" dirty="0">
                <a:solidFill>
                  <a:srgbClr val="FF0000"/>
                </a:solidFill>
                <a:latin typeface="Arial" panose="020B0604020202020204" pitchFamily="34" charset="0"/>
                <a:cs typeface="Arial" panose="020B0604020202020204" pitchFamily="34" charset="0"/>
              </a:rPr>
              <a:t>öncelikle normal örgün öğretimde </a:t>
            </a:r>
            <a:r>
              <a:rPr lang="tr-TR" sz="2400" dirty="0">
                <a:solidFill>
                  <a:schemeClr val="tx1"/>
                </a:solidFill>
                <a:latin typeface="Arial" panose="020B0604020202020204" pitchFamily="34" charset="0"/>
                <a:cs typeface="Arial" panose="020B0604020202020204" pitchFamily="34" charset="0"/>
              </a:rPr>
              <a:t>verilen ders ve faaliyetler dikkate alınır. </a:t>
            </a:r>
          </a:p>
          <a:p>
            <a:pPr marL="0" indent="0" algn="just">
              <a:buNone/>
            </a:pPr>
            <a:r>
              <a:rPr lang="tr-TR" sz="2400" dirty="0">
                <a:solidFill>
                  <a:schemeClr val="tx1"/>
                </a:solidFill>
                <a:latin typeface="Arial" panose="020B0604020202020204" pitchFamily="34" charset="0"/>
                <a:cs typeface="Arial" panose="020B0604020202020204" pitchFamily="34" charset="0"/>
              </a:rPr>
              <a:t>* Ders dışındaki uygulama, </a:t>
            </a:r>
            <a:r>
              <a:rPr lang="tr-TR" sz="2400" dirty="0">
                <a:solidFill>
                  <a:srgbClr val="FF0000"/>
                </a:solidFill>
                <a:latin typeface="Arial" panose="020B0604020202020204" pitchFamily="34" charset="0"/>
                <a:cs typeface="Arial" panose="020B0604020202020204" pitchFamily="34" charset="0"/>
              </a:rPr>
              <a:t>seminer, proje, bitirme ödevi ve tez danışmanlıklarının </a:t>
            </a:r>
            <a:r>
              <a:rPr lang="tr-TR" sz="2400" dirty="0">
                <a:solidFill>
                  <a:schemeClr val="tx1"/>
                </a:solidFill>
                <a:latin typeface="Arial" panose="020B0604020202020204" pitchFamily="34" charset="0"/>
                <a:cs typeface="Arial" panose="020B0604020202020204" pitchFamily="34" charset="0"/>
              </a:rPr>
              <a:t>kaç ders saatine karşılık geldiği; kendi üniversitesi dışındaki devlet veya vakıf üniversitelerine bağlı yükseköğretim kurumlarında haftada verebileceği azami ders saatleri ve uzaktan öğretim programlarında verdikleri derslerin örgün öğretim programlarında verilen kaç ders saatine tekabül ettiği Yükseköğretim Kurulu tarafından belirlenir</a:t>
            </a:r>
          </a:p>
        </p:txBody>
      </p:sp>
    </p:spTree>
    <p:extLst>
      <p:ext uri="{BB962C8B-B14F-4D97-AF65-F5344CB8AC3E}">
        <p14:creationId xmlns:p14="http://schemas.microsoft.com/office/powerpoint/2010/main" val="1404885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7891" y="1455174"/>
            <a:ext cx="10936721" cy="4456048"/>
          </a:xfrm>
        </p:spPr>
        <p:txBody>
          <a:bodyPr>
            <a:noAutofit/>
          </a:bodyPr>
          <a:lstStyle/>
          <a:p>
            <a:pPr algn="just"/>
            <a:r>
              <a:rPr lang="tr-TR" sz="2100" dirty="0">
                <a:solidFill>
                  <a:schemeClr val="tx1"/>
                </a:solidFill>
                <a:latin typeface="Arial" panose="020B0604020202020204" pitchFamily="34" charset="0"/>
                <a:cs typeface="Arial" panose="020B0604020202020204" pitchFamily="34" charset="0"/>
              </a:rPr>
              <a:t>2007 yılına ilişkin Temyiz Kurulu Kararına göre; </a:t>
            </a:r>
          </a:p>
          <a:p>
            <a:pPr marL="0" indent="0" algn="just">
              <a:buNone/>
            </a:pPr>
            <a:r>
              <a:rPr lang="tr-TR" sz="2100" dirty="0">
                <a:solidFill>
                  <a:schemeClr val="tx1"/>
                </a:solidFill>
                <a:latin typeface="Arial" panose="020B0604020202020204" pitchFamily="34" charset="0"/>
                <a:cs typeface="Arial" panose="020B0604020202020204" pitchFamily="34" charset="0"/>
              </a:rPr>
              <a:t>	(Daire Kararında … </a:t>
            </a:r>
            <a:r>
              <a:rPr lang="tr-TR" sz="2100" dirty="0" err="1">
                <a:solidFill>
                  <a:schemeClr val="tx1"/>
                </a:solidFill>
                <a:latin typeface="Arial" panose="020B0604020202020204" pitchFamily="34" charset="0"/>
                <a:cs typeface="Arial" panose="020B0604020202020204" pitchFamily="34" charset="0"/>
              </a:rPr>
              <a:t>BESYO’da</a:t>
            </a:r>
            <a:r>
              <a:rPr lang="tr-TR" sz="2100" dirty="0">
                <a:solidFill>
                  <a:schemeClr val="tx1"/>
                </a:solidFill>
                <a:latin typeface="Arial" panose="020B0604020202020204" pitchFamily="34" charset="0"/>
                <a:cs typeface="Arial" panose="020B0604020202020204" pitchFamily="34" charset="0"/>
              </a:rPr>
              <a:t> görevli öğretim görevlilerine diğer faaliyetler için (uygulama) I. öğretimde verilen derslerin bir kısmına ücret tahakkuk ettirilmeyip ücreti daha fazla olduğu için II. öğretim ders ücretinin ödenmesi nedeniyle 3.535,35 YTL.ye tazmin hükmü verilmiştir.</a:t>
            </a:r>
          </a:p>
          <a:p>
            <a:pPr marL="0" indent="0" algn="just">
              <a:buNone/>
            </a:pPr>
            <a:r>
              <a:rPr lang="tr-TR" sz="2100" dirty="0">
                <a:solidFill>
                  <a:schemeClr val="tx1"/>
                </a:solidFill>
                <a:latin typeface="Arial" panose="020B0604020202020204" pitchFamily="34" charset="0"/>
                <a:cs typeface="Arial" panose="020B0604020202020204" pitchFamily="34" charset="0"/>
              </a:rPr>
              <a:t>	 İlam hükmünde ise, haftalık ders yükünün tamamlanmasında ve ek ders ücretinin hesaplanmasında öncelikle normal örgün öğretimde verilen teorik dersler ve diğer faaliyetler, daha sonra ikinci öğretimde verilen teorik dersler ve diğer faaliyetlerin dikkate alınması gerektiği ifade edilmesine rağmen fazla ödemeye ilişkin hesaplama yapılırken </a:t>
            </a:r>
            <a:r>
              <a:rPr lang="tr-TR" sz="2100" dirty="0" err="1">
                <a:solidFill>
                  <a:schemeClr val="tx1"/>
                </a:solidFill>
                <a:latin typeface="Arial" panose="020B0604020202020204" pitchFamily="34" charset="0"/>
                <a:cs typeface="Arial" panose="020B0604020202020204" pitchFamily="34" charset="0"/>
              </a:rPr>
              <a:t>II.öğretimde</a:t>
            </a:r>
            <a:r>
              <a:rPr lang="tr-TR" sz="2100" dirty="0">
                <a:solidFill>
                  <a:schemeClr val="tx1"/>
                </a:solidFill>
                <a:latin typeface="Arial" panose="020B0604020202020204" pitchFamily="34" charset="0"/>
                <a:cs typeface="Arial" panose="020B0604020202020204" pitchFamily="34" charset="0"/>
              </a:rPr>
              <a:t> fazla olarak belirtilen </a:t>
            </a:r>
            <a:r>
              <a:rPr lang="tr-TR" sz="2100" dirty="0" err="1">
                <a:solidFill>
                  <a:schemeClr val="tx1"/>
                </a:solidFill>
                <a:latin typeface="Arial" panose="020B0604020202020204" pitchFamily="34" charset="0"/>
                <a:cs typeface="Arial" panose="020B0604020202020204" pitchFamily="34" charset="0"/>
              </a:rPr>
              <a:t>ekders</a:t>
            </a:r>
            <a:r>
              <a:rPr lang="tr-TR" sz="2100" dirty="0">
                <a:solidFill>
                  <a:schemeClr val="tx1"/>
                </a:solidFill>
                <a:latin typeface="Arial" panose="020B0604020202020204" pitchFamily="34" charset="0"/>
                <a:cs typeface="Arial" panose="020B0604020202020204" pitchFamily="34" charset="0"/>
              </a:rPr>
              <a:t> ücretinden </a:t>
            </a:r>
            <a:r>
              <a:rPr lang="tr-TR" sz="2100" dirty="0" err="1">
                <a:solidFill>
                  <a:schemeClr val="tx1"/>
                </a:solidFill>
                <a:latin typeface="Arial" panose="020B0604020202020204" pitchFamily="34" charset="0"/>
                <a:cs typeface="Arial" panose="020B0604020202020204" pitchFamily="34" charset="0"/>
              </a:rPr>
              <a:t>I.öğretimde</a:t>
            </a:r>
            <a:r>
              <a:rPr lang="tr-TR" sz="2100" dirty="0">
                <a:solidFill>
                  <a:schemeClr val="tx1"/>
                </a:solidFill>
                <a:latin typeface="Arial" panose="020B0604020202020204" pitchFamily="34" charset="0"/>
                <a:cs typeface="Arial" panose="020B0604020202020204" pitchFamily="34" charset="0"/>
              </a:rPr>
              <a:t> alması gereken </a:t>
            </a:r>
            <a:r>
              <a:rPr lang="tr-TR" sz="2100" dirty="0" err="1">
                <a:solidFill>
                  <a:schemeClr val="tx1"/>
                </a:solidFill>
                <a:latin typeface="Arial" panose="020B0604020202020204" pitchFamily="34" charset="0"/>
                <a:cs typeface="Arial" panose="020B0604020202020204" pitchFamily="34" charset="0"/>
              </a:rPr>
              <a:t>ekders</a:t>
            </a:r>
            <a:r>
              <a:rPr lang="tr-TR" sz="2100" dirty="0">
                <a:solidFill>
                  <a:schemeClr val="tx1"/>
                </a:solidFill>
                <a:latin typeface="Arial" panose="020B0604020202020204" pitchFamily="34" charset="0"/>
                <a:cs typeface="Arial" panose="020B0604020202020204" pitchFamily="34" charset="0"/>
              </a:rPr>
              <a:t> ücretinin mahsup edilmediği görülmüştür</a:t>
            </a:r>
          </a:p>
        </p:txBody>
      </p:sp>
    </p:spTree>
    <p:extLst>
      <p:ext uri="{BB962C8B-B14F-4D97-AF65-F5344CB8AC3E}">
        <p14:creationId xmlns:p14="http://schemas.microsoft.com/office/powerpoint/2010/main" val="3048739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5317" y="927588"/>
            <a:ext cx="11053499" cy="5002823"/>
          </a:xfrm>
        </p:spPr>
        <p:txBody>
          <a:bodyPr>
            <a:noAutofit/>
          </a:bodyPr>
          <a:lstStyle/>
          <a:p>
            <a:pPr marL="0" indent="0" algn="just">
              <a:buNone/>
            </a:pPr>
            <a:r>
              <a:rPr lang="tr-TR" sz="1900" dirty="0">
                <a:solidFill>
                  <a:srgbClr val="FF0000"/>
                </a:solidFill>
                <a:latin typeface="Arial" panose="020B0604020202020204" pitchFamily="34" charset="0"/>
                <a:cs typeface="Arial" panose="020B0604020202020204" pitchFamily="34" charset="0"/>
              </a:rPr>
              <a:t>Soru: Teorik Ders ve Diğer Faaliyetler Nedir ?</a:t>
            </a:r>
          </a:p>
          <a:p>
            <a:pPr algn="just">
              <a:buAutoNum type="arabicPeriod"/>
            </a:pPr>
            <a:r>
              <a:rPr lang="tr-TR" sz="1900" dirty="0">
                <a:solidFill>
                  <a:schemeClr val="tx1"/>
                </a:solidFill>
                <a:latin typeface="Arial" panose="020B0604020202020204" pitchFamily="34" charset="0"/>
                <a:cs typeface="Arial" panose="020B0604020202020204" pitchFamily="34" charset="0"/>
              </a:rPr>
              <a:t>Teorik Ders: (Usul ve Esaslar) Haftalık ders programında yer alan, günü, saati ve yeri belirlenmiş, öğrenciye hitap eden, </a:t>
            </a:r>
            <a:r>
              <a:rPr lang="tr-TR" sz="1900" b="1" dirty="0">
                <a:solidFill>
                  <a:srgbClr val="FF0000"/>
                </a:solidFill>
                <a:latin typeface="Arial" panose="020B0604020202020204" pitchFamily="34" charset="0"/>
                <a:cs typeface="Arial" panose="020B0604020202020204" pitchFamily="34" charset="0"/>
              </a:rPr>
              <a:t>öğretim elemanının aktif olarak </a:t>
            </a:r>
            <a:r>
              <a:rPr lang="tr-TR" sz="1900" dirty="0">
                <a:solidFill>
                  <a:schemeClr val="tx1"/>
                </a:solidFill>
                <a:latin typeface="Arial" panose="020B0604020202020204" pitchFamily="34" charset="0"/>
                <a:cs typeface="Arial" panose="020B0604020202020204" pitchFamily="34" charset="0"/>
              </a:rPr>
              <a:t>katıldığı eğitim - öğretim faaliyetleri olup, her ders saati bir ders yüküne eş değerdir.</a:t>
            </a:r>
          </a:p>
          <a:p>
            <a:pPr algn="just">
              <a:buAutoNum type="arabicPeriod"/>
            </a:pPr>
            <a:r>
              <a:rPr lang="tr-TR" sz="1900" dirty="0">
                <a:solidFill>
                  <a:schemeClr val="tx1"/>
                </a:solidFill>
                <a:latin typeface="Arial" panose="020B0604020202020204" pitchFamily="34" charset="0"/>
                <a:cs typeface="Arial" panose="020B0604020202020204" pitchFamily="34" charset="0"/>
              </a:rPr>
              <a:t>Diğer Faaliyetler: Teorik dersler dışındaki tüm eğitim- öğretim faaliyetlerini kapsar.</a:t>
            </a:r>
          </a:p>
          <a:p>
            <a:pPr marL="0" indent="0" algn="just">
              <a:buNone/>
            </a:pPr>
            <a:r>
              <a:rPr lang="tr-TR" sz="1900" dirty="0">
                <a:solidFill>
                  <a:schemeClr val="tx1"/>
                </a:solidFill>
                <a:latin typeface="Arial" panose="020B0604020202020204" pitchFamily="34" charset="0"/>
                <a:cs typeface="Arial" panose="020B0604020202020204" pitchFamily="34" charset="0"/>
              </a:rPr>
              <a:t>	- a. Haftalık ders programında günü, yeri, saati belirlenmiş, öğrenciye hitap eden, öğrencilerin aktif olarak katıldığı </a:t>
            </a:r>
            <a:r>
              <a:rPr lang="tr-TR" sz="1900" dirty="0">
                <a:solidFill>
                  <a:srgbClr val="FF0000"/>
                </a:solidFill>
                <a:latin typeface="Arial" panose="020B0604020202020204" pitchFamily="34" charset="0"/>
                <a:cs typeface="Arial" panose="020B0604020202020204" pitchFamily="34" charset="0"/>
              </a:rPr>
              <a:t>uygulamalı dersler </a:t>
            </a:r>
            <a:r>
              <a:rPr lang="tr-TR" sz="1900" dirty="0">
                <a:solidFill>
                  <a:schemeClr val="tx1"/>
                </a:solidFill>
                <a:latin typeface="Arial" panose="020B0604020202020204" pitchFamily="34" charset="0"/>
                <a:cs typeface="Arial" panose="020B0604020202020204" pitchFamily="34" charset="0"/>
              </a:rPr>
              <a:t>ile </a:t>
            </a:r>
            <a:r>
              <a:rPr lang="tr-TR" sz="1900" dirty="0">
                <a:solidFill>
                  <a:srgbClr val="FF0000"/>
                </a:solidFill>
                <a:latin typeface="Arial" panose="020B0604020202020204" pitchFamily="34" charset="0"/>
                <a:cs typeface="Arial" panose="020B0604020202020204" pitchFamily="34" charset="0"/>
              </a:rPr>
              <a:t>teorik derslerin uygulamalarının </a:t>
            </a:r>
            <a:r>
              <a:rPr lang="tr-TR" sz="1900" dirty="0">
                <a:solidFill>
                  <a:schemeClr val="tx1"/>
                </a:solidFill>
                <a:latin typeface="Arial" panose="020B0604020202020204" pitchFamily="34" charset="0"/>
                <a:cs typeface="Arial" panose="020B0604020202020204" pitchFamily="34" charset="0"/>
              </a:rPr>
              <a:t>ve laboratuvar, tıbbi ve cerrahi klinik uygulamaları, seminer ve diğer benzeri faaliyetlerin </a:t>
            </a:r>
            <a:r>
              <a:rPr lang="tr-TR" sz="1900" dirty="0">
                <a:solidFill>
                  <a:srgbClr val="FF0000"/>
                </a:solidFill>
                <a:latin typeface="Arial" panose="020B0604020202020204" pitchFamily="34" charset="0"/>
                <a:cs typeface="Arial" panose="020B0604020202020204" pitchFamily="34" charset="0"/>
              </a:rPr>
              <a:t>her ders saati bir ders yüküdür</a:t>
            </a:r>
            <a:r>
              <a:rPr lang="tr-TR" sz="1900" dirty="0">
                <a:solidFill>
                  <a:schemeClr val="tx1"/>
                </a:solidFill>
                <a:latin typeface="Arial" panose="020B0604020202020204" pitchFamily="34" charset="0"/>
                <a:cs typeface="Arial" panose="020B0604020202020204" pitchFamily="34" charset="0"/>
              </a:rPr>
              <a:t>.</a:t>
            </a:r>
          </a:p>
          <a:p>
            <a:pPr marL="0" indent="0" algn="just">
              <a:buNone/>
            </a:pPr>
            <a:r>
              <a:rPr lang="tr-TR" sz="1900" dirty="0">
                <a:solidFill>
                  <a:schemeClr val="tx1"/>
                </a:solidFill>
                <a:latin typeface="Arial" panose="020B0604020202020204" pitchFamily="34" charset="0"/>
                <a:cs typeface="Arial" panose="020B0604020202020204" pitchFamily="34" charset="0"/>
              </a:rPr>
              <a:t>	- b. Bitirme ödevi, bitirme projesi, diploma projesi, proje ve staj raporu değerlendirme ve benzeri eğitim, öğretim faaliyetlerini yöneten öğretim elemanları, </a:t>
            </a:r>
            <a:r>
              <a:rPr lang="tr-TR" sz="1900" b="1" dirty="0">
                <a:solidFill>
                  <a:srgbClr val="FF0000"/>
                </a:solidFill>
                <a:latin typeface="Arial" panose="020B0604020202020204" pitchFamily="34" charset="0"/>
                <a:cs typeface="Arial" panose="020B0604020202020204" pitchFamily="34" charset="0"/>
              </a:rPr>
              <a:t>öğrenci sayısına bakılmaksızın</a:t>
            </a:r>
            <a:r>
              <a:rPr lang="tr-TR" sz="1900" dirty="0">
                <a:solidFill>
                  <a:schemeClr val="tx1"/>
                </a:solidFill>
                <a:latin typeface="Arial" panose="020B0604020202020204" pitchFamily="34" charset="0"/>
                <a:cs typeface="Arial" panose="020B0604020202020204" pitchFamily="34" charset="0"/>
              </a:rPr>
              <a:t> toplam </a:t>
            </a:r>
            <a:r>
              <a:rPr lang="tr-TR" sz="1900" dirty="0">
                <a:solidFill>
                  <a:srgbClr val="FF0000"/>
                </a:solidFill>
                <a:latin typeface="Arial" panose="020B0604020202020204" pitchFamily="34" charset="0"/>
                <a:cs typeface="Arial" panose="020B0604020202020204" pitchFamily="34" charset="0"/>
              </a:rPr>
              <a:t>2 saat /hafta</a:t>
            </a:r>
            <a:r>
              <a:rPr lang="tr-TR" sz="1900" dirty="0">
                <a:solidFill>
                  <a:schemeClr val="tx1"/>
                </a:solidFill>
                <a:latin typeface="Arial" panose="020B0604020202020204" pitchFamily="34" charset="0"/>
                <a:cs typeface="Arial" panose="020B0604020202020204" pitchFamily="34" charset="0"/>
              </a:rPr>
              <a:t> </a:t>
            </a:r>
            <a:r>
              <a:rPr lang="tr-TR" sz="1900" b="1" dirty="0">
                <a:solidFill>
                  <a:srgbClr val="FF0000"/>
                </a:solidFill>
                <a:latin typeface="Arial" panose="020B0604020202020204" pitchFamily="34" charset="0"/>
                <a:cs typeface="Arial" panose="020B0604020202020204" pitchFamily="34" charset="0"/>
              </a:rPr>
              <a:t>uygulamalı ders yükü </a:t>
            </a:r>
            <a:r>
              <a:rPr lang="tr-TR" sz="1900" dirty="0">
                <a:solidFill>
                  <a:schemeClr val="tx1"/>
                </a:solidFill>
                <a:latin typeface="Arial" panose="020B0604020202020204" pitchFamily="34" charset="0"/>
                <a:cs typeface="Arial" panose="020B0604020202020204" pitchFamily="34" charset="0"/>
              </a:rPr>
              <a:t>yüklenmiş sayılır</a:t>
            </a:r>
          </a:p>
        </p:txBody>
      </p:sp>
    </p:spTree>
    <p:extLst>
      <p:ext uri="{BB962C8B-B14F-4D97-AF65-F5344CB8AC3E}">
        <p14:creationId xmlns:p14="http://schemas.microsoft.com/office/powerpoint/2010/main" val="3688237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7516" y="1327355"/>
            <a:ext cx="10927096" cy="4583867"/>
          </a:xfrm>
        </p:spPr>
        <p:txBody>
          <a:bodyPr>
            <a:normAutofit/>
          </a:bodyPr>
          <a:lstStyle/>
          <a:p>
            <a:pPr algn="just"/>
            <a:r>
              <a:rPr lang="tr-TR" dirty="0">
                <a:solidFill>
                  <a:srgbClr val="FF0000"/>
                </a:solidFill>
                <a:latin typeface="Arial" panose="020B0604020202020204" pitchFamily="34" charset="0"/>
                <a:cs typeface="Arial" panose="020B0604020202020204" pitchFamily="34" charset="0"/>
              </a:rPr>
              <a:t>Soru:  “Diğer faaliyetler” kapsamında ifade edilen faaliyetler için normal örgün eğitim ve ikinci öğretim ayrımı yapılarak haftalık 2 saatlik sınırı aşacak şekilde ek ders ücret ödenmesi yapılabilir mi?</a:t>
            </a:r>
          </a:p>
          <a:p>
            <a:pPr algn="just"/>
            <a:r>
              <a:rPr lang="tr-TR" dirty="0">
                <a:solidFill>
                  <a:schemeClr val="tx1"/>
                </a:solidFill>
                <a:latin typeface="Arial" panose="020B0604020202020204" pitchFamily="34" charset="0"/>
                <a:cs typeface="Arial" panose="020B0604020202020204" pitchFamily="34" charset="0"/>
              </a:rPr>
              <a:t>Daire Kararı: 2016 yılı hesabına ait Tutanak Tarihi: 2018 (Denetçi Tespiti)  … Üniversitesi Fen Edebiyat Fakültesinde görevli bazı öğretim elemanlarına Ders Yükü Tespit ve Ek Ders Ücret Ödemelerinde Uyulacak esaslarda “diğer faaliyetler” kapsamında ifade edilen faaliyetler için </a:t>
            </a:r>
            <a:r>
              <a:rPr lang="tr-TR" dirty="0">
                <a:solidFill>
                  <a:srgbClr val="FF0000"/>
                </a:solidFill>
                <a:latin typeface="Arial" panose="020B0604020202020204" pitchFamily="34" charset="0"/>
                <a:cs typeface="Arial" panose="020B0604020202020204" pitchFamily="34" charset="0"/>
              </a:rPr>
              <a:t>normal örgün eğitim ve ikinci öğretim ayrımı yapılarak </a:t>
            </a:r>
            <a:r>
              <a:rPr lang="tr-TR" dirty="0">
                <a:solidFill>
                  <a:schemeClr val="tx1"/>
                </a:solidFill>
                <a:latin typeface="Arial" panose="020B0604020202020204" pitchFamily="34" charset="0"/>
                <a:cs typeface="Arial" panose="020B0604020202020204" pitchFamily="34" charset="0"/>
              </a:rPr>
              <a:t>haftalık 2 saatlik sınırı aşacak şekilde ek ders ücret ödendiği görülmüştür. </a:t>
            </a:r>
          </a:p>
          <a:p>
            <a:pPr algn="just"/>
            <a:endParaRPr lang="tr-TR" dirty="0">
              <a:solidFill>
                <a:schemeClr val="tx1"/>
              </a:solidFill>
              <a:latin typeface="Arial" panose="020B0604020202020204" pitchFamily="34" charset="0"/>
              <a:cs typeface="Arial" panose="020B0604020202020204" pitchFamily="34" charset="0"/>
            </a:endParaRPr>
          </a:p>
          <a:p>
            <a:pPr algn="just"/>
            <a:r>
              <a:rPr lang="tr-TR" dirty="0">
                <a:solidFill>
                  <a:schemeClr val="tx1"/>
                </a:solidFill>
                <a:latin typeface="Arial" panose="020B0604020202020204" pitchFamily="34" charset="0"/>
                <a:cs typeface="Arial" panose="020B0604020202020204" pitchFamily="34" charset="0"/>
              </a:rPr>
              <a:t>Ders Yükü Tespit ve Ek Ders Ücret Ödemelerinde Uyulacak Esaslarda … söz konusu 2 saatin belirlenmesinde normal örgün öğretim, ikinci öğretim ayrımı yapılmamasına rağmen, Fen Edebiyat Fakültesinde görevli bazı öğretim üyelerine, normal örgün öğretim, ikinci öğretim ayrımı yapılarak diğer faaliyetler kapsamında 2 saatlik sınır aşacak şekilde ek ders ücret ödenmesi sonucu sebep olunan … TL kamu zararının TAZMİNİNE</a:t>
            </a:r>
          </a:p>
        </p:txBody>
      </p:sp>
    </p:spTree>
    <p:extLst>
      <p:ext uri="{BB962C8B-B14F-4D97-AF65-F5344CB8AC3E}">
        <p14:creationId xmlns:p14="http://schemas.microsoft.com/office/powerpoint/2010/main" val="903769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0514" y="1179562"/>
            <a:ext cx="11000385" cy="5002823"/>
          </a:xfrm>
        </p:spPr>
        <p:txBody>
          <a:bodyPr>
            <a:noAutofit/>
          </a:bodyPr>
          <a:lstStyle/>
          <a:p>
            <a:pPr marL="0" indent="0" algn="just">
              <a:buNone/>
            </a:pPr>
            <a:r>
              <a:rPr lang="tr-TR" sz="2400" dirty="0">
                <a:solidFill>
                  <a:schemeClr val="tx1"/>
                </a:solidFill>
                <a:latin typeface="Arial" panose="020B0604020202020204" pitchFamily="34" charset="0"/>
                <a:cs typeface="Arial" panose="020B0604020202020204" pitchFamily="34" charset="0"/>
              </a:rPr>
              <a:t>- c. Lisansüstü eğitimde (yüksek lisans, doktora, tıpta uzmanlık, sanatta yeterlik) tez danışmanlığı, her bir öğrenci için, </a:t>
            </a:r>
            <a:r>
              <a:rPr lang="tr-TR" sz="2400" dirty="0">
                <a:solidFill>
                  <a:srgbClr val="FF0000"/>
                </a:solidFill>
                <a:latin typeface="Arial" panose="020B0604020202020204" pitchFamily="34" charset="0"/>
                <a:cs typeface="Arial" panose="020B0604020202020204" pitchFamily="34" charset="0"/>
              </a:rPr>
              <a:t>1 saat/ hafta ders yüküdür</a:t>
            </a:r>
            <a:r>
              <a:rPr lang="tr-TR" sz="2400" dirty="0">
                <a:solidFill>
                  <a:schemeClr val="tx1"/>
                </a:solidFill>
                <a:latin typeface="Arial" panose="020B0604020202020204" pitchFamily="34" charset="0"/>
                <a:cs typeface="Arial" panose="020B0604020202020204" pitchFamily="34" charset="0"/>
              </a:rPr>
              <a:t>. Tezsiz yüksek lisans programlarında yürütülen dönem projesi danışmanlığı için aynı şekilde uygulama yapılır. Ancak bir öğretim üyesinin lisansüstü eğitim tez ve dönem projesi danışmalıklarından kazanabileceği </a:t>
            </a:r>
            <a:r>
              <a:rPr lang="tr-TR" sz="2400" b="1" dirty="0">
                <a:solidFill>
                  <a:srgbClr val="FF0000"/>
                </a:solidFill>
                <a:latin typeface="Arial" panose="020B0604020202020204" pitchFamily="34" charset="0"/>
                <a:cs typeface="Arial" panose="020B0604020202020204" pitchFamily="34" charset="0"/>
              </a:rPr>
              <a:t>azami ders yükü 10 saat/ </a:t>
            </a:r>
            <a:r>
              <a:rPr lang="tr-TR" sz="2400" b="1" dirty="0" err="1">
                <a:solidFill>
                  <a:srgbClr val="FF0000"/>
                </a:solidFill>
                <a:latin typeface="Arial" panose="020B0604020202020204" pitchFamily="34" charset="0"/>
                <a:cs typeface="Arial" panose="020B0604020202020204" pitchFamily="34" charset="0"/>
              </a:rPr>
              <a:t>hafta’yı</a:t>
            </a:r>
            <a:r>
              <a:rPr lang="tr-TR" sz="2400" b="1" dirty="0">
                <a:solidFill>
                  <a:srgbClr val="FF0000"/>
                </a:solidFill>
                <a:latin typeface="Arial" panose="020B0604020202020204" pitchFamily="34" charset="0"/>
                <a:cs typeface="Arial" panose="020B0604020202020204" pitchFamily="34" charset="0"/>
              </a:rPr>
              <a:t> </a:t>
            </a:r>
            <a:r>
              <a:rPr lang="tr-TR" sz="2400" dirty="0">
                <a:solidFill>
                  <a:schemeClr val="tx1"/>
                </a:solidFill>
                <a:latin typeface="Arial" panose="020B0604020202020204" pitchFamily="34" charset="0"/>
                <a:cs typeface="Arial" panose="020B0604020202020204" pitchFamily="34" charset="0"/>
              </a:rPr>
              <a:t>geçemez. </a:t>
            </a:r>
          </a:p>
          <a:p>
            <a:pPr marL="0" indent="0" algn="just">
              <a:buNone/>
            </a:pPr>
            <a:r>
              <a:rPr lang="tr-TR" sz="2400" dirty="0">
                <a:solidFill>
                  <a:schemeClr val="tx1"/>
                </a:solidFill>
                <a:latin typeface="Arial" panose="020B0604020202020204" pitchFamily="34" charset="0"/>
                <a:cs typeface="Arial" panose="020B0604020202020204" pitchFamily="34" charset="0"/>
              </a:rPr>
              <a:t>Lisansüstü eğitim tez danışmanlığı, öğretim üyesinin (ders saati ücreti karşılığı ders görevi verilen emekli öğretim üyeleri dahil) öğrencinin danışmanlığına (ders ve tez dönemleri için) ilgili Yönetim Kurulunca atandığı tarihte başlar ve ilgili Yönetim Kurulunun öğrencinin mezuniyetine karar verdiği tarihe kadar devam eder. </a:t>
            </a:r>
          </a:p>
        </p:txBody>
      </p:sp>
    </p:spTree>
    <p:extLst>
      <p:ext uri="{BB962C8B-B14F-4D97-AF65-F5344CB8AC3E}">
        <p14:creationId xmlns:p14="http://schemas.microsoft.com/office/powerpoint/2010/main" val="3331701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4313" y="489357"/>
            <a:ext cx="8183768" cy="663916"/>
          </a:xfrm>
        </p:spPr>
        <p:txBody>
          <a:bodyPr>
            <a:normAutofit fontScale="90000"/>
          </a:bodyPr>
          <a:lstStyle/>
          <a:p>
            <a:r>
              <a:rPr lang="tr-TR" dirty="0">
                <a:solidFill>
                  <a:srgbClr val="FF0000"/>
                </a:solidFill>
                <a:latin typeface="Arial" panose="020B0604020202020204" pitchFamily="34" charset="0"/>
                <a:cs typeface="Arial" panose="020B0604020202020204" pitchFamily="34" charset="0"/>
              </a:rPr>
              <a:t>Önemli !!!</a:t>
            </a:r>
          </a:p>
        </p:txBody>
      </p:sp>
      <p:sp>
        <p:nvSpPr>
          <p:cNvPr id="3" name="İçerik Yer Tutucusu 2"/>
          <p:cNvSpPr>
            <a:spLocks noGrp="1"/>
          </p:cNvSpPr>
          <p:nvPr>
            <p:ph idx="1"/>
          </p:nvPr>
        </p:nvSpPr>
        <p:spPr>
          <a:xfrm>
            <a:off x="471638" y="1504335"/>
            <a:ext cx="11032973" cy="4345859"/>
          </a:xfrm>
        </p:spPr>
        <p:txBody>
          <a:bodyPr>
            <a:noAutofit/>
          </a:bodyPr>
          <a:lstStyle/>
          <a:p>
            <a:pPr algn="just"/>
            <a:r>
              <a:rPr lang="tr-TR" sz="2300" dirty="0">
                <a:solidFill>
                  <a:schemeClr val="tx1"/>
                </a:solidFill>
                <a:latin typeface="Arial" panose="020B0604020202020204" pitchFamily="34" charset="0"/>
                <a:cs typeface="Arial" panose="020B0604020202020204" pitchFamily="34" charset="0"/>
              </a:rPr>
              <a:t>Ek ders ücretinin ödenebilmesi için öğretim elemanının haftalık ders yükünün dışında ders vermesi gerekir. </a:t>
            </a:r>
          </a:p>
          <a:p>
            <a:pPr algn="just"/>
            <a:r>
              <a:rPr lang="tr-TR" sz="2300" dirty="0">
                <a:solidFill>
                  <a:schemeClr val="tx1"/>
                </a:solidFill>
                <a:latin typeface="Arial" panose="020B0604020202020204" pitchFamily="34" charset="0"/>
                <a:cs typeface="Arial" panose="020B0604020202020204" pitchFamily="34" charset="0"/>
              </a:rPr>
              <a:t>Ders yüklerinin tamamlanmasında öncelikle normal örgün öğretimde verilen ders ve faaliyetler dikkate alınır. </a:t>
            </a:r>
          </a:p>
          <a:p>
            <a:pPr algn="just"/>
            <a:r>
              <a:rPr lang="tr-TR" sz="2300" dirty="0">
                <a:solidFill>
                  <a:schemeClr val="tx1"/>
                </a:solidFill>
                <a:latin typeface="Arial" panose="020B0604020202020204" pitchFamily="34" charset="0"/>
                <a:cs typeface="Arial" panose="020B0604020202020204" pitchFamily="34" charset="0"/>
              </a:rPr>
              <a:t>Haftalık ders programında yer alması ve fiilen yapılması şartıyla normal örgün öğretimde en çok yirmi saate kadar, ikinci öğretimde ise en çok on saate kadar ek ders ücreti ödenir. </a:t>
            </a:r>
          </a:p>
          <a:p>
            <a:pPr algn="just"/>
            <a:r>
              <a:rPr lang="tr-TR" sz="2300" dirty="0">
                <a:solidFill>
                  <a:schemeClr val="tx1"/>
                </a:solidFill>
                <a:latin typeface="Arial" panose="020B0604020202020204" pitchFamily="34" charset="0"/>
                <a:cs typeface="Arial" panose="020B0604020202020204" pitchFamily="34" charset="0"/>
              </a:rPr>
              <a:t>Mecburi ders yükünün tamamlanmasında ve ek ders ücretinin hesabında, teorik dersler dışındaki faaliyetlerin haftalık en fazla on saatlik kısmı dikkate alınır, kalan kısmı ise maaş karşılığı sayılır.</a:t>
            </a:r>
          </a:p>
          <a:p>
            <a:pPr algn="just"/>
            <a:endParaRPr lang="tr-TR" sz="23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8860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584781"/>
            <a:ext cx="8911687" cy="663916"/>
          </a:xfrm>
        </p:spPr>
        <p:txBody>
          <a:bodyPr>
            <a:normAutofit fontScale="90000"/>
          </a:bodyPr>
          <a:lstStyle/>
          <a:p>
            <a:r>
              <a:rPr lang="tr-TR" sz="2800" dirty="0">
                <a:latin typeface="Arial" panose="020B0604020202020204" pitchFamily="34" charset="0"/>
                <a:cs typeface="Arial" panose="020B0604020202020204" pitchFamily="34" charset="0"/>
              </a:rPr>
              <a:t>Örnek 1</a:t>
            </a:r>
          </a:p>
        </p:txBody>
      </p:sp>
      <p:sp>
        <p:nvSpPr>
          <p:cNvPr id="3" name="İçerik Yer Tutucusu 2"/>
          <p:cNvSpPr>
            <a:spLocks noGrp="1"/>
          </p:cNvSpPr>
          <p:nvPr>
            <p:ph idx="1"/>
          </p:nvPr>
        </p:nvSpPr>
        <p:spPr>
          <a:xfrm>
            <a:off x="885524" y="1248697"/>
            <a:ext cx="10619088" cy="4925961"/>
          </a:xfrm>
        </p:spPr>
        <p:txBody>
          <a:bodyPr>
            <a:normAutofit lnSpcReduction="10000"/>
          </a:bodyPr>
          <a:lstStyle/>
          <a:p>
            <a:pPr algn="just"/>
            <a:r>
              <a:rPr lang="tr-TR" dirty="0">
                <a:solidFill>
                  <a:srgbClr val="FF0000"/>
                </a:solidFill>
                <a:latin typeface="Arial" panose="020B0604020202020204" pitchFamily="34" charset="0"/>
                <a:cs typeface="Arial" panose="020B0604020202020204" pitchFamily="34" charset="0"/>
              </a:rPr>
              <a:t>Profesör</a:t>
            </a: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r>
              <a:rPr lang="tr-TR" dirty="0">
                <a:solidFill>
                  <a:schemeClr val="tx1"/>
                </a:solidFill>
                <a:latin typeface="Arial" panose="020B0604020202020204" pitchFamily="34" charset="0"/>
                <a:cs typeface="Arial" panose="020B0604020202020204" pitchFamily="34" charset="0"/>
              </a:rPr>
              <a:t>Hatırlatma: Profesörün asgari ders yükü 10 saattir. (Maaş karşılığı çalışma)</a:t>
            </a:r>
          </a:p>
          <a:p>
            <a:pPr marL="0" indent="0" algn="just">
              <a:buNone/>
            </a:pPr>
            <a:r>
              <a:rPr lang="tr-TR" dirty="0">
                <a:solidFill>
                  <a:schemeClr val="tx1"/>
                </a:solidFill>
                <a:latin typeface="Arial" panose="020B0604020202020204" pitchFamily="34" charset="0"/>
                <a:cs typeface="Arial" panose="020B0604020202020204" pitchFamily="34" charset="0"/>
              </a:rPr>
              <a:t>- Zorunlu ders yükü: 4 saat NÖ + 6 saat NÖ Diğer faaliyetler (Maaş karşılığı)</a:t>
            </a: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r>
              <a:rPr lang="tr-TR" dirty="0">
                <a:solidFill>
                  <a:schemeClr val="tx1"/>
                </a:solidFill>
                <a:latin typeface="Arial" panose="020B0604020202020204" pitchFamily="34" charset="0"/>
                <a:cs typeface="Arial" panose="020B0604020202020204" pitchFamily="34" charset="0"/>
              </a:rPr>
              <a:t>- ÖNEMLİ: Teorik dersler dışındaki faaliyetlerin haftalık en fazla on saatlik kısmı dikkate alınır. </a:t>
            </a:r>
          </a:p>
          <a:p>
            <a:pPr marL="0" indent="0" algn="just">
              <a:buNone/>
            </a:pPr>
            <a:r>
              <a:rPr lang="tr-TR" dirty="0">
                <a:solidFill>
                  <a:schemeClr val="tx1"/>
                </a:solidFill>
                <a:latin typeface="Arial" panose="020B0604020202020204" pitchFamily="34" charset="0"/>
                <a:cs typeface="Arial" panose="020B0604020202020204" pitchFamily="34" charset="0"/>
              </a:rPr>
              <a:t>- Ek Ders: 4 saat NÖ Diğer faaliyetler + 6 saat İÖ Teorik ders = 10 saat ek ders ödenir. </a:t>
            </a:r>
          </a:p>
          <a:p>
            <a:pPr marL="0" indent="0" algn="just">
              <a:buNone/>
            </a:pPr>
            <a:endParaRPr lang="tr-TR" dirty="0">
              <a:solidFill>
                <a:schemeClr val="tx1"/>
              </a:solidFill>
              <a:latin typeface="Arial" panose="020B0604020202020204" pitchFamily="34" charset="0"/>
              <a:cs typeface="Arial" panose="020B0604020202020204" pitchFamily="34" charset="0"/>
            </a:endParaRPr>
          </a:p>
          <a:p>
            <a:pPr marL="0" indent="0" algn="just">
              <a:buNone/>
            </a:pPr>
            <a:r>
              <a:rPr lang="tr-TR" dirty="0">
                <a:solidFill>
                  <a:schemeClr val="tx1"/>
                </a:solidFill>
                <a:latin typeface="Arial" panose="020B0604020202020204" pitchFamily="34" charset="0"/>
                <a:cs typeface="Arial" panose="020B0604020202020204" pitchFamily="34" charset="0"/>
              </a:rPr>
              <a:t>- 2 saat NÖ Diğer Faaliyetler + 2 saat İÖ Diğer Faaliyetler için ödeme yapılmaz. Maaş karşılığı kabul edilir. </a:t>
            </a:r>
          </a:p>
        </p:txBody>
      </p:sp>
      <p:graphicFrame>
        <p:nvGraphicFramePr>
          <p:cNvPr id="5" name="Tablo 4"/>
          <p:cNvGraphicFramePr>
            <a:graphicFrameLocks noGrp="1"/>
          </p:cNvGraphicFramePr>
          <p:nvPr>
            <p:extLst>
              <p:ext uri="{D42A27DB-BD31-4B8C-83A1-F6EECF244321}">
                <p14:modId xmlns:p14="http://schemas.microsoft.com/office/powerpoint/2010/main" val="2809413009"/>
              </p:ext>
            </p:extLst>
          </p:nvPr>
        </p:nvGraphicFramePr>
        <p:xfrm>
          <a:off x="1771065" y="1718674"/>
          <a:ext cx="8127999" cy="1112520"/>
        </p:xfrm>
        <a:graphic>
          <a:graphicData uri="http://schemas.openxmlformats.org/drawingml/2006/table">
            <a:tbl>
              <a:tblPr firstRow="1" bandRow="1">
                <a:tableStyleId>{5940675A-B579-460E-94D1-54222C63F5DA}</a:tableStyleId>
              </a:tblPr>
              <a:tblGrid>
                <a:gridCol w="3310143">
                  <a:extLst>
                    <a:ext uri="{9D8B030D-6E8A-4147-A177-3AD203B41FA5}">
                      <a16:colId xmlns:a16="http://schemas.microsoft.com/office/drawing/2014/main" val="267279843"/>
                    </a:ext>
                  </a:extLst>
                </a:gridCol>
                <a:gridCol w="2585884">
                  <a:extLst>
                    <a:ext uri="{9D8B030D-6E8A-4147-A177-3AD203B41FA5}">
                      <a16:colId xmlns:a16="http://schemas.microsoft.com/office/drawing/2014/main" val="417934650"/>
                    </a:ext>
                  </a:extLst>
                </a:gridCol>
                <a:gridCol w="2231972">
                  <a:extLst>
                    <a:ext uri="{9D8B030D-6E8A-4147-A177-3AD203B41FA5}">
                      <a16:colId xmlns:a16="http://schemas.microsoft.com/office/drawing/2014/main" val="3939174625"/>
                    </a:ext>
                  </a:extLst>
                </a:gridCol>
              </a:tblGrid>
              <a:tr h="370840">
                <a:tc>
                  <a:txBody>
                    <a:bodyPr/>
                    <a:lstStyle/>
                    <a:p>
                      <a:endParaRPr lang="tr-TR" dirty="0">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Normal Örgün Öğretim</a:t>
                      </a:r>
                    </a:p>
                  </a:txBody>
                  <a:tcPr/>
                </a:tc>
                <a:tc>
                  <a:txBody>
                    <a:bodyPr/>
                    <a:lstStyle/>
                    <a:p>
                      <a:r>
                        <a:rPr lang="tr-TR" dirty="0">
                          <a:latin typeface="Arial" panose="020B0604020202020204" pitchFamily="34" charset="0"/>
                          <a:cs typeface="Arial" panose="020B0604020202020204" pitchFamily="34" charset="0"/>
                        </a:rPr>
                        <a:t>İkinci Öğretim </a:t>
                      </a:r>
                    </a:p>
                  </a:txBody>
                  <a:tcPr/>
                </a:tc>
                <a:extLst>
                  <a:ext uri="{0D108BD9-81ED-4DB2-BD59-A6C34878D82A}">
                    <a16:rowId xmlns:a16="http://schemas.microsoft.com/office/drawing/2014/main" val="1159358369"/>
                  </a:ext>
                </a:extLst>
              </a:tr>
              <a:tr h="370840">
                <a:tc>
                  <a:txBody>
                    <a:bodyPr/>
                    <a:lstStyle/>
                    <a:p>
                      <a:r>
                        <a:rPr lang="tr-TR" dirty="0">
                          <a:latin typeface="Arial" panose="020B0604020202020204" pitchFamily="34" charset="0"/>
                          <a:cs typeface="Arial" panose="020B0604020202020204" pitchFamily="34" charset="0"/>
                        </a:rPr>
                        <a:t>Teorik Dersler</a:t>
                      </a:r>
                    </a:p>
                  </a:txBody>
                  <a:tcPr/>
                </a:tc>
                <a:tc>
                  <a:txBody>
                    <a:bodyPr/>
                    <a:lstStyle/>
                    <a:p>
                      <a:pPr algn="ctr"/>
                      <a:r>
                        <a:rPr lang="tr-TR" dirty="0">
                          <a:latin typeface="Arial" panose="020B0604020202020204" pitchFamily="34" charset="0"/>
                          <a:cs typeface="Arial" panose="020B0604020202020204" pitchFamily="34" charset="0"/>
                        </a:rPr>
                        <a:t>4</a:t>
                      </a:r>
                    </a:p>
                  </a:txBody>
                  <a:tcPr/>
                </a:tc>
                <a:tc>
                  <a:txBody>
                    <a:bodyPr/>
                    <a:lstStyle/>
                    <a:p>
                      <a:pPr algn="ctr"/>
                      <a:r>
                        <a:rPr lang="tr-TR" dirty="0">
                          <a:latin typeface="Arial" panose="020B0604020202020204" pitchFamily="34" charset="0"/>
                          <a:cs typeface="Arial" panose="020B0604020202020204" pitchFamily="34" charset="0"/>
                        </a:rPr>
                        <a:t>6</a:t>
                      </a:r>
                    </a:p>
                  </a:txBody>
                  <a:tcPr/>
                </a:tc>
                <a:extLst>
                  <a:ext uri="{0D108BD9-81ED-4DB2-BD59-A6C34878D82A}">
                    <a16:rowId xmlns:a16="http://schemas.microsoft.com/office/drawing/2014/main" val="2668073343"/>
                  </a:ext>
                </a:extLst>
              </a:tr>
              <a:tr h="370840">
                <a:tc>
                  <a:txBody>
                    <a:bodyPr/>
                    <a:lstStyle/>
                    <a:p>
                      <a:r>
                        <a:rPr lang="tr-TR" dirty="0">
                          <a:latin typeface="Arial" panose="020B0604020202020204" pitchFamily="34" charset="0"/>
                          <a:cs typeface="Arial" panose="020B0604020202020204" pitchFamily="34" charset="0"/>
                        </a:rPr>
                        <a:t>Diğer Faaliyetler (Uygulama)</a:t>
                      </a:r>
                    </a:p>
                  </a:txBody>
                  <a:tcPr/>
                </a:tc>
                <a:tc>
                  <a:txBody>
                    <a:bodyPr/>
                    <a:lstStyle/>
                    <a:p>
                      <a:pPr algn="ctr"/>
                      <a:r>
                        <a:rPr lang="tr-TR" dirty="0">
                          <a:latin typeface="Arial" panose="020B0604020202020204" pitchFamily="34" charset="0"/>
                          <a:cs typeface="Arial" panose="020B0604020202020204" pitchFamily="34" charset="0"/>
                        </a:rPr>
                        <a:t>12</a:t>
                      </a:r>
                    </a:p>
                  </a:txBody>
                  <a:tcPr/>
                </a:tc>
                <a:tc>
                  <a:txBody>
                    <a:bodyPr/>
                    <a:lstStyle/>
                    <a:p>
                      <a:pPr algn="ctr"/>
                      <a:r>
                        <a:rPr lang="tr-TR"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2349345360"/>
                  </a:ext>
                </a:extLst>
              </a:tr>
            </a:tbl>
          </a:graphicData>
        </a:graphic>
      </p:graphicFrame>
    </p:spTree>
    <p:extLst>
      <p:ext uri="{BB962C8B-B14F-4D97-AF65-F5344CB8AC3E}">
        <p14:creationId xmlns:p14="http://schemas.microsoft.com/office/powerpoint/2010/main" val="914866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0021" y="624110"/>
            <a:ext cx="10734591" cy="801567"/>
          </a:xfrm>
        </p:spPr>
        <p:txBody>
          <a:bodyPr>
            <a:normAutofit fontScale="90000"/>
          </a:bodyPr>
          <a:lstStyle/>
          <a:p>
            <a:r>
              <a:rPr lang="tr-TR" sz="3200" dirty="0">
                <a:latin typeface="Arial" panose="020B0604020202020204" pitchFamily="34" charset="0"/>
                <a:cs typeface="Arial" panose="020B0604020202020204" pitchFamily="34" charset="0"/>
              </a:rPr>
              <a:t>Aynı Dersin Birden Fazla Şubede Verilmesi</a:t>
            </a:r>
          </a:p>
        </p:txBody>
      </p:sp>
      <p:sp>
        <p:nvSpPr>
          <p:cNvPr id="3" name="İçerik Yer Tutucusu 2"/>
          <p:cNvSpPr>
            <a:spLocks noGrp="1"/>
          </p:cNvSpPr>
          <p:nvPr>
            <p:ph idx="1"/>
          </p:nvPr>
        </p:nvSpPr>
        <p:spPr>
          <a:xfrm>
            <a:off x="510139" y="1622321"/>
            <a:ext cx="10994473" cy="4503175"/>
          </a:xfrm>
        </p:spPr>
        <p:txBody>
          <a:bodyPr>
            <a:noAutofit/>
          </a:bodyPr>
          <a:lstStyle/>
          <a:p>
            <a:pPr algn="just"/>
            <a:r>
              <a:rPr lang="tr-TR" sz="2800" dirty="0">
                <a:solidFill>
                  <a:schemeClr val="tx1"/>
                </a:solidFill>
                <a:latin typeface="Arial" panose="020B0604020202020204" pitchFamily="34" charset="0"/>
                <a:cs typeface="Arial" panose="020B0604020202020204" pitchFamily="34" charset="0"/>
              </a:rPr>
              <a:t>Eğitim – öğretim niteliğine göre sınıfların aşırı </a:t>
            </a:r>
            <a:r>
              <a:rPr lang="tr-TR" sz="2800" dirty="0" err="1">
                <a:solidFill>
                  <a:schemeClr val="tx1"/>
                </a:solidFill>
                <a:latin typeface="Arial" panose="020B0604020202020204" pitchFamily="34" charset="0"/>
                <a:cs typeface="Arial" panose="020B0604020202020204" pitchFamily="34" charset="0"/>
              </a:rPr>
              <a:t>kalabalıklığı</a:t>
            </a:r>
            <a:r>
              <a:rPr lang="tr-TR" sz="2800" dirty="0">
                <a:solidFill>
                  <a:schemeClr val="tx1"/>
                </a:solidFill>
                <a:latin typeface="Arial" panose="020B0604020202020204" pitchFamily="34" charset="0"/>
                <a:cs typeface="Arial" panose="020B0604020202020204" pitchFamily="34" charset="0"/>
              </a:rPr>
              <a:t> ve/veya fiziksel olanakların yeterli olmaması nedeniyle teori ve/veya uygulamadan oluşan bir ders, ilgili Bölüm Başkanının önerisi ve ilgili Yönetim Kurulunun kararı ile birden fazla şube halinde açılabilir. Bu takdirde, ayrı ayrı vermeleri kaydıyla, bu dersleri veren </a:t>
            </a:r>
            <a:r>
              <a:rPr lang="tr-TR" sz="2800" b="1" dirty="0">
                <a:solidFill>
                  <a:srgbClr val="FF0000"/>
                </a:solidFill>
                <a:latin typeface="Arial" panose="020B0604020202020204" pitchFamily="34" charset="0"/>
                <a:cs typeface="Arial" panose="020B0604020202020204" pitchFamily="34" charset="0"/>
              </a:rPr>
              <a:t>öğretim elemanlarının her birine </a:t>
            </a:r>
            <a:r>
              <a:rPr lang="tr-TR" sz="2800" dirty="0">
                <a:solidFill>
                  <a:schemeClr val="tx1"/>
                </a:solidFill>
                <a:latin typeface="Arial" panose="020B0604020202020204" pitchFamily="34" charset="0"/>
                <a:cs typeface="Arial" panose="020B0604020202020204" pitchFamily="34" charset="0"/>
              </a:rPr>
              <a:t>dersin öğretim programındaki haftalık teorik ve uygulama saati ders yükü ve ek ders saati olarak aynen uygulanır. </a:t>
            </a:r>
          </a:p>
        </p:txBody>
      </p:sp>
    </p:spTree>
    <p:extLst>
      <p:ext uri="{BB962C8B-B14F-4D97-AF65-F5344CB8AC3E}">
        <p14:creationId xmlns:p14="http://schemas.microsoft.com/office/powerpoint/2010/main" val="1872948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4025" y="624110"/>
            <a:ext cx="10580587" cy="536096"/>
          </a:xfrm>
        </p:spPr>
        <p:txBody>
          <a:bodyPr>
            <a:normAutofit fontScale="90000"/>
          </a:bodyPr>
          <a:lstStyle/>
          <a:p>
            <a:r>
              <a:rPr lang="tr-TR" dirty="0">
                <a:latin typeface="Arial" panose="020B0604020202020204" pitchFamily="34" charset="0"/>
                <a:cs typeface="Arial" panose="020B0604020202020204" pitchFamily="34" charset="0"/>
              </a:rPr>
              <a:t>Tıp Fakülteleri - 1</a:t>
            </a:r>
          </a:p>
        </p:txBody>
      </p:sp>
      <p:sp>
        <p:nvSpPr>
          <p:cNvPr id="3" name="İçerik Yer Tutucusu 2"/>
          <p:cNvSpPr>
            <a:spLocks noGrp="1"/>
          </p:cNvSpPr>
          <p:nvPr>
            <p:ph idx="1"/>
          </p:nvPr>
        </p:nvSpPr>
        <p:spPr>
          <a:xfrm>
            <a:off x="625642" y="1435510"/>
            <a:ext cx="10878970" cy="4475712"/>
          </a:xfrm>
        </p:spPr>
        <p:txBody>
          <a:bodyPr>
            <a:noAutofit/>
          </a:bodyPr>
          <a:lstStyle/>
          <a:p>
            <a:pPr algn="just"/>
            <a:r>
              <a:rPr lang="tr-TR" sz="2800" dirty="0">
                <a:solidFill>
                  <a:srgbClr val="FF0000"/>
                </a:solidFill>
                <a:latin typeface="Arial" panose="020B0604020202020204" pitchFamily="34" charset="0"/>
                <a:cs typeface="Arial" panose="020B0604020202020204" pitchFamily="34" charset="0"/>
              </a:rPr>
              <a:t>Tıp fakültelerinin 4,5 ve 6 </a:t>
            </a:r>
            <a:r>
              <a:rPr lang="tr-TR" sz="2800" dirty="0" err="1">
                <a:solidFill>
                  <a:srgbClr val="FF0000"/>
                </a:solidFill>
                <a:latin typeface="Arial" panose="020B0604020202020204" pitchFamily="34" charset="0"/>
                <a:cs typeface="Arial" panose="020B0604020202020204" pitchFamily="34" charset="0"/>
              </a:rPr>
              <a:t>ncı</a:t>
            </a:r>
            <a:r>
              <a:rPr lang="tr-TR" sz="2800" dirty="0">
                <a:solidFill>
                  <a:srgbClr val="FF0000"/>
                </a:solidFill>
                <a:latin typeface="Arial" panose="020B0604020202020204" pitchFamily="34" charset="0"/>
                <a:cs typeface="Arial" panose="020B0604020202020204" pitchFamily="34" charset="0"/>
              </a:rPr>
              <a:t> sınıfları, konservatuar, yabancı dil, resim-iş, beden eğitimi ve spor, müzik eğitim programları, </a:t>
            </a:r>
            <a:r>
              <a:rPr lang="tr-TR" sz="2800" dirty="0" err="1">
                <a:solidFill>
                  <a:srgbClr val="FF0000"/>
                </a:solidFill>
                <a:latin typeface="Arial" panose="020B0604020202020204" pitchFamily="34" charset="0"/>
                <a:cs typeface="Arial" panose="020B0604020202020204" pitchFamily="34" charset="0"/>
              </a:rPr>
              <a:t>laboratuar</a:t>
            </a:r>
            <a:r>
              <a:rPr lang="tr-TR" sz="2800" dirty="0">
                <a:solidFill>
                  <a:srgbClr val="FF0000"/>
                </a:solidFill>
                <a:latin typeface="Arial" panose="020B0604020202020204" pitchFamily="34" charset="0"/>
                <a:cs typeface="Arial" panose="020B0604020202020204" pitchFamily="34" charset="0"/>
              </a:rPr>
              <a:t>, staj, uygulamalı dersler ve tıbbi ve cerrahi klinik uygulamalar, bitirme ödevi, bitirme projesi, diploma projesi ve benzeri çalışmalar hariç olmak üzere</a:t>
            </a:r>
            <a:r>
              <a:rPr lang="tr-TR" sz="2800" dirty="0">
                <a:solidFill>
                  <a:schemeClr val="tx1"/>
                </a:solidFill>
                <a:latin typeface="Arial" panose="020B0604020202020204" pitchFamily="34" charset="0"/>
                <a:cs typeface="Arial" panose="020B0604020202020204" pitchFamily="34" charset="0"/>
              </a:rPr>
              <a:t>, aynı ders veya faaliyet birden fazla öğretim elemanı tarafından yürütülüyorsa dersin veya faaliyetin haftalık ders yükü ve ek ders saatleri görev alan öğretim elemanlarına bölünerek hesaplanır</a:t>
            </a:r>
          </a:p>
        </p:txBody>
      </p:sp>
    </p:spTree>
    <p:extLst>
      <p:ext uri="{BB962C8B-B14F-4D97-AF65-F5344CB8AC3E}">
        <p14:creationId xmlns:p14="http://schemas.microsoft.com/office/powerpoint/2010/main" val="3238750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sz="half" idx="1"/>
          </p:nvPr>
        </p:nvSpPr>
        <p:spPr>
          <a:xfrm>
            <a:off x="1443789" y="1406769"/>
            <a:ext cx="9682753" cy="4624754"/>
          </a:xfrm>
        </p:spPr>
        <p:txBody>
          <a:bodyPr>
            <a:normAutofit/>
          </a:bodyPr>
          <a:lstStyle/>
          <a:p>
            <a:pPr marL="0" indent="0">
              <a:buNone/>
            </a:pPr>
            <a:r>
              <a:rPr lang="tr-TR" dirty="0">
                <a:solidFill>
                  <a:schemeClr val="tx1"/>
                </a:solidFill>
                <a:latin typeface="Arial" panose="020B0604020202020204" pitchFamily="34" charset="0"/>
                <a:cs typeface="Arial" panose="020B0604020202020204" pitchFamily="34" charset="0"/>
              </a:rPr>
              <a:t>- 2914 sayılı Yükseköğretim Personel Kanunu</a:t>
            </a:r>
          </a:p>
          <a:p>
            <a:pPr marL="0" indent="0">
              <a:buNone/>
            </a:pPr>
            <a:r>
              <a:rPr lang="tr-TR" dirty="0">
                <a:solidFill>
                  <a:schemeClr val="tx1"/>
                </a:solidFill>
                <a:latin typeface="Arial" panose="020B0604020202020204" pitchFamily="34" charset="0"/>
                <a:cs typeface="Arial" panose="020B0604020202020204" pitchFamily="34" charset="0"/>
              </a:rPr>
              <a:t>- 2547 sayılı Yükseköğretim Kanunu </a:t>
            </a:r>
          </a:p>
          <a:p>
            <a:pPr marL="0" indent="0">
              <a:buNone/>
            </a:pPr>
            <a:r>
              <a:rPr lang="tr-TR" dirty="0">
                <a:solidFill>
                  <a:schemeClr val="tx1"/>
                </a:solidFill>
                <a:latin typeface="Arial" panose="020B0604020202020204" pitchFamily="34" charset="0"/>
                <a:cs typeface="Arial" panose="020B0604020202020204" pitchFamily="34" charset="0"/>
              </a:rPr>
              <a:t>- 3843 sayılı Yükseköğretim Kurumlarında İkili Öğretim Yapılması, 2547 sayılı Yükseköğretim Kanunun Bazı Maddelerinin Değiştirilmesi ve Bu Kanuna Bir Ek Madde Eklenmesi Hakkında Kanun</a:t>
            </a:r>
          </a:p>
          <a:p>
            <a:pPr marL="0" indent="0">
              <a:buNone/>
            </a:pPr>
            <a:r>
              <a:rPr lang="tr-TR" dirty="0">
                <a:latin typeface="Arial" panose="020B0604020202020204" pitchFamily="34" charset="0"/>
                <a:cs typeface="Arial" panose="020B0604020202020204" pitchFamily="34" charset="0"/>
              </a:rPr>
              <a:t>- </a:t>
            </a:r>
            <a:r>
              <a:rPr lang="tr-TR" dirty="0">
                <a:solidFill>
                  <a:srgbClr val="FF0000"/>
                </a:solidFill>
                <a:latin typeface="Arial" panose="020B0604020202020204" pitchFamily="34" charset="0"/>
                <a:cs typeface="Arial" panose="020B0604020202020204" pitchFamily="34" charset="0"/>
              </a:rPr>
              <a:t>Ders Yükü Tespiti ve Ek Ders Ücreti Ödemelerinde Uyulacak Esaslar</a:t>
            </a:r>
          </a:p>
          <a:p>
            <a:pPr marL="0" indent="0">
              <a:buNone/>
            </a:pPr>
            <a:r>
              <a:rPr lang="tr-TR" dirty="0">
                <a:solidFill>
                  <a:schemeClr val="tx1"/>
                </a:solidFill>
                <a:latin typeface="Arial" panose="020B0604020202020204" pitchFamily="34" charset="0"/>
                <a:cs typeface="Arial" panose="020B0604020202020204" pitchFamily="34" charset="0"/>
              </a:rPr>
              <a:t>- 5510 sayılı Sosyal Sigortalar ve Genel Sağlık Sigortası Kanunu</a:t>
            </a:r>
          </a:p>
          <a:p>
            <a:pPr marL="0" indent="0">
              <a:buNone/>
            </a:pPr>
            <a:r>
              <a:rPr lang="tr-TR" dirty="0">
                <a:solidFill>
                  <a:schemeClr val="tx1"/>
                </a:solidFill>
                <a:latin typeface="Arial" panose="020B0604020202020204" pitchFamily="34" charset="0"/>
                <a:cs typeface="Arial" panose="020B0604020202020204" pitchFamily="34" charset="0"/>
              </a:rPr>
              <a:t>- 193 sayılı Gelir Vergisi Kanunu</a:t>
            </a:r>
          </a:p>
          <a:p>
            <a:pPr marL="0" indent="0">
              <a:buNone/>
            </a:pPr>
            <a:r>
              <a:rPr lang="tr-TR" dirty="0">
                <a:solidFill>
                  <a:schemeClr val="tx1"/>
                </a:solidFill>
                <a:latin typeface="Arial" panose="020B0604020202020204" pitchFamily="34" charset="0"/>
                <a:cs typeface="Arial" panose="020B0604020202020204" pitchFamily="34" charset="0"/>
              </a:rPr>
              <a:t>- 488 sayılı Damga Vergisi Kanunu</a:t>
            </a:r>
          </a:p>
          <a:p>
            <a:pPr marL="0" indent="0">
              <a:buNone/>
            </a:pPr>
            <a:r>
              <a:rPr lang="tr-TR" dirty="0">
                <a:solidFill>
                  <a:schemeClr val="tx1"/>
                </a:solidFill>
                <a:latin typeface="Arial" panose="020B0604020202020204" pitchFamily="34" charset="0"/>
                <a:cs typeface="Arial" panose="020B0604020202020204" pitchFamily="34" charset="0"/>
              </a:rPr>
              <a:t>- Merkezi Yönetim Harcama Belgeleri Yönetmeliği</a:t>
            </a:r>
          </a:p>
          <a:p>
            <a:pPr marL="0" indent="0">
              <a:buNone/>
            </a:pPr>
            <a:r>
              <a:rPr lang="tr-TR" dirty="0">
                <a:solidFill>
                  <a:schemeClr val="tx1"/>
                </a:solidFill>
                <a:latin typeface="Arial" panose="020B0604020202020204" pitchFamily="34" charset="0"/>
                <a:cs typeface="Arial" panose="020B0604020202020204" pitchFamily="34" charset="0"/>
              </a:rPr>
              <a:t>- Tebliğ, Genelge, Görüşler, </a:t>
            </a:r>
            <a:r>
              <a:rPr lang="tr-TR" b="1" dirty="0">
                <a:solidFill>
                  <a:srgbClr val="FF0000"/>
                </a:solidFill>
                <a:latin typeface="Arial" panose="020B0604020202020204" pitchFamily="34" charset="0"/>
                <a:cs typeface="Arial" panose="020B0604020202020204" pitchFamily="34" charset="0"/>
              </a:rPr>
              <a:t>Yönerge</a:t>
            </a:r>
          </a:p>
          <a:p>
            <a:pPr marL="0" indent="0">
              <a:buNone/>
            </a:pPr>
            <a:r>
              <a:rPr lang="tr-TR" b="1" dirty="0">
                <a:solidFill>
                  <a:srgbClr val="FF0000"/>
                </a:solidFill>
                <a:latin typeface="Arial" panose="020B0604020202020204" pitchFamily="34" charset="0"/>
                <a:cs typeface="Arial" panose="020B0604020202020204" pitchFamily="34" charset="0"/>
              </a:rPr>
              <a:t>- Sayıştay Kararları</a:t>
            </a:r>
          </a:p>
          <a:p>
            <a:pPr marL="0" indent="0">
              <a:buNone/>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4484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7399" y="624110"/>
            <a:ext cx="10667214" cy="536096"/>
          </a:xfrm>
        </p:spPr>
        <p:txBody>
          <a:bodyPr>
            <a:normAutofit fontScale="90000"/>
          </a:bodyPr>
          <a:lstStyle/>
          <a:p>
            <a:r>
              <a:rPr lang="tr-TR" dirty="0">
                <a:latin typeface="Arial" panose="020B0604020202020204" pitchFamily="34" charset="0"/>
                <a:cs typeface="Arial" panose="020B0604020202020204" pitchFamily="34" charset="0"/>
              </a:rPr>
              <a:t>Tıp Fakülteleri - 2</a:t>
            </a:r>
          </a:p>
        </p:txBody>
      </p:sp>
      <p:sp>
        <p:nvSpPr>
          <p:cNvPr id="3" name="İçerik Yer Tutucusu 2"/>
          <p:cNvSpPr>
            <a:spLocks noGrp="1"/>
          </p:cNvSpPr>
          <p:nvPr>
            <p:ph idx="1"/>
          </p:nvPr>
        </p:nvSpPr>
        <p:spPr>
          <a:xfrm>
            <a:off x="644893" y="1435509"/>
            <a:ext cx="10859719" cy="4857135"/>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Haftalık ders programlarında iki saat olarak yer alan tıbbi ve cerrahi klinik uygulamasının iki öğretim elemanı tarafından yürütülmesi halinde; bu faaliyet için belirlenen iki saatlik yükün, öğretim elemanlarına bölünmeyerek her iki öğretim elemanının haftalık ders yüklerinde ve ek ders ücretleri hesabında ayrı ayrı dikkate alınması gerekmektedir. </a:t>
            </a:r>
          </a:p>
          <a:p>
            <a:pPr algn="just"/>
            <a:endParaRPr lang="tr-TR" sz="2400" dirty="0">
              <a:solidFill>
                <a:schemeClr val="tx1"/>
              </a:solidFill>
              <a:latin typeface="Arial" panose="020B0604020202020204" pitchFamily="34" charset="0"/>
              <a:cs typeface="Arial" panose="020B0604020202020204" pitchFamily="34" charset="0"/>
            </a:endParaRPr>
          </a:p>
          <a:p>
            <a:pPr algn="just"/>
            <a:r>
              <a:rPr lang="tr-TR" sz="2400" dirty="0">
                <a:solidFill>
                  <a:schemeClr val="tx1"/>
                </a:solidFill>
                <a:latin typeface="Arial" panose="020B0604020202020204" pitchFamily="34" charset="0"/>
                <a:cs typeface="Arial" panose="020B0604020202020204" pitchFamily="34" charset="0"/>
              </a:rPr>
              <a:t>DİKKAT!!! Faaliyetin teorik ders dışında kalan faaliyetlerden olması dolayısıyla 2914 sayılı Kanunun 11 </a:t>
            </a:r>
            <a:r>
              <a:rPr lang="tr-TR" sz="2400" dirty="0" err="1">
                <a:solidFill>
                  <a:schemeClr val="tx1"/>
                </a:solidFill>
                <a:latin typeface="Arial" panose="020B0604020202020204" pitchFamily="34" charset="0"/>
                <a:cs typeface="Arial" panose="020B0604020202020204" pitchFamily="34" charset="0"/>
              </a:rPr>
              <a:t>nci</a:t>
            </a:r>
            <a:r>
              <a:rPr lang="tr-TR" sz="2400" dirty="0">
                <a:solidFill>
                  <a:schemeClr val="tx1"/>
                </a:solidFill>
                <a:latin typeface="Arial" panose="020B0604020202020204" pitchFamily="34" charset="0"/>
                <a:cs typeface="Arial" panose="020B0604020202020204" pitchFamily="34" charset="0"/>
              </a:rPr>
              <a:t> maddesinin 2 </a:t>
            </a:r>
            <a:r>
              <a:rPr lang="tr-TR" sz="2400" dirty="0" err="1">
                <a:solidFill>
                  <a:schemeClr val="tx1"/>
                </a:solidFill>
                <a:latin typeface="Arial" panose="020B0604020202020204" pitchFamily="34" charset="0"/>
                <a:cs typeface="Arial" panose="020B0604020202020204" pitchFamily="34" charset="0"/>
              </a:rPr>
              <a:t>nci</a:t>
            </a:r>
            <a:r>
              <a:rPr lang="tr-TR" sz="2400" dirty="0">
                <a:solidFill>
                  <a:schemeClr val="tx1"/>
                </a:solidFill>
                <a:latin typeface="Arial" panose="020B0604020202020204" pitchFamily="34" charset="0"/>
                <a:cs typeface="Arial" panose="020B0604020202020204" pitchFamily="34" charset="0"/>
              </a:rPr>
              <a:t> fıkrasına göre bu faaliyetler için belirlenen toplam yükün ancak haftalık 10 saatlik kısmının ders yükü ve ek ders ücretinin hesabında dikkate alınacaktır</a:t>
            </a:r>
          </a:p>
        </p:txBody>
      </p:sp>
    </p:spTree>
    <p:extLst>
      <p:ext uri="{BB962C8B-B14F-4D97-AF65-F5344CB8AC3E}">
        <p14:creationId xmlns:p14="http://schemas.microsoft.com/office/powerpoint/2010/main" val="3813223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25053" y="156170"/>
            <a:ext cx="8911710" cy="1188720"/>
          </a:xfrm>
        </p:spPr>
        <p:txBody>
          <a:bodyPr/>
          <a:lstStyle/>
          <a:p>
            <a:r>
              <a:rPr lang="tr-TR" dirty="0"/>
              <a:t>Konservatuar </a:t>
            </a:r>
          </a:p>
        </p:txBody>
      </p:sp>
      <p:sp>
        <p:nvSpPr>
          <p:cNvPr id="3" name="İçerik Yer Tutucusu 2"/>
          <p:cNvSpPr>
            <a:spLocks noGrp="1"/>
          </p:cNvSpPr>
          <p:nvPr>
            <p:ph idx="1"/>
          </p:nvPr>
        </p:nvSpPr>
        <p:spPr>
          <a:xfrm>
            <a:off x="539015" y="1622323"/>
            <a:ext cx="10965597" cy="4288899"/>
          </a:xfrm>
        </p:spPr>
        <p:txBody>
          <a:bodyPr>
            <a:normAutofit/>
          </a:bodyPr>
          <a:lstStyle/>
          <a:p>
            <a:pPr algn="just"/>
            <a:r>
              <a:rPr lang="tr-TR" sz="3200" dirty="0">
                <a:solidFill>
                  <a:schemeClr val="tx1"/>
                </a:solidFill>
                <a:latin typeface="Arial" panose="020B0604020202020204" pitchFamily="34" charset="0"/>
                <a:cs typeface="Arial" panose="020B0604020202020204" pitchFamily="34" charset="0"/>
              </a:rPr>
              <a:t>Konservatuarlarda özelliği itibariyle öğrenci – öğretim elemanları arasında birebir yapılması zorunlu bulunan bazı uygulamalı derslerin gruplara ayrılarak birden fazla öğretim elemanı tarafından yürütülmesi halinde, bu faaliyetlerin zorunlu ders yüklerinin öğretim elamanlarına bölünmeksizin her biri için ayrı ayrı uygulanması gereklidir. </a:t>
            </a:r>
          </a:p>
        </p:txBody>
      </p:sp>
    </p:spTree>
    <p:extLst>
      <p:ext uri="{BB962C8B-B14F-4D97-AF65-F5344CB8AC3E}">
        <p14:creationId xmlns:p14="http://schemas.microsoft.com/office/powerpoint/2010/main" val="354372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905404" y="2172722"/>
            <a:ext cx="8915399" cy="1826569"/>
          </a:xfrm>
        </p:spPr>
        <p:txBody>
          <a:bodyPr>
            <a:noAutofit/>
          </a:bodyPr>
          <a:lstStyle/>
          <a:p>
            <a:pPr algn="ctr"/>
            <a:r>
              <a:rPr lang="tr-TR" sz="3200" dirty="0">
                <a:latin typeface="Arial" panose="020B0604020202020204" pitchFamily="34" charset="0"/>
                <a:cs typeface="Arial" panose="020B0604020202020204" pitchFamily="34" charset="0"/>
              </a:rPr>
              <a:t>Ek Ders Ücreti Hesaplamanın Esası</a:t>
            </a:r>
          </a:p>
        </p:txBody>
      </p:sp>
    </p:spTree>
    <p:extLst>
      <p:ext uri="{BB962C8B-B14F-4D97-AF65-F5344CB8AC3E}">
        <p14:creationId xmlns:p14="http://schemas.microsoft.com/office/powerpoint/2010/main" val="3910260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34419"/>
          </a:xfrm>
        </p:spPr>
        <p:txBody>
          <a:bodyPr>
            <a:normAutofit fontScale="90000"/>
          </a:bodyPr>
          <a:lstStyle/>
          <a:p>
            <a:r>
              <a:rPr lang="tr-TR" dirty="0">
                <a:latin typeface="Arial" panose="020B0604020202020204" pitchFamily="34" charset="0"/>
                <a:cs typeface="Arial" panose="020B0604020202020204" pitchFamily="34" charset="0"/>
              </a:rPr>
              <a:t>Ek Ders Ücreti Hesaplamanın Esası - 1</a:t>
            </a:r>
          </a:p>
        </p:txBody>
      </p:sp>
      <p:sp>
        <p:nvSpPr>
          <p:cNvPr id="3" name="İçerik Yer Tutucusu 2"/>
          <p:cNvSpPr>
            <a:spLocks noGrp="1"/>
          </p:cNvSpPr>
          <p:nvPr>
            <p:ph idx="1"/>
          </p:nvPr>
        </p:nvSpPr>
        <p:spPr>
          <a:xfrm>
            <a:off x="2589212" y="1504336"/>
            <a:ext cx="8915400" cy="2261420"/>
          </a:xfrm>
        </p:spPr>
        <p:txBody>
          <a:bodyPr>
            <a:normAutofit/>
          </a:bodyPr>
          <a:lstStyle/>
          <a:p>
            <a:pPr marL="0" indent="0" algn="just">
              <a:buNone/>
            </a:pPr>
            <a:r>
              <a:rPr lang="tr-TR" dirty="0">
                <a:solidFill>
                  <a:schemeClr val="tx1"/>
                </a:solidFill>
                <a:latin typeface="Arial" panose="020B0604020202020204" pitchFamily="34" charset="0"/>
                <a:cs typeface="Arial" panose="020B0604020202020204" pitchFamily="34" charset="0"/>
              </a:rPr>
              <a:t>Temel İlke: Ek ders ücreti, 2914 </a:t>
            </a:r>
            <a:r>
              <a:rPr lang="tr-TR" dirty="0" err="1">
                <a:solidFill>
                  <a:schemeClr val="tx1"/>
                </a:solidFill>
                <a:latin typeface="Arial" panose="020B0604020202020204" pitchFamily="34" charset="0"/>
                <a:cs typeface="Arial" panose="020B0604020202020204" pitchFamily="34" charset="0"/>
              </a:rPr>
              <a:t>sy</a:t>
            </a:r>
            <a:r>
              <a:rPr lang="tr-TR" dirty="0">
                <a:solidFill>
                  <a:schemeClr val="tx1"/>
                </a:solidFill>
                <a:latin typeface="Arial" panose="020B0604020202020204" pitchFamily="34" charset="0"/>
                <a:cs typeface="Arial" panose="020B0604020202020204" pitchFamily="34" charset="0"/>
              </a:rPr>
              <a:t> Kanun’un 11’inci </a:t>
            </a:r>
            <a:r>
              <a:rPr lang="tr-TR" dirty="0" err="1">
                <a:solidFill>
                  <a:schemeClr val="tx1"/>
                </a:solidFill>
                <a:latin typeface="Arial" panose="020B0604020202020204" pitchFamily="34" charset="0"/>
                <a:cs typeface="Arial" panose="020B0604020202020204" pitchFamily="34" charset="0"/>
              </a:rPr>
              <a:t>md.</a:t>
            </a:r>
            <a:r>
              <a:rPr lang="tr-TR" dirty="0">
                <a:solidFill>
                  <a:schemeClr val="tx1"/>
                </a:solidFill>
                <a:latin typeface="Arial" panose="020B0604020202020204" pitchFamily="34" charset="0"/>
                <a:cs typeface="Arial" panose="020B0604020202020204" pitchFamily="34" charset="0"/>
              </a:rPr>
              <a:t> belirlenen göstergelerin Devlet Memurları Kanununa göre aylıklar için belirlenen katsayı ile çarpımından oluşur. </a:t>
            </a:r>
          </a:p>
          <a:p>
            <a:pPr marL="0" indent="0" algn="just">
              <a:buNone/>
            </a:pPr>
            <a:r>
              <a:rPr lang="tr-TR" dirty="0">
                <a:solidFill>
                  <a:schemeClr val="tx1"/>
                </a:solidFill>
                <a:latin typeface="Arial" panose="020B0604020202020204" pitchFamily="34" charset="0"/>
                <a:cs typeface="Arial" panose="020B0604020202020204" pitchFamily="34" charset="0"/>
              </a:rPr>
              <a:t>Müfredat programları uyarınca normal çalışma günlerinde çalışma saatinin bitiminden ve saat 17.00'den sonra başlayan gece öğretimi ile hafta tatili, yarı yıl veya yaz tatillerinde yapılan öğretimde yukarıdaki şekilde hesaplanan ek ders ücretleri </a:t>
            </a:r>
            <a:r>
              <a:rPr lang="tr-TR" b="1" dirty="0">
                <a:solidFill>
                  <a:srgbClr val="FF0000"/>
                </a:solidFill>
                <a:latin typeface="Arial" panose="020B0604020202020204" pitchFamily="34" charset="0"/>
                <a:cs typeface="Arial" panose="020B0604020202020204" pitchFamily="34" charset="0"/>
              </a:rPr>
              <a:t>% 60 zamlı </a:t>
            </a:r>
            <a:r>
              <a:rPr lang="tr-TR" dirty="0">
                <a:solidFill>
                  <a:schemeClr val="tx1"/>
                </a:solidFill>
                <a:latin typeface="Arial" panose="020B0604020202020204" pitchFamily="34" charset="0"/>
                <a:cs typeface="Arial" panose="020B0604020202020204" pitchFamily="34" charset="0"/>
              </a:rPr>
              <a:t>ödenir. </a:t>
            </a:r>
          </a:p>
        </p:txBody>
      </p:sp>
      <p:graphicFrame>
        <p:nvGraphicFramePr>
          <p:cNvPr id="4" name="Tablo 3"/>
          <p:cNvGraphicFramePr>
            <a:graphicFrameLocks noGrp="1"/>
          </p:cNvGraphicFramePr>
          <p:nvPr>
            <p:extLst>
              <p:ext uri="{D42A27DB-BD31-4B8C-83A1-F6EECF244321}">
                <p14:modId xmlns:p14="http://schemas.microsoft.com/office/powerpoint/2010/main" val="1702911672"/>
              </p:ext>
            </p:extLst>
          </p:nvPr>
        </p:nvGraphicFramePr>
        <p:xfrm>
          <a:off x="2589212" y="4011563"/>
          <a:ext cx="8835872" cy="2123440"/>
        </p:xfrm>
        <a:graphic>
          <a:graphicData uri="http://schemas.openxmlformats.org/drawingml/2006/table">
            <a:tbl>
              <a:tblPr firstRow="1" bandRow="1">
                <a:tableStyleId>{5940675A-B579-460E-94D1-54222C63F5DA}</a:tableStyleId>
              </a:tblPr>
              <a:tblGrid>
                <a:gridCol w="2621885">
                  <a:extLst>
                    <a:ext uri="{9D8B030D-6E8A-4147-A177-3AD203B41FA5}">
                      <a16:colId xmlns:a16="http://schemas.microsoft.com/office/drawing/2014/main" val="2078632211"/>
                    </a:ext>
                  </a:extLst>
                </a:gridCol>
                <a:gridCol w="2861187">
                  <a:extLst>
                    <a:ext uri="{9D8B030D-6E8A-4147-A177-3AD203B41FA5}">
                      <a16:colId xmlns:a16="http://schemas.microsoft.com/office/drawing/2014/main" val="1616037829"/>
                    </a:ext>
                  </a:extLst>
                </a:gridCol>
                <a:gridCol w="3352800">
                  <a:extLst>
                    <a:ext uri="{9D8B030D-6E8A-4147-A177-3AD203B41FA5}">
                      <a16:colId xmlns:a16="http://schemas.microsoft.com/office/drawing/2014/main" val="601315325"/>
                    </a:ext>
                  </a:extLst>
                </a:gridCol>
              </a:tblGrid>
              <a:tr h="370840">
                <a:tc>
                  <a:txBody>
                    <a:bodyPr/>
                    <a:lstStyle/>
                    <a:p>
                      <a:r>
                        <a:rPr lang="tr-TR" dirty="0">
                          <a:latin typeface="Arial" panose="020B0604020202020204" pitchFamily="34" charset="0"/>
                          <a:cs typeface="Arial" panose="020B0604020202020204" pitchFamily="34" charset="0"/>
                        </a:rPr>
                        <a:t>Unvan</a:t>
                      </a:r>
                      <a:r>
                        <a:rPr lang="tr-TR" baseline="0" dirty="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Ek Ders</a:t>
                      </a:r>
                      <a:r>
                        <a:rPr lang="tr-TR" baseline="0" dirty="0">
                          <a:latin typeface="Arial" panose="020B0604020202020204" pitchFamily="34" charset="0"/>
                          <a:cs typeface="Arial" panose="020B0604020202020204" pitchFamily="34" charset="0"/>
                        </a:rPr>
                        <a:t> Ücreti Göstergesi</a:t>
                      </a:r>
                      <a:endParaRPr lang="tr-TR" dirty="0">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Zamlı Ek Ders Ücreti Göstergesi</a:t>
                      </a:r>
                    </a:p>
                  </a:txBody>
                  <a:tcPr/>
                </a:tc>
                <a:extLst>
                  <a:ext uri="{0D108BD9-81ED-4DB2-BD59-A6C34878D82A}">
                    <a16:rowId xmlns:a16="http://schemas.microsoft.com/office/drawing/2014/main" val="1532198564"/>
                  </a:ext>
                </a:extLst>
              </a:tr>
              <a:tr h="370840">
                <a:tc>
                  <a:txBody>
                    <a:bodyPr/>
                    <a:lstStyle/>
                    <a:p>
                      <a:r>
                        <a:rPr lang="tr-TR" dirty="0">
                          <a:latin typeface="Arial" panose="020B0604020202020204" pitchFamily="34" charset="0"/>
                          <a:cs typeface="Arial" panose="020B0604020202020204" pitchFamily="34" charset="0"/>
                        </a:rPr>
                        <a:t>Profesör</a:t>
                      </a:r>
                    </a:p>
                  </a:txBody>
                  <a:tcPr/>
                </a:tc>
                <a:tc>
                  <a:txBody>
                    <a:bodyPr/>
                    <a:lstStyle/>
                    <a:p>
                      <a:pPr algn="ctr"/>
                      <a:r>
                        <a:rPr lang="tr-TR" dirty="0">
                          <a:latin typeface="Arial" panose="020B0604020202020204" pitchFamily="34" charset="0"/>
                          <a:cs typeface="Arial" panose="020B0604020202020204" pitchFamily="34" charset="0"/>
                        </a:rPr>
                        <a:t>300</a:t>
                      </a:r>
                    </a:p>
                  </a:txBody>
                  <a:tcPr/>
                </a:tc>
                <a:tc>
                  <a:txBody>
                    <a:bodyPr/>
                    <a:lstStyle/>
                    <a:p>
                      <a:pPr algn="ctr"/>
                      <a:r>
                        <a:rPr lang="tr-TR" dirty="0">
                          <a:latin typeface="Arial" panose="020B0604020202020204" pitchFamily="34" charset="0"/>
                          <a:cs typeface="Arial" panose="020B0604020202020204" pitchFamily="34" charset="0"/>
                        </a:rPr>
                        <a:t>480</a:t>
                      </a:r>
                    </a:p>
                  </a:txBody>
                  <a:tcPr/>
                </a:tc>
                <a:extLst>
                  <a:ext uri="{0D108BD9-81ED-4DB2-BD59-A6C34878D82A}">
                    <a16:rowId xmlns:a16="http://schemas.microsoft.com/office/drawing/2014/main" val="4249808323"/>
                  </a:ext>
                </a:extLst>
              </a:tr>
              <a:tr h="370840">
                <a:tc>
                  <a:txBody>
                    <a:bodyPr/>
                    <a:lstStyle/>
                    <a:p>
                      <a:r>
                        <a:rPr lang="tr-TR" dirty="0">
                          <a:latin typeface="Arial" panose="020B0604020202020204" pitchFamily="34" charset="0"/>
                          <a:cs typeface="Arial" panose="020B0604020202020204" pitchFamily="34" charset="0"/>
                        </a:rPr>
                        <a:t>Doçent</a:t>
                      </a:r>
                    </a:p>
                  </a:txBody>
                  <a:tcPr/>
                </a:tc>
                <a:tc>
                  <a:txBody>
                    <a:bodyPr/>
                    <a:lstStyle/>
                    <a:p>
                      <a:pPr algn="ctr"/>
                      <a:r>
                        <a:rPr lang="tr-TR" dirty="0">
                          <a:latin typeface="Arial" panose="020B0604020202020204" pitchFamily="34" charset="0"/>
                          <a:cs typeface="Arial" panose="020B0604020202020204" pitchFamily="34" charset="0"/>
                        </a:rPr>
                        <a:t>250</a:t>
                      </a:r>
                    </a:p>
                  </a:txBody>
                  <a:tcPr/>
                </a:tc>
                <a:tc>
                  <a:txBody>
                    <a:bodyPr/>
                    <a:lstStyle/>
                    <a:p>
                      <a:pPr algn="ctr"/>
                      <a:r>
                        <a:rPr lang="tr-TR" dirty="0">
                          <a:latin typeface="Arial" panose="020B0604020202020204" pitchFamily="34" charset="0"/>
                          <a:cs typeface="Arial" panose="020B0604020202020204" pitchFamily="34" charset="0"/>
                        </a:rPr>
                        <a:t>400</a:t>
                      </a:r>
                    </a:p>
                  </a:txBody>
                  <a:tcPr/>
                </a:tc>
                <a:extLst>
                  <a:ext uri="{0D108BD9-81ED-4DB2-BD59-A6C34878D82A}">
                    <a16:rowId xmlns:a16="http://schemas.microsoft.com/office/drawing/2014/main" val="732056765"/>
                  </a:ext>
                </a:extLst>
              </a:tr>
              <a:tr h="370840">
                <a:tc>
                  <a:txBody>
                    <a:bodyPr/>
                    <a:lstStyle/>
                    <a:p>
                      <a:r>
                        <a:rPr lang="tr-TR" dirty="0">
                          <a:latin typeface="Arial" panose="020B0604020202020204" pitchFamily="34" charset="0"/>
                          <a:cs typeface="Arial" panose="020B0604020202020204" pitchFamily="34" charset="0"/>
                        </a:rPr>
                        <a:t>Doktor Öğretim Üyesi</a:t>
                      </a:r>
                    </a:p>
                  </a:txBody>
                  <a:tcPr/>
                </a:tc>
                <a:tc>
                  <a:txBody>
                    <a:bodyPr/>
                    <a:lstStyle/>
                    <a:p>
                      <a:pPr algn="ctr"/>
                      <a:r>
                        <a:rPr lang="tr-TR" dirty="0">
                          <a:latin typeface="Arial" panose="020B0604020202020204" pitchFamily="34" charset="0"/>
                          <a:cs typeface="Arial" panose="020B0604020202020204" pitchFamily="34" charset="0"/>
                        </a:rPr>
                        <a:t>200</a:t>
                      </a:r>
                    </a:p>
                  </a:txBody>
                  <a:tcPr/>
                </a:tc>
                <a:tc>
                  <a:txBody>
                    <a:bodyPr/>
                    <a:lstStyle/>
                    <a:p>
                      <a:pPr algn="ctr"/>
                      <a:r>
                        <a:rPr lang="tr-TR" dirty="0">
                          <a:latin typeface="Arial" panose="020B0604020202020204" pitchFamily="34" charset="0"/>
                          <a:cs typeface="Arial" panose="020B0604020202020204" pitchFamily="34" charset="0"/>
                        </a:rPr>
                        <a:t>320</a:t>
                      </a:r>
                    </a:p>
                  </a:txBody>
                  <a:tcPr/>
                </a:tc>
                <a:extLst>
                  <a:ext uri="{0D108BD9-81ED-4DB2-BD59-A6C34878D82A}">
                    <a16:rowId xmlns:a16="http://schemas.microsoft.com/office/drawing/2014/main" val="3237246200"/>
                  </a:ext>
                </a:extLst>
              </a:tr>
              <a:tr h="370840">
                <a:tc>
                  <a:txBody>
                    <a:bodyPr/>
                    <a:lstStyle/>
                    <a:p>
                      <a:r>
                        <a:rPr lang="tr-TR" dirty="0">
                          <a:latin typeface="Arial" panose="020B0604020202020204" pitchFamily="34" charset="0"/>
                          <a:cs typeface="Arial" panose="020B0604020202020204" pitchFamily="34" charset="0"/>
                        </a:rPr>
                        <a:t>Öğretim Görevlisi</a:t>
                      </a:r>
                    </a:p>
                  </a:txBody>
                  <a:tcPr/>
                </a:tc>
                <a:tc>
                  <a:txBody>
                    <a:bodyPr/>
                    <a:lstStyle/>
                    <a:p>
                      <a:pPr algn="ctr"/>
                      <a:r>
                        <a:rPr lang="tr-TR" dirty="0">
                          <a:latin typeface="Arial" panose="020B0604020202020204" pitchFamily="34" charset="0"/>
                          <a:cs typeface="Arial" panose="020B0604020202020204" pitchFamily="34" charset="0"/>
                        </a:rPr>
                        <a:t>160</a:t>
                      </a:r>
                    </a:p>
                  </a:txBody>
                  <a:tcPr/>
                </a:tc>
                <a:tc>
                  <a:txBody>
                    <a:bodyPr/>
                    <a:lstStyle/>
                    <a:p>
                      <a:pPr algn="ctr"/>
                      <a:r>
                        <a:rPr lang="tr-TR" dirty="0">
                          <a:latin typeface="Arial" panose="020B0604020202020204" pitchFamily="34" charset="0"/>
                          <a:cs typeface="Arial" panose="020B0604020202020204" pitchFamily="34" charset="0"/>
                        </a:rPr>
                        <a:t>192</a:t>
                      </a:r>
                    </a:p>
                  </a:txBody>
                  <a:tcPr/>
                </a:tc>
                <a:extLst>
                  <a:ext uri="{0D108BD9-81ED-4DB2-BD59-A6C34878D82A}">
                    <a16:rowId xmlns:a16="http://schemas.microsoft.com/office/drawing/2014/main" val="3421340082"/>
                  </a:ext>
                </a:extLst>
              </a:tr>
            </a:tbl>
          </a:graphicData>
        </a:graphic>
      </p:graphicFrame>
    </p:spTree>
    <p:extLst>
      <p:ext uri="{BB962C8B-B14F-4D97-AF65-F5344CB8AC3E}">
        <p14:creationId xmlns:p14="http://schemas.microsoft.com/office/powerpoint/2010/main" val="1826278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55273" y="417633"/>
            <a:ext cx="8911687" cy="634419"/>
          </a:xfrm>
        </p:spPr>
        <p:txBody>
          <a:bodyPr>
            <a:normAutofit fontScale="90000"/>
          </a:bodyPr>
          <a:lstStyle/>
          <a:p>
            <a:r>
              <a:rPr lang="tr-TR" dirty="0">
                <a:latin typeface="Arial" panose="020B0604020202020204" pitchFamily="34" charset="0"/>
                <a:cs typeface="Arial" panose="020B0604020202020204" pitchFamily="34" charset="0"/>
              </a:rPr>
              <a:t>Ek Ders Ücreti Hesaplamanın Esası - 2</a:t>
            </a:r>
          </a:p>
        </p:txBody>
      </p:sp>
      <p:sp>
        <p:nvSpPr>
          <p:cNvPr id="3" name="İçerik Yer Tutucusu 2"/>
          <p:cNvSpPr>
            <a:spLocks noGrp="1"/>
          </p:cNvSpPr>
          <p:nvPr>
            <p:ph idx="1"/>
          </p:nvPr>
        </p:nvSpPr>
        <p:spPr>
          <a:xfrm>
            <a:off x="1592826" y="1140543"/>
            <a:ext cx="9911786" cy="5230760"/>
          </a:xfrm>
        </p:spPr>
        <p:txBody>
          <a:bodyPr>
            <a:noAutofit/>
          </a:bodyPr>
          <a:lstStyle/>
          <a:p>
            <a:pPr marL="0" indent="0" algn="just">
              <a:buNone/>
            </a:pPr>
            <a:r>
              <a:rPr lang="tr-TR" sz="2100" dirty="0">
                <a:solidFill>
                  <a:schemeClr val="tx1"/>
                </a:solidFill>
                <a:latin typeface="Arial" panose="020B0604020202020204" pitchFamily="34" charset="0"/>
                <a:cs typeface="Arial" panose="020B0604020202020204" pitchFamily="34" charset="0"/>
              </a:rPr>
              <a:t>Temel İlke: 3843 sayılı Yükseköğretim Kurumlarında İkili Öğretim Yapılması, 2547 </a:t>
            </a:r>
            <a:r>
              <a:rPr lang="tr-TR" sz="2100" dirty="0" err="1">
                <a:solidFill>
                  <a:schemeClr val="tx1"/>
                </a:solidFill>
                <a:latin typeface="Arial" panose="020B0604020202020204" pitchFamily="34" charset="0"/>
                <a:cs typeface="Arial" panose="020B0604020202020204" pitchFamily="34" charset="0"/>
              </a:rPr>
              <a:t>sy</a:t>
            </a:r>
            <a:r>
              <a:rPr lang="tr-TR" sz="2100" dirty="0">
                <a:solidFill>
                  <a:schemeClr val="tx1"/>
                </a:solidFill>
                <a:latin typeface="Arial" panose="020B0604020202020204" pitchFamily="34" charset="0"/>
                <a:cs typeface="Arial" panose="020B0604020202020204" pitchFamily="34" charset="0"/>
              </a:rPr>
              <a:t> Yükseköğretim Kanunu’nun Bazı Maddelerinin Değiştirilmesi ve Bu Kanuna Bir Ek Madde Eklenmesi Hakkında Kanun; 10’uncu maddesinde; Normal örgün öğretimde zorunlu ders yükünü doldurmuş olan öğretim elemanlarına ikinci öğretimde verdikleri her ders için; doldurmamış olan öğretim elemanlarına bu yükün doldurulmasından sonra verdikleri her ders için, 2914 </a:t>
            </a:r>
            <a:r>
              <a:rPr lang="tr-TR" sz="2100" dirty="0" err="1">
                <a:solidFill>
                  <a:schemeClr val="tx1"/>
                </a:solidFill>
                <a:latin typeface="Arial" panose="020B0604020202020204" pitchFamily="34" charset="0"/>
                <a:cs typeface="Arial" panose="020B0604020202020204" pitchFamily="34" charset="0"/>
              </a:rPr>
              <a:t>sy</a:t>
            </a:r>
            <a:r>
              <a:rPr lang="tr-TR" sz="2100" dirty="0">
                <a:solidFill>
                  <a:schemeClr val="tx1"/>
                </a:solidFill>
                <a:latin typeface="Arial" panose="020B0604020202020204" pitchFamily="34" charset="0"/>
                <a:cs typeface="Arial" panose="020B0604020202020204" pitchFamily="34" charset="0"/>
              </a:rPr>
              <a:t> Kanun’un 11’inci maddesinde öngörülen hükümler çerçevesinde ek ders ücreti ile ara sınav, yarıyıl ve yıl sonu sınavları için ödenecek ücretlerin üç katını aşmayacak şekilde ikinci öğretim programları esas alınarak Yükseköğretim Kurulunun görüşü Milli Eğitim Bakanlığı’nın teklifi üzerine Bakanlar Kurulunca belirlenecek ders ücreti ödenir. </a:t>
            </a:r>
          </a:p>
          <a:p>
            <a:pPr marL="0" indent="0" algn="just">
              <a:buNone/>
            </a:pPr>
            <a:endParaRPr lang="tr-TR" sz="2100" dirty="0">
              <a:solidFill>
                <a:schemeClr val="tx1"/>
              </a:solidFill>
              <a:latin typeface="Arial" panose="020B0604020202020204" pitchFamily="34" charset="0"/>
              <a:cs typeface="Arial" panose="020B0604020202020204" pitchFamily="34" charset="0"/>
            </a:endParaRPr>
          </a:p>
          <a:p>
            <a:pPr marL="0" indent="0" algn="just">
              <a:buNone/>
            </a:pPr>
            <a:r>
              <a:rPr lang="tr-TR" sz="2100" dirty="0">
                <a:solidFill>
                  <a:schemeClr val="tx1"/>
                </a:solidFill>
                <a:latin typeface="Arial" panose="020B0604020202020204" pitchFamily="34" charset="0"/>
                <a:cs typeface="Arial" panose="020B0604020202020204" pitchFamily="34" charset="0"/>
              </a:rPr>
              <a:t>Bu kapsamda çıkarılan 94/5593 sayılı Bakanlar Kurulu Kararına göre ikinci öğretimde … ek ders ücreti ile yarıyıl ve yıl sonu sınavları için verilecek ücretlerin </a:t>
            </a:r>
            <a:r>
              <a:rPr lang="tr-TR" sz="2100" b="1" dirty="0">
                <a:solidFill>
                  <a:srgbClr val="FF0000"/>
                </a:solidFill>
                <a:latin typeface="Arial" panose="020B0604020202020204" pitchFamily="34" charset="0"/>
                <a:cs typeface="Arial" panose="020B0604020202020204" pitchFamily="34" charset="0"/>
              </a:rPr>
              <a:t>birer katı fazlasıyla </a:t>
            </a:r>
            <a:r>
              <a:rPr lang="tr-TR" sz="2100" dirty="0">
                <a:solidFill>
                  <a:schemeClr val="tx1"/>
                </a:solidFill>
                <a:latin typeface="Arial" panose="020B0604020202020204" pitchFamily="34" charset="0"/>
                <a:cs typeface="Arial" panose="020B0604020202020204" pitchFamily="34" charset="0"/>
              </a:rPr>
              <a:t>ödeneceği düzenlenmiştir. </a:t>
            </a:r>
          </a:p>
          <a:p>
            <a:pPr marL="0" indent="0" algn="just">
              <a:buNone/>
            </a:pPr>
            <a:endParaRPr lang="tr-TR" sz="2100" dirty="0">
              <a:solidFill>
                <a:schemeClr val="tx1"/>
              </a:solidFill>
              <a:latin typeface="Arial" panose="020B0604020202020204" pitchFamily="34" charset="0"/>
              <a:cs typeface="Arial" panose="020B0604020202020204" pitchFamily="34" charset="0"/>
            </a:endParaRPr>
          </a:p>
          <a:p>
            <a:pPr marL="0" indent="0" algn="just">
              <a:buNone/>
            </a:pPr>
            <a:endParaRPr lang="tr-TR" sz="2100" dirty="0">
              <a:solidFill>
                <a:schemeClr val="tx1"/>
              </a:solidFill>
              <a:latin typeface="Arial" panose="020B0604020202020204" pitchFamily="34" charset="0"/>
              <a:cs typeface="Arial" panose="020B0604020202020204" pitchFamily="34" charset="0"/>
            </a:endParaRPr>
          </a:p>
          <a:p>
            <a:pPr marL="0" indent="0" algn="just">
              <a:buNone/>
            </a:pPr>
            <a:endParaRPr lang="tr-TR" sz="2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45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34419"/>
          </a:xfrm>
        </p:spPr>
        <p:txBody>
          <a:bodyPr>
            <a:normAutofit fontScale="90000"/>
          </a:bodyPr>
          <a:lstStyle/>
          <a:p>
            <a:r>
              <a:rPr lang="tr-TR" dirty="0">
                <a:latin typeface="Arial" panose="020B0604020202020204" pitchFamily="34" charset="0"/>
                <a:cs typeface="Arial" panose="020B0604020202020204" pitchFamily="34" charset="0"/>
              </a:rPr>
              <a:t>Ek Ders Ücreti Hesaplamanın Esası - 3</a:t>
            </a:r>
          </a:p>
        </p:txBody>
      </p:sp>
      <p:sp>
        <p:nvSpPr>
          <p:cNvPr id="3" name="İçerik Yer Tutucusu 2"/>
          <p:cNvSpPr>
            <a:spLocks noGrp="1"/>
          </p:cNvSpPr>
          <p:nvPr>
            <p:ph idx="1"/>
          </p:nvPr>
        </p:nvSpPr>
        <p:spPr>
          <a:xfrm>
            <a:off x="2589212" y="1504336"/>
            <a:ext cx="8915400" cy="1838632"/>
          </a:xfrm>
        </p:spPr>
        <p:txBody>
          <a:bodyPr/>
          <a:lstStyle/>
          <a:p>
            <a:pPr marL="0" indent="0" algn="just">
              <a:buNone/>
            </a:pPr>
            <a:r>
              <a:rPr lang="tr-TR" sz="2400" dirty="0">
                <a:solidFill>
                  <a:schemeClr val="tx1"/>
                </a:solidFill>
                <a:latin typeface="Arial" panose="020B0604020202020204" pitchFamily="34" charset="0"/>
                <a:cs typeface="Arial" panose="020B0604020202020204" pitchFamily="34" charset="0"/>
              </a:rPr>
              <a:t>Saat 17.00'den sonra başlayan gece öğretimi ile hafta tatili, yarı yıl veya yaz tatillerinde yapılan derslerde 2914 </a:t>
            </a:r>
            <a:r>
              <a:rPr lang="tr-TR" sz="2400" dirty="0" err="1">
                <a:solidFill>
                  <a:schemeClr val="tx1"/>
                </a:solidFill>
                <a:latin typeface="Arial" panose="020B0604020202020204" pitchFamily="34" charset="0"/>
                <a:cs typeface="Arial" panose="020B0604020202020204" pitchFamily="34" charset="0"/>
              </a:rPr>
              <a:t>sy</a:t>
            </a:r>
            <a:r>
              <a:rPr lang="tr-TR" sz="2400" dirty="0">
                <a:solidFill>
                  <a:schemeClr val="tx1"/>
                </a:solidFill>
                <a:latin typeface="Arial" panose="020B0604020202020204" pitchFamily="34" charset="0"/>
                <a:cs typeface="Arial" panose="020B0604020202020204" pitchFamily="34" charset="0"/>
              </a:rPr>
              <a:t> Kanun’un 11’inci maddesinde yer alan göstergelerin </a:t>
            </a:r>
            <a:r>
              <a:rPr lang="tr-TR" sz="2400" dirty="0">
                <a:solidFill>
                  <a:srgbClr val="FF0000"/>
                </a:solidFill>
                <a:latin typeface="Arial" panose="020B0604020202020204" pitchFamily="34" charset="0"/>
                <a:cs typeface="Arial" panose="020B0604020202020204" pitchFamily="34" charset="0"/>
              </a:rPr>
              <a:t>3,2 katı </a:t>
            </a:r>
            <a:r>
              <a:rPr lang="tr-TR" sz="2400" dirty="0">
                <a:solidFill>
                  <a:schemeClr val="tx1"/>
                </a:solidFill>
                <a:latin typeface="Arial" panose="020B0604020202020204" pitchFamily="34" charset="0"/>
                <a:cs typeface="Arial" panose="020B0604020202020204" pitchFamily="34" charset="0"/>
              </a:rPr>
              <a:t>ödenebilecektir</a:t>
            </a:r>
            <a:r>
              <a:rPr lang="tr-TR" dirty="0">
                <a:solidFill>
                  <a:schemeClr val="tx1"/>
                </a:solidFill>
                <a:latin typeface="Arial" panose="020B0604020202020204" pitchFamily="34" charset="0"/>
                <a:cs typeface="Arial" panose="020B0604020202020204" pitchFamily="34" charset="0"/>
              </a:rPr>
              <a:t>. </a:t>
            </a:r>
          </a:p>
        </p:txBody>
      </p:sp>
      <p:graphicFrame>
        <p:nvGraphicFramePr>
          <p:cNvPr id="4" name="Tablo 3"/>
          <p:cNvGraphicFramePr>
            <a:graphicFrameLocks noGrp="1"/>
          </p:cNvGraphicFramePr>
          <p:nvPr>
            <p:extLst>
              <p:ext uri="{D42A27DB-BD31-4B8C-83A1-F6EECF244321}">
                <p14:modId xmlns:p14="http://schemas.microsoft.com/office/powerpoint/2010/main" val="396187764"/>
              </p:ext>
            </p:extLst>
          </p:nvPr>
        </p:nvGraphicFramePr>
        <p:xfrm>
          <a:off x="2589212" y="3588775"/>
          <a:ext cx="8835871" cy="2392680"/>
        </p:xfrm>
        <a:graphic>
          <a:graphicData uri="http://schemas.openxmlformats.org/drawingml/2006/table">
            <a:tbl>
              <a:tblPr firstRow="1" bandRow="1">
                <a:tableStyleId>{5940675A-B579-460E-94D1-54222C63F5DA}</a:tableStyleId>
              </a:tblPr>
              <a:tblGrid>
                <a:gridCol w="2174283">
                  <a:extLst>
                    <a:ext uri="{9D8B030D-6E8A-4147-A177-3AD203B41FA5}">
                      <a16:colId xmlns:a16="http://schemas.microsoft.com/office/drawing/2014/main" val="2078632211"/>
                    </a:ext>
                  </a:extLst>
                </a:gridCol>
                <a:gridCol w="1666802">
                  <a:extLst>
                    <a:ext uri="{9D8B030D-6E8A-4147-A177-3AD203B41FA5}">
                      <a16:colId xmlns:a16="http://schemas.microsoft.com/office/drawing/2014/main" val="1616037829"/>
                    </a:ext>
                  </a:extLst>
                </a:gridCol>
                <a:gridCol w="2487561">
                  <a:extLst>
                    <a:ext uri="{9D8B030D-6E8A-4147-A177-3AD203B41FA5}">
                      <a16:colId xmlns:a16="http://schemas.microsoft.com/office/drawing/2014/main" val="1951125804"/>
                    </a:ext>
                  </a:extLst>
                </a:gridCol>
                <a:gridCol w="2507225">
                  <a:extLst>
                    <a:ext uri="{9D8B030D-6E8A-4147-A177-3AD203B41FA5}">
                      <a16:colId xmlns:a16="http://schemas.microsoft.com/office/drawing/2014/main" val="601315325"/>
                    </a:ext>
                  </a:extLst>
                </a:gridCol>
              </a:tblGrid>
              <a:tr h="370840">
                <a:tc>
                  <a:txBody>
                    <a:bodyPr/>
                    <a:lstStyle/>
                    <a:p>
                      <a:r>
                        <a:rPr lang="tr-TR" dirty="0">
                          <a:latin typeface="Arial" panose="020B0604020202020204" pitchFamily="34" charset="0"/>
                          <a:cs typeface="Arial" panose="020B0604020202020204" pitchFamily="34" charset="0"/>
                        </a:rPr>
                        <a:t>Unvan</a:t>
                      </a:r>
                      <a:r>
                        <a:rPr lang="tr-TR" baseline="0" dirty="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Ek Ders</a:t>
                      </a:r>
                      <a:r>
                        <a:rPr lang="tr-TR" baseline="0" dirty="0">
                          <a:latin typeface="Arial" panose="020B0604020202020204" pitchFamily="34" charset="0"/>
                          <a:cs typeface="Arial" panose="020B0604020202020204" pitchFamily="34" charset="0"/>
                        </a:rPr>
                        <a:t> Ücreti Göstergesi</a:t>
                      </a:r>
                      <a:endParaRPr lang="tr-TR" dirty="0">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İkinci Öğretim</a:t>
                      </a:r>
                      <a:r>
                        <a:rPr lang="tr-TR" baseline="0" dirty="0">
                          <a:latin typeface="Arial" panose="020B0604020202020204" pitchFamily="34" charset="0"/>
                          <a:cs typeface="Arial" panose="020B0604020202020204" pitchFamily="34" charset="0"/>
                        </a:rPr>
                        <a:t> Ek Ders Ücreti Göstergesi</a:t>
                      </a:r>
                      <a:endParaRPr lang="tr-TR" dirty="0">
                        <a:latin typeface="Arial" panose="020B0604020202020204" pitchFamily="34" charset="0"/>
                        <a:cs typeface="Arial" panose="020B0604020202020204" pitchFamily="34" charset="0"/>
                      </a:endParaRPr>
                    </a:p>
                  </a:txBody>
                  <a:tcPr/>
                </a:tc>
                <a:tc>
                  <a:txBody>
                    <a:bodyPr/>
                    <a:lstStyle/>
                    <a:p>
                      <a:pPr algn="ctr"/>
                      <a:r>
                        <a:rPr lang="tr-TR" dirty="0">
                          <a:latin typeface="Arial" panose="020B0604020202020204" pitchFamily="34" charset="0"/>
                          <a:cs typeface="Arial" panose="020B0604020202020204" pitchFamily="34" charset="0"/>
                        </a:rPr>
                        <a:t>Zamlı Ek Ders Ücreti Göstergesi</a:t>
                      </a:r>
                    </a:p>
                  </a:txBody>
                  <a:tcPr/>
                </a:tc>
                <a:extLst>
                  <a:ext uri="{0D108BD9-81ED-4DB2-BD59-A6C34878D82A}">
                    <a16:rowId xmlns:a16="http://schemas.microsoft.com/office/drawing/2014/main" val="1532198564"/>
                  </a:ext>
                </a:extLst>
              </a:tr>
              <a:tr h="370840">
                <a:tc>
                  <a:txBody>
                    <a:bodyPr/>
                    <a:lstStyle/>
                    <a:p>
                      <a:r>
                        <a:rPr lang="tr-TR" dirty="0">
                          <a:latin typeface="Arial" panose="020B0604020202020204" pitchFamily="34" charset="0"/>
                          <a:cs typeface="Arial" panose="020B0604020202020204" pitchFamily="34" charset="0"/>
                        </a:rPr>
                        <a:t>Profesör</a:t>
                      </a:r>
                    </a:p>
                  </a:txBody>
                  <a:tcPr/>
                </a:tc>
                <a:tc>
                  <a:txBody>
                    <a:bodyPr/>
                    <a:lstStyle/>
                    <a:p>
                      <a:pPr algn="ctr"/>
                      <a:r>
                        <a:rPr lang="tr-TR" dirty="0">
                          <a:latin typeface="Arial" panose="020B0604020202020204" pitchFamily="34" charset="0"/>
                          <a:cs typeface="Arial" panose="020B0604020202020204" pitchFamily="34" charset="0"/>
                        </a:rPr>
                        <a:t>300</a:t>
                      </a:r>
                    </a:p>
                  </a:txBody>
                  <a:tcPr/>
                </a:tc>
                <a:tc>
                  <a:txBody>
                    <a:bodyPr/>
                    <a:lstStyle/>
                    <a:p>
                      <a:pPr algn="ctr"/>
                      <a:r>
                        <a:rPr lang="tr-TR" dirty="0">
                          <a:latin typeface="Arial" panose="020B0604020202020204" pitchFamily="34" charset="0"/>
                          <a:cs typeface="Arial" panose="020B0604020202020204" pitchFamily="34" charset="0"/>
                        </a:rPr>
                        <a:t>600</a:t>
                      </a:r>
                    </a:p>
                  </a:txBody>
                  <a:tcPr/>
                </a:tc>
                <a:tc>
                  <a:txBody>
                    <a:bodyPr/>
                    <a:lstStyle/>
                    <a:p>
                      <a:pPr algn="ctr"/>
                      <a:r>
                        <a:rPr lang="tr-TR" dirty="0">
                          <a:latin typeface="Arial" panose="020B0604020202020204" pitchFamily="34" charset="0"/>
                          <a:cs typeface="Arial" panose="020B0604020202020204" pitchFamily="34" charset="0"/>
                        </a:rPr>
                        <a:t>960</a:t>
                      </a:r>
                    </a:p>
                  </a:txBody>
                  <a:tcPr/>
                </a:tc>
                <a:extLst>
                  <a:ext uri="{0D108BD9-81ED-4DB2-BD59-A6C34878D82A}">
                    <a16:rowId xmlns:a16="http://schemas.microsoft.com/office/drawing/2014/main" val="4249808323"/>
                  </a:ext>
                </a:extLst>
              </a:tr>
              <a:tr h="370840">
                <a:tc>
                  <a:txBody>
                    <a:bodyPr/>
                    <a:lstStyle/>
                    <a:p>
                      <a:r>
                        <a:rPr lang="tr-TR" dirty="0">
                          <a:latin typeface="Arial" panose="020B0604020202020204" pitchFamily="34" charset="0"/>
                          <a:cs typeface="Arial" panose="020B0604020202020204" pitchFamily="34" charset="0"/>
                        </a:rPr>
                        <a:t>Doçent</a:t>
                      </a:r>
                    </a:p>
                  </a:txBody>
                  <a:tcPr/>
                </a:tc>
                <a:tc>
                  <a:txBody>
                    <a:bodyPr/>
                    <a:lstStyle/>
                    <a:p>
                      <a:pPr algn="ctr"/>
                      <a:r>
                        <a:rPr lang="tr-TR" dirty="0">
                          <a:latin typeface="Arial" panose="020B0604020202020204" pitchFamily="34" charset="0"/>
                          <a:cs typeface="Arial" panose="020B0604020202020204" pitchFamily="34" charset="0"/>
                        </a:rPr>
                        <a:t>250</a:t>
                      </a:r>
                    </a:p>
                  </a:txBody>
                  <a:tcPr/>
                </a:tc>
                <a:tc>
                  <a:txBody>
                    <a:bodyPr/>
                    <a:lstStyle/>
                    <a:p>
                      <a:pPr algn="ctr"/>
                      <a:r>
                        <a:rPr lang="tr-TR" dirty="0">
                          <a:latin typeface="Arial" panose="020B0604020202020204" pitchFamily="34" charset="0"/>
                          <a:cs typeface="Arial" panose="020B0604020202020204" pitchFamily="34" charset="0"/>
                        </a:rPr>
                        <a:t>500</a:t>
                      </a:r>
                    </a:p>
                  </a:txBody>
                  <a:tcPr/>
                </a:tc>
                <a:tc>
                  <a:txBody>
                    <a:bodyPr/>
                    <a:lstStyle/>
                    <a:p>
                      <a:pPr algn="ctr"/>
                      <a:r>
                        <a:rPr lang="tr-TR" dirty="0">
                          <a:latin typeface="Arial" panose="020B0604020202020204" pitchFamily="34" charset="0"/>
                          <a:cs typeface="Arial" panose="020B0604020202020204" pitchFamily="34" charset="0"/>
                        </a:rPr>
                        <a:t>800</a:t>
                      </a:r>
                    </a:p>
                  </a:txBody>
                  <a:tcPr/>
                </a:tc>
                <a:extLst>
                  <a:ext uri="{0D108BD9-81ED-4DB2-BD59-A6C34878D82A}">
                    <a16:rowId xmlns:a16="http://schemas.microsoft.com/office/drawing/2014/main" val="732056765"/>
                  </a:ext>
                </a:extLst>
              </a:tr>
              <a:tr h="370840">
                <a:tc>
                  <a:txBody>
                    <a:bodyPr/>
                    <a:lstStyle/>
                    <a:p>
                      <a:r>
                        <a:rPr lang="tr-TR" dirty="0">
                          <a:latin typeface="Arial" panose="020B0604020202020204" pitchFamily="34" charset="0"/>
                          <a:cs typeface="Arial" panose="020B0604020202020204" pitchFamily="34" charset="0"/>
                        </a:rPr>
                        <a:t>Doktor Öğretim Üyesi</a:t>
                      </a:r>
                    </a:p>
                  </a:txBody>
                  <a:tcPr/>
                </a:tc>
                <a:tc>
                  <a:txBody>
                    <a:bodyPr/>
                    <a:lstStyle/>
                    <a:p>
                      <a:pPr algn="ctr"/>
                      <a:r>
                        <a:rPr lang="tr-TR" dirty="0">
                          <a:latin typeface="Arial" panose="020B0604020202020204" pitchFamily="34" charset="0"/>
                          <a:cs typeface="Arial" panose="020B0604020202020204" pitchFamily="34" charset="0"/>
                        </a:rPr>
                        <a:t>200</a:t>
                      </a:r>
                    </a:p>
                  </a:txBody>
                  <a:tcPr/>
                </a:tc>
                <a:tc>
                  <a:txBody>
                    <a:bodyPr/>
                    <a:lstStyle/>
                    <a:p>
                      <a:pPr algn="ctr"/>
                      <a:r>
                        <a:rPr lang="tr-TR" dirty="0">
                          <a:latin typeface="Arial" panose="020B0604020202020204" pitchFamily="34" charset="0"/>
                          <a:cs typeface="Arial" panose="020B0604020202020204" pitchFamily="34" charset="0"/>
                        </a:rPr>
                        <a:t>400</a:t>
                      </a:r>
                    </a:p>
                  </a:txBody>
                  <a:tcPr/>
                </a:tc>
                <a:tc>
                  <a:txBody>
                    <a:bodyPr/>
                    <a:lstStyle/>
                    <a:p>
                      <a:pPr algn="ctr"/>
                      <a:r>
                        <a:rPr lang="tr-TR" dirty="0">
                          <a:latin typeface="Arial" panose="020B0604020202020204" pitchFamily="34" charset="0"/>
                          <a:cs typeface="Arial" panose="020B0604020202020204" pitchFamily="34" charset="0"/>
                        </a:rPr>
                        <a:t>640</a:t>
                      </a:r>
                    </a:p>
                  </a:txBody>
                  <a:tcPr/>
                </a:tc>
                <a:extLst>
                  <a:ext uri="{0D108BD9-81ED-4DB2-BD59-A6C34878D82A}">
                    <a16:rowId xmlns:a16="http://schemas.microsoft.com/office/drawing/2014/main" val="3237246200"/>
                  </a:ext>
                </a:extLst>
              </a:tr>
              <a:tr h="370840">
                <a:tc>
                  <a:txBody>
                    <a:bodyPr/>
                    <a:lstStyle/>
                    <a:p>
                      <a:r>
                        <a:rPr lang="tr-TR" dirty="0">
                          <a:latin typeface="Arial" panose="020B0604020202020204" pitchFamily="34" charset="0"/>
                          <a:cs typeface="Arial" panose="020B0604020202020204" pitchFamily="34" charset="0"/>
                        </a:rPr>
                        <a:t>Öğretim Görevlisi</a:t>
                      </a:r>
                    </a:p>
                  </a:txBody>
                  <a:tcPr/>
                </a:tc>
                <a:tc>
                  <a:txBody>
                    <a:bodyPr/>
                    <a:lstStyle/>
                    <a:p>
                      <a:pPr algn="ctr"/>
                      <a:r>
                        <a:rPr lang="tr-TR" dirty="0">
                          <a:latin typeface="Arial" panose="020B0604020202020204" pitchFamily="34" charset="0"/>
                          <a:cs typeface="Arial" panose="020B0604020202020204" pitchFamily="34" charset="0"/>
                        </a:rPr>
                        <a:t>160</a:t>
                      </a:r>
                    </a:p>
                  </a:txBody>
                  <a:tcPr/>
                </a:tc>
                <a:tc>
                  <a:txBody>
                    <a:bodyPr/>
                    <a:lstStyle/>
                    <a:p>
                      <a:pPr algn="ctr"/>
                      <a:r>
                        <a:rPr lang="tr-TR" dirty="0">
                          <a:latin typeface="Arial" panose="020B0604020202020204" pitchFamily="34" charset="0"/>
                          <a:cs typeface="Arial" panose="020B0604020202020204" pitchFamily="34" charset="0"/>
                        </a:rPr>
                        <a:t>320</a:t>
                      </a:r>
                    </a:p>
                  </a:txBody>
                  <a:tcPr/>
                </a:tc>
                <a:tc>
                  <a:txBody>
                    <a:bodyPr/>
                    <a:lstStyle/>
                    <a:p>
                      <a:pPr algn="ctr"/>
                      <a:r>
                        <a:rPr lang="tr-TR" dirty="0">
                          <a:latin typeface="Arial" panose="020B0604020202020204" pitchFamily="34" charset="0"/>
                          <a:cs typeface="Arial" panose="020B0604020202020204" pitchFamily="34" charset="0"/>
                        </a:rPr>
                        <a:t>512</a:t>
                      </a:r>
                    </a:p>
                  </a:txBody>
                  <a:tcPr/>
                </a:tc>
                <a:extLst>
                  <a:ext uri="{0D108BD9-81ED-4DB2-BD59-A6C34878D82A}">
                    <a16:rowId xmlns:a16="http://schemas.microsoft.com/office/drawing/2014/main" val="3421340082"/>
                  </a:ext>
                </a:extLst>
              </a:tr>
            </a:tbl>
          </a:graphicData>
        </a:graphic>
      </p:graphicFrame>
    </p:spTree>
    <p:extLst>
      <p:ext uri="{BB962C8B-B14F-4D97-AF65-F5344CB8AC3E}">
        <p14:creationId xmlns:p14="http://schemas.microsoft.com/office/powerpoint/2010/main" val="1795310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0771" y="624110"/>
            <a:ext cx="10753841" cy="644251"/>
          </a:xfrm>
        </p:spPr>
        <p:txBody>
          <a:bodyPr>
            <a:normAutofit fontScale="90000"/>
          </a:bodyPr>
          <a:lstStyle/>
          <a:p>
            <a:r>
              <a:rPr lang="tr-TR" sz="3200" dirty="0">
                <a:latin typeface="Arial" panose="020B0604020202020204" pitchFamily="34" charset="0"/>
                <a:cs typeface="Arial" panose="020B0604020202020204" pitchFamily="34" charset="0"/>
              </a:rPr>
              <a:t>İkinci Öğretimde Zamlı Ek Ders Ücreti</a:t>
            </a:r>
          </a:p>
        </p:txBody>
      </p:sp>
      <p:sp>
        <p:nvSpPr>
          <p:cNvPr id="3" name="İçerik Yer Tutucusu 2"/>
          <p:cNvSpPr>
            <a:spLocks noGrp="1"/>
          </p:cNvSpPr>
          <p:nvPr>
            <p:ph idx="1"/>
          </p:nvPr>
        </p:nvSpPr>
        <p:spPr>
          <a:xfrm>
            <a:off x="750771" y="1366684"/>
            <a:ext cx="10753841" cy="5102942"/>
          </a:xfrm>
        </p:spPr>
        <p:txBody>
          <a:bodyPr>
            <a:noAutofit/>
          </a:bodyPr>
          <a:lstStyle/>
          <a:p>
            <a:r>
              <a:rPr lang="tr-TR" sz="2200" dirty="0">
                <a:solidFill>
                  <a:schemeClr val="tx1"/>
                </a:solidFill>
                <a:latin typeface="Arial" panose="020B0604020202020204" pitchFamily="34" charset="0"/>
                <a:cs typeface="Arial" panose="020B0604020202020204" pitchFamily="34" charset="0"/>
              </a:rPr>
              <a:t>2011 yılı hesabına İlişkin Temyiz Kurulu Kararı</a:t>
            </a:r>
          </a:p>
          <a:p>
            <a:pPr marL="0" indent="0" algn="just">
              <a:buNone/>
            </a:pPr>
            <a:r>
              <a:rPr lang="tr-TR" sz="2200" dirty="0">
                <a:solidFill>
                  <a:schemeClr val="tx1"/>
                </a:solidFill>
                <a:latin typeface="Arial" panose="020B0604020202020204" pitchFamily="34" charset="0"/>
                <a:cs typeface="Arial" panose="020B0604020202020204" pitchFamily="34" charset="0"/>
              </a:rPr>
              <a:t>	 (Daire Kararında) … Fakültesinde ikinci öğretim derslerinin bir kısmının saat 17.00’den önce yapılmış olmasına rağmen, 17.00’den sonra yapılmış gibi değerlendirilerek öğretim üyelerine, gündüz yapılacak ikinci öğretim dersi için en fazla normal ders ücretinin iki katına kadar ödeme yapılması gerekirken, üç kat üzerinden ödeme yapıldığı gerekçesiyle … TL’nin tazminine ilişkin hüküm tesis edilmiştir.</a:t>
            </a:r>
          </a:p>
          <a:p>
            <a:pPr marL="0" indent="0" algn="just">
              <a:buNone/>
            </a:pPr>
            <a:r>
              <a:rPr lang="tr-TR" sz="2200" dirty="0">
                <a:solidFill>
                  <a:schemeClr val="tx1"/>
                </a:solidFill>
                <a:latin typeface="Arial" panose="020B0604020202020204" pitchFamily="34" charset="0"/>
                <a:cs typeface="Arial" panose="020B0604020202020204" pitchFamily="34" charset="0"/>
              </a:rPr>
              <a:t>	Sonuç itibariyle, saat 17.00’den önce yapılan ikinci öğretim dersleri için ödenecek ek ders ücreti normal örgün öğretim ek ders ücretinin 2 (iki) katı olup, 3 (üç) kat üzerinden ödeme yapılması mevzuat hükümleriyle bağdaşmadığından; sorumluların temyiz dilekçesindeki iddialarının reddedilerek …………… verilen … TL’nin tazminine ilişkin hükmün TASDİKİNE</a:t>
            </a:r>
          </a:p>
          <a:p>
            <a:pPr marL="0" indent="0">
              <a:buNone/>
            </a:pPr>
            <a:r>
              <a:rPr lang="tr-TR" sz="2200" dirty="0">
                <a:solidFill>
                  <a:schemeClr val="tx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07238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773" y="279981"/>
            <a:ext cx="10676839" cy="595090"/>
          </a:xfrm>
        </p:spPr>
        <p:txBody>
          <a:bodyPr>
            <a:normAutofit fontScale="90000"/>
          </a:bodyPr>
          <a:lstStyle/>
          <a:p>
            <a:r>
              <a:rPr lang="tr-TR" sz="2800" dirty="0">
                <a:latin typeface="Arial" panose="020B0604020202020204" pitchFamily="34" charset="0"/>
                <a:cs typeface="Arial" panose="020B0604020202020204" pitchFamily="34" charset="0"/>
              </a:rPr>
              <a:t>Ek Derse Esas Süreler – İkinci Öğretim</a:t>
            </a:r>
          </a:p>
        </p:txBody>
      </p:sp>
      <p:sp>
        <p:nvSpPr>
          <p:cNvPr id="3" name="İçerik Yer Tutucusu 2"/>
          <p:cNvSpPr>
            <a:spLocks noGrp="1"/>
          </p:cNvSpPr>
          <p:nvPr>
            <p:ph idx="1"/>
          </p:nvPr>
        </p:nvSpPr>
        <p:spPr>
          <a:xfrm>
            <a:off x="467925" y="1269707"/>
            <a:ext cx="11036687" cy="4456048"/>
          </a:xfrm>
        </p:spPr>
        <p:txBody>
          <a:bodyPr>
            <a:noAutofit/>
          </a:bodyPr>
          <a:lstStyle/>
          <a:p>
            <a:pPr algn="just"/>
            <a:r>
              <a:rPr lang="tr-TR" sz="2100" dirty="0">
                <a:solidFill>
                  <a:schemeClr val="tx1"/>
                </a:solidFill>
                <a:latin typeface="Arial" panose="020B0604020202020204" pitchFamily="34" charset="0"/>
                <a:cs typeface="Arial" panose="020B0604020202020204" pitchFamily="34" charset="0"/>
              </a:rPr>
              <a:t>Soru İkinci Öğretimde öğrenimi verilen bir dersin saat 13.10 – 15.10 arasında verilmesine rağmen i</a:t>
            </a:r>
            <a:r>
              <a:rPr lang="nl-NL" sz="2100" dirty="0">
                <a:solidFill>
                  <a:schemeClr val="tx1"/>
                </a:solidFill>
                <a:latin typeface="Arial" panose="020B0604020202020204" pitchFamily="34" charset="0"/>
                <a:cs typeface="Arial" panose="020B0604020202020204" pitchFamily="34" charset="0"/>
              </a:rPr>
              <a:t>k</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nc</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 öğret</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m </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ç</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n bel</a:t>
            </a:r>
            <a:r>
              <a:rPr lang="tr-TR" sz="2100" dirty="0">
                <a:solidFill>
                  <a:schemeClr val="tx1"/>
                </a:solidFill>
                <a:latin typeface="Arial" panose="020B0604020202020204" pitchFamily="34" charset="0"/>
                <a:cs typeface="Arial" panose="020B0604020202020204" pitchFamily="34" charset="0"/>
              </a:rPr>
              <a:t>i</a:t>
            </a:r>
            <a:r>
              <a:rPr lang="nl-NL" sz="2100" dirty="0">
                <a:solidFill>
                  <a:schemeClr val="tx1"/>
                </a:solidFill>
                <a:latin typeface="Arial" panose="020B0604020202020204" pitchFamily="34" charset="0"/>
                <a:cs typeface="Arial" panose="020B0604020202020204" pitchFamily="34" charset="0"/>
              </a:rPr>
              <a:t>rlenen zamlı ek ders ücret</a:t>
            </a:r>
            <a:r>
              <a:rPr lang="tr-TR" sz="2100" dirty="0">
                <a:solidFill>
                  <a:schemeClr val="tx1"/>
                </a:solidFill>
                <a:latin typeface="Arial" panose="020B0604020202020204" pitchFamily="34" charset="0"/>
                <a:cs typeface="Arial" panose="020B0604020202020204" pitchFamily="34" charset="0"/>
              </a:rPr>
              <a:t>i ödenebilir mi?</a:t>
            </a:r>
          </a:p>
          <a:p>
            <a:pPr algn="just"/>
            <a:endParaRPr lang="tr-TR" sz="2100" dirty="0">
              <a:solidFill>
                <a:schemeClr val="tx1"/>
              </a:solidFill>
              <a:latin typeface="Arial" panose="020B0604020202020204" pitchFamily="34" charset="0"/>
              <a:cs typeface="Arial" panose="020B0604020202020204" pitchFamily="34" charset="0"/>
            </a:endParaRPr>
          </a:p>
          <a:p>
            <a:pPr algn="just"/>
            <a:r>
              <a:rPr lang="tr-TR" sz="2000" dirty="0">
                <a:solidFill>
                  <a:schemeClr val="tx1"/>
                </a:solidFill>
                <a:latin typeface="Arial" panose="020B0604020202020204" pitchFamily="34" charset="0"/>
                <a:cs typeface="Arial" panose="020B0604020202020204" pitchFamily="34" charset="0"/>
              </a:rPr>
              <a:t>Daire Kararı 2016 yılı hesabına ait Tutanak Tarihi: 2017 (Denetçi Tespiti) ….. Üniversitesi Uygulamalı Bilimler Yüksekokulunda 2016-2017 eğitim öğretim yılında ikinci öğretim ders olarak verilen Konfeksiyon Teknolojisi ders ile Materyal Teknolojisi ders için ders veren öğretim elemanına ek ders ücretinin fazla ödendiği görülmüştür.</a:t>
            </a:r>
          </a:p>
          <a:p>
            <a:pPr algn="just"/>
            <a:r>
              <a:rPr lang="tr-TR" sz="2000" dirty="0">
                <a:solidFill>
                  <a:schemeClr val="tx1"/>
                </a:solidFill>
                <a:latin typeface="Arial" panose="020B0604020202020204" pitchFamily="34" charset="0"/>
                <a:cs typeface="Arial" panose="020B0604020202020204" pitchFamily="34" charset="0"/>
              </a:rPr>
              <a:t>Uygulamalı Bilimler Yüksekokulunda 2016-2017 eğitim öğretim yılında ikinci öğretim ders olarak verilen Konfeksiyon Teknolojisi ve Materyal Teknolojisi dersler için ders veren öğretim elemanına ek ders ücretinin mevzuatı gereğince birinci öğretimde ödenen ders ücretinin bir kat fazlasıyla ödenmesinde ilişilecek bir husus bulunmamaktadır. Ancak söz konusu ders saat 17.00’den sonra yapılmadığından iki kat şeklinde yapılan ödemenin ayrıca %60 zamlı olarak ödenmesi suretiyle kamu zararına yol açılmıştır. </a:t>
            </a:r>
          </a:p>
        </p:txBody>
      </p:sp>
    </p:spTree>
    <p:extLst>
      <p:ext uri="{BB962C8B-B14F-4D97-AF65-F5344CB8AC3E}">
        <p14:creationId xmlns:p14="http://schemas.microsoft.com/office/powerpoint/2010/main" val="523696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22909"/>
          </a:xfrm>
        </p:spPr>
        <p:txBody>
          <a:bodyPr>
            <a:normAutofit fontScale="90000"/>
          </a:bodyPr>
          <a:lstStyle/>
          <a:p>
            <a:r>
              <a:rPr lang="tr-TR" dirty="0"/>
              <a:t>Araştırma Görevlileri - 1</a:t>
            </a:r>
          </a:p>
        </p:txBody>
      </p:sp>
      <p:sp>
        <p:nvSpPr>
          <p:cNvPr id="3" name="İçerik Yer Tutucusu 2"/>
          <p:cNvSpPr>
            <a:spLocks noGrp="1"/>
          </p:cNvSpPr>
          <p:nvPr>
            <p:ph idx="1"/>
          </p:nvPr>
        </p:nvSpPr>
        <p:spPr>
          <a:xfrm>
            <a:off x="943276" y="1582993"/>
            <a:ext cx="10565049" cy="4630993"/>
          </a:xfrm>
        </p:spPr>
        <p:txBody>
          <a:bodyPr>
            <a:noAutofit/>
          </a:bodyPr>
          <a:lstStyle/>
          <a:p>
            <a:pPr algn="just"/>
            <a:r>
              <a:rPr lang="tr-TR" sz="2400" b="1" dirty="0">
                <a:solidFill>
                  <a:srgbClr val="FF0000"/>
                </a:solidFill>
                <a:latin typeface="Arial" panose="020B0604020202020204" pitchFamily="34" charset="0"/>
                <a:cs typeface="Arial" panose="020B0604020202020204" pitchFamily="34" charset="0"/>
              </a:rPr>
              <a:t>Doktora çalışmalarını başarı ile tamamlamış</a:t>
            </a:r>
            <a:r>
              <a:rPr lang="tr-TR" sz="2400" dirty="0">
                <a:latin typeface="Arial" panose="020B0604020202020204" pitchFamily="34" charset="0"/>
                <a:cs typeface="Arial" panose="020B0604020202020204" pitchFamily="34" charset="0"/>
              </a:rPr>
              <a:t>, tıpta, diş hekimliğinde, eczacılıkta ve veteriner hekimlikte uzmanlık unvanını veya Üniversitelerarası Kurulun önerisi üzerine Yükseköğretim Kurulunca tespit edilen belli sanat dallarının birinde yeterlik kazanmış olan araştırma görevlilerine </a:t>
            </a:r>
            <a:r>
              <a:rPr lang="tr-TR" sz="2400" dirty="0">
                <a:solidFill>
                  <a:srgbClr val="FF0000"/>
                </a:solidFill>
                <a:latin typeface="Arial" panose="020B0604020202020204" pitchFamily="34" charset="0"/>
                <a:cs typeface="Arial" panose="020B0604020202020204" pitchFamily="34" charset="0"/>
              </a:rPr>
              <a:t>talepleri üzerine </a:t>
            </a:r>
            <a:r>
              <a:rPr lang="tr-TR" sz="2400" dirty="0">
                <a:latin typeface="Arial" panose="020B0604020202020204" pitchFamily="34" charset="0"/>
                <a:cs typeface="Arial" panose="020B0604020202020204" pitchFamily="34" charset="0"/>
              </a:rPr>
              <a:t>ve </a:t>
            </a:r>
            <a:r>
              <a:rPr lang="tr-TR" sz="2400" dirty="0">
                <a:solidFill>
                  <a:srgbClr val="FF0000"/>
                </a:solidFill>
                <a:latin typeface="Arial" panose="020B0604020202020204" pitchFamily="34" charset="0"/>
                <a:cs typeface="Arial" panose="020B0604020202020204" pitchFamily="34" charset="0"/>
              </a:rPr>
              <a:t>üniversite yönetim kurulunun uygun görmesi </a:t>
            </a:r>
            <a:r>
              <a:rPr lang="tr-TR" sz="2400" dirty="0">
                <a:latin typeface="Arial" panose="020B0604020202020204" pitchFamily="34" charset="0"/>
                <a:cs typeface="Arial" panose="020B0604020202020204" pitchFamily="34" charset="0"/>
              </a:rPr>
              <a:t>halinde ders görevi verilebilir. Bu şekilde ders görevi verilen araştırma görevlilerine </a:t>
            </a:r>
            <a:r>
              <a:rPr lang="tr-TR" sz="2400" dirty="0">
                <a:solidFill>
                  <a:srgbClr val="FF0000"/>
                </a:solidFill>
                <a:latin typeface="Arial" panose="020B0604020202020204" pitchFamily="34" charset="0"/>
                <a:cs typeface="Arial" panose="020B0604020202020204" pitchFamily="34" charset="0"/>
              </a:rPr>
              <a:t>haftada on iki saati aşan </a:t>
            </a:r>
            <a:r>
              <a:rPr lang="tr-TR" sz="2400" dirty="0">
                <a:latin typeface="Arial" panose="020B0604020202020204" pitchFamily="34" charset="0"/>
                <a:cs typeface="Arial" panose="020B0604020202020204" pitchFamily="34" charset="0"/>
              </a:rPr>
              <a:t>ders görevleri için </a:t>
            </a:r>
            <a:r>
              <a:rPr lang="tr-TR" sz="2400" b="1" dirty="0">
                <a:solidFill>
                  <a:srgbClr val="FF0000"/>
                </a:solidFill>
                <a:latin typeface="Arial" panose="020B0604020202020204" pitchFamily="34" charset="0"/>
                <a:cs typeface="Arial" panose="020B0604020202020204" pitchFamily="34" charset="0"/>
              </a:rPr>
              <a:t>haftada on saate kadar </a:t>
            </a:r>
            <a:r>
              <a:rPr lang="tr-TR" sz="2400" dirty="0">
                <a:latin typeface="Arial" panose="020B0604020202020204" pitchFamily="34" charset="0"/>
                <a:cs typeface="Arial" panose="020B0604020202020204" pitchFamily="34" charset="0"/>
              </a:rPr>
              <a:t>2914 sayılı Kanunun 11 inci maddesinde yer alan esaslar çerçevesinde öğretim görevlileri için belirlenmiş olan ek ders ücreti, gösterge rakamı üzerinden ek ders ücreti ile sınav ücreti ödenir</a:t>
            </a:r>
          </a:p>
        </p:txBody>
      </p:sp>
    </p:spTree>
    <p:extLst>
      <p:ext uri="{BB962C8B-B14F-4D97-AF65-F5344CB8AC3E}">
        <p14:creationId xmlns:p14="http://schemas.microsoft.com/office/powerpoint/2010/main" val="2420719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338975"/>
            <a:ext cx="8911687" cy="742574"/>
          </a:xfrm>
        </p:spPr>
        <p:txBody>
          <a:bodyPr>
            <a:normAutofit fontScale="90000"/>
          </a:bodyPr>
          <a:lstStyle/>
          <a:p>
            <a:r>
              <a:rPr lang="tr-TR" dirty="0"/>
              <a:t>Araştırma Görevlileri - 2</a:t>
            </a:r>
          </a:p>
        </p:txBody>
      </p:sp>
      <p:sp>
        <p:nvSpPr>
          <p:cNvPr id="3" name="İçerik Yer Tutucusu 2"/>
          <p:cNvSpPr>
            <a:spLocks noGrp="1"/>
          </p:cNvSpPr>
          <p:nvPr>
            <p:ph idx="1"/>
          </p:nvPr>
        </p:nvSpPr>
        <p:spPr>
          <a:xfrm>
            <a:off x="471639" y="1170038"/>
            <a:ext cx="11445058" cy="5279923"/>
          </a:xfrm>
        </p:spPr>
        <p:txBody>
          <a:bodyPr>
            <a:noAutofit/>
          </a:bodyPr>
          <a:lstStyle/>
          <a:p>
            <a:pPr algn="just"/>
            <a:r>
              <a:rPr lang="tr-TR" sz="2200" b="1" dirty="0">
                <a:solidFill>
                  <a:srgbClr val="FF0000"/>
                </a:solidFill>
                <a:latin typeface="Arial" panose="020B0604020202020204" pitchFamily="34" charset="0"/>
                <a:cs typeface="Arial" panose="020B0604020202020204" pitchFamily="34" charset="0"/>
              </a:rPr>
              <a:t>Soru: Doçent unvanını almış ancak doçent kadrosuna atanmamış olan ve araştırma görevlisi kadrosunda bulunanların ek ders ücreti ödemeleri hangi unvan üzerinden yapılacaktır ?</a:t>
            </a:r>
          </a:p>
          <a:p>
            <a:pPr algn="just"/>
            <a:r>
              <a:rPr lang="tr-TR" sz="2200" dirty="0">
                <a:solidFill>
                  <a:schemeClr val="tx1"/>
                </a:solidFill>
                <a:latin typeface="Arial" panose="020B0604020202020204" pitchFamily="34" charset="0"/>
                <a:cs typeface="Arial" panose="020B0604020202020204" pitchFamily="34" charset="0"/>
              </a:rPr>
              <a:t>03.10.2016 tarihli </a:t>
            </a:r>
            <a:r>
              <a:rPr lang="tr-TR" sz="2200" dirty="0" err="1">
                <a:solidFill>
                  <a:schemeClr val="tx1"/>
                </a:solidFill>
                <a:latin typeface="Arial" panose="020B0604020202020204" pitchFamily="34" charset="0"/>
                <a:cs typeface="Arial" panose="020B0604020202020204" pitchFamily="34" charset="0"/>
              </a:rPr>
              <a:t>Bümko</a:t>
            </a:r>
            <a:r>
              <a:rPr lang="tr-TR" sz="2200" dirty="0">
                <a:solidFill>
                  <a:schemeClr val="tx1"/>
                </a:solidFill>
                <a:latin typeface="Arial" panose="020B0604020202020204" pitchFamily="34" charset="0"/>
                <a:cs typeface="Arial" panose="020B0604020202020204" pitchFamily="34" charset="0"/>
              </a:rPr>
              <a:t> (Hazine ve Maliye Bakanlığı) görüş yazısında; 18.05.2016tarihli Yükseköğretim Genel Kurul Kararı esas alınmıştır. Anılan Kararda doçent kadrosunda bulunmayan öğretim elemanlarının zorunlu ders yükleri ve ek ders ücreti ödemelerinin doçent kadrosunda olanlar gibi uygulanması gerektiği yönünde karar alınmıştır. </a:t>
            </a:r>
          </a:p>
          <a:p>
            <a:pPr algn="just"/>
            <a:r>
              <a:rPr lang="tr-TR" sz="2200" dirty="0">
                <a:solidFill>
                  <a:schemeClr val="tx1"/>
                </a:solidFill>
                <a:latin typeface="Arial" panose="020B0604020202020204" pitchFamily="34" charset="0"/>
                <a:cs typeface="Arial" panose="020B0604020202020204" pitchFamily="34" charset="0"/>
              </a:rPr>
              <a:t>Görüş yazısında da Yükseköğretim Genel Kurul Kararı doğrultusunda doçent unvanı için öngörülen zorunlu ders yükü düşüldükten sonra 2914 </a:t>
            </a:r>
            <a:r>
              <a:rPr lang="tr-TR" sz="2200" dirty="0" err="1">
                <a:solidFill>
                  <a:schemeClr val="tx1"/>
                </a:solidFill>
                <a:latin typeface="Arial" panose="020B0604020202020204" pitchFamily="34" charset="0"/>
                <a:cs typeface="Arial" panose="020B0604020202020204" pitchFamily="34" charset="0"/>
              </a:rPr>
              <a:t>sy</a:t>
            </a:r>
            <a:r>
              <a:rPr lang="tr-TR" sz="2200" dirty="0">
                <a:solidFill>
                  <a:schemeClr val="tx1"/>
                </a:solidFill>
                <a:latin typeface="Arial" panose="020B0604020202020204" pitchFamily="34" charset="0"/>
                <a:cs typeface="Arial" panose="020B0604020202020204" pitchFamily="34" charset="0"/>
              </a:rPr>
              <a:t> Kanun 11. md gereğince doçent unvanı için öngörülen gösterge esas alınarak ek ders ücreti ödenmesi gerekliliği yönünde görüş vermiştir. </a:t>
            </a:r>
          </a:p>
        </p:txBody>
      </p:sp>
    </p:spTree>
    <p:extLst>
      <p:ext uri="{BB962C8B-B14F-4D97-AF65-F5344CB8AC3E}">
        <p14:creationId xmlns:p14="http://schemas.microsoft.com/office/powerpoint/2010/main" val="3848495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888" y="1478147"/>
            <a:ext cx="11013724" cy="4442907"/>
          </a:xfrm>
        </p:spPr>
        <p:txBody>
          <a:bodyPr>
            <a:noAutofit/>
          </a:bodyPr>
          <a:lstStyle/>
          <a:p>
            <a:pPr algn="just">
              <a:buFontTx/>
              <a:buChar char="-"/>
            </a:pPr>
            <a:r>
              <a:rPr lang="tr-TR" sz="3200" dirty="0">
                <a:solidFill>
                  <a:schemeClr val="tx1"/>
                </a:solidFill>
                <a:latin typeface="Arial" panose="020B0604020202020204" pitchFamily="34" charset="0"/>
                <a:cs typeface="Arial" panose="020B0604020202020204" pitchFamily="34" charset="0"/>
              </a:rPr>
              <a:t>2547 sayılı Yükseköğretim Kanunu’nun 36’ncı maddesine göre haftalık mecburi ders yükü saati dışında verilen ders ve diğer faaliyetler olacak, </a:t>
            </a:r>
          </a:p>
          <a:p>
            <a:pPr algn="just">
              <a:buFontTx/>
              <a:buChar char="-"/>
            </a:pPr>
            <a:r>
              <a:rPr lang="tr-TR" sz="3200" dirty="0">
                <a:solidFill>
                  <a:schemeClr val="tx1"/>
                </a:solidFill>
                <a:latin typeface="Arial" panose="020B0604020202020204" pitchFamily="34" charset="0"/>
                <a:cs typeface="Arial" panose="020B0604020202020204" pitchFamily="34" charset="0"/>
              </a:rPr>
              <a:t>Ek Ders ücreti ödenecek dersin haftalık ders programında yer alması,</a:t>
            </a:r>
          </a:p>
          <a:p>
            <a:pPr algn="just">
              <a:buFontTx/>
              <a:buChar char="-"/>
            </a:pPr>
            <a:r>
              <a:rPr lang="tr-TR" sz="3200" dirty="0">
                <a:solidFill>
                  <a:schemeClr val="tx1"/>
                </a:solidFill>
                <a:latin typeface="Arial" panose="020B0604020202020204" pitchFamily="34" charset="0"/>
                <a:cs typeface="Arial" panose="020B0604020202020204" pitchFamily="34" charset="0"/>
              </a:rPr>
              <a:t>Dersin fiilen yapılması, </a:t>
            </a:r>
          </a:p>
          <a:p>
            <a:pPr marL="0" indent="0" algn="just">
              <a:buNone/>
            </a:pPr>
            <a:r>
              <a:rPr lang="tr-TR" sz="3200" dirty="0">
                <a:solidFill>
                  <a:schemeClr val="tx1"/>
                </a:solidFill>
                <a:latin typeface="Arial" panose="020B0604020202020204" pitchFamily="34" charset="0"/>
                <a:cs typeface="Arial" panose="020B0604020202020204" pitchFamily="34" charset="0"/>
              </a:rPr>
              <a:t>	şarttır. </a:t>
            </a:r>
          </a:p>
          <a:p>
            <a:pPr marL="0" indent="0" algn="just">
              <a:buNone/>
            </a:pPr>
            <a:endParaRPr lang="tr-T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5858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369133"/>
            <a:ext cx="8911687" cy="492513"/>
          </a:xfrm>
        </p:spPr>
        <p:txBody>
          <a:bodyPr>
            <a:normAutofit fontScale="90000"/>
          </a:bodyPr>
          <a:lstStyle/>
          <a:p>
            <a:r>
              <a:rPr lang="tr-TR" sz="3200" dirty="0">
                <a:latin typeface="Arial" panose="020B0604020202020204" pitchFamily="34" charset="0"/>
                <a:cs typeface="Arial" panose="020B0604020202020204" pitchFamily="34" charset="0"/>
              </a:rPr>
              <a:t>Uzmanlık Alan Dersi - 1</a:t>
            </a:r>
          </a:p>
        </p:txBody>
      </p:sp>
      <p:sp>
        <p:nvSpPr>
          <p:cNvPr id="3" name="İçerik Yer Tutucusu 2"/>
          <p:cNvSpPr>
            <a:spLocks noGrp="1"/>
          </p:cNvSpPr>
          <p:nvPr>
            <p:ph idx="1"/>
          </p:nvPr>
        </p:nvSpPr>
        <p:spPr>
          <a:xfrm>
            <a:off x="702644" y="1125415"/>
            <a:ext cx="10801968" cy="4785807"/>
          </a:xfrm>
        </p:spPr>
        <p:txBody>
          <a:bodyPr>
            <a:normAutofit/>
          </a:bodyPr>
          <a:lstStyle/>
          <a:p>
            <a:pPr algn="just"/>
            <a:r>
              <a:rPr lang="tr-TR" sz="2000" dirty="0">
                <a:solidFill>
                  <a:schemeClr val="tx1"/>
                </a:solidFill>
                <a:latin typeface="Arial" panose="020B0604020202020204" pitchFamily="34" charset="0"/>
                <a:cs typeface="Arial" panose="020B0604020202020204" pitchFamily="34" charset="0"/>
              </a:rPr>
              <a:t>Uzmanlık alan dersi, öğrenciye çalıştığı alanda temel konular ve kavramlar ile bilimsel etik kurallarının ve çalışma disiplinin aktarılması amacıyla tez danışmanı olan öğretim üyesi tarafından verilir. Kredisiz olmakla birlikte teorik bir ders olarak kabul edilir.</a:t>
            </a:r>
          </a:p>
          <a:p>
            <a:pPr algn="just"/>
            <a:r>
              <a:rPr lang="tr-TR" sz="2000" dirty="0">
                <a:solidFill>
                  <a:schemeClr val="tx1"/>
                </a:solidFill>
                <a:latin typeface="Arial" panose="020B0604020202020204" pitchFamily="34" charset="0"/>
                <a:cs typeface="Arial" panose="020B0604020202020204" pitchFamily="34" charset="0"/>
              </a:rPr>
              <a:t> Uzmanlık alan dersleri, Enstitü Yönetim Kurulu’nca </a:t>
            </a:r>
            <a:r>
              <a:rPr lang="tr-TR" sz="2000" dirty="0">
                <a:solidFill>
                  <a:srgbClr val="FF0000"/>
                </a:solidFill>
                <a:latin typeface="Arial" panose="020B0604020202020204" pitchFamily="34" charset="0"/>
                <a:cs typeface="Arial" panose="020B0604020202020204" pitchFamily="34" charset="0"/>
              </a:rPr>
              <a:t>tez danışmanının atandığı tarihte</a:t>
            </a:r>
            <a:r>
              <a:rPr lang="tr-TR" sz="2000" dirty="0">
                <a:solidFill>
                  <a:schemeClr val="tx1"/>
                </a:solidFill>
                <a:latin typeface="Arial" panose="020B0604020202020204" pitchFamily="34" charset="0"/>
                <a:cs typeface="Arial" panose="020B0604020202020204" pitchFamily="34" charset="0"/>
              </a:rPr>
              <a:t> başlar ve Enstitü Yönetim Kurulu’nun </a:t>
            </a:r>
            <a:r>
              <a:rPr lang="tr-TR" sz="2000" dirty="0">
                <a:solidFill>
                  <a:srgbClr val="FF0000"/>
                </a:solidFill>
                <a:latin typeface="Arial" panose="020B0604020202020204" pitchFamily="34" charset="0"/>
                <a:cs typeface="Arial" panose="020B0604020202020204" pitchFamily="34" charset="0"/>
              </a:rPr>
              <a:t>öğrencinin mezuniyetine karar verdiği tarihe </a:t>
            </a:r>
            <a:r>
              <a:rPr lang="tr-TR" sz="2000" dirty="0">
                <a:solidFill>
                  <a:schemeClr val="tx1"/>
                </a:solidFill>
                <a:latin typeface="Arial" panose="020B0604020202020204" pitchFamily="34" charset="0"/>
                <a:cs typeface="Arial" panose="020B0604020202020204" pitchFamily="34" charset="0"/>
              </a:rPr>
              <a:t>kadar devam eder. Bu dersler yarıyıl ve yaz tatillerinde de devam edebilir. </a:t>
            </a:r>
          </a:p>
          <a:p>
            <a:pPr algn="just"/>
            <a:r>
              <a:rPr lang="tr-TR" sz="2000" dirty="0">
                <a:solidFill>
                  <a:schemeClr val="tx1"/>
                </a:solidFill>
                <a:latin typeface="Arial" panose="020B0604020202020204" pitchFamily="34" charset="0"/>
                <a:cs typeface="Arial" panose="020B0604020202020204" pitchFamily="34" charset="0"/>
              </a:rPr>
              <a:t>Uzmanlık alan dersleri, haftalık ders dağılımı, ders yükü ve ücrete esas ders saati cetvelinde gösterilir. </a:t>
            </a:r>
          </a:p>
          <a:p>
            <a:pPr algn="just"/>
            <a:r>
              <a:rPr lang="tr-TR" sz="2000" dirty="0">
                <a:solidFill>
                  <a:schemeClr val="tx1"/>
                </a:solidFill>
                <a:latin typeface="Arial" panose="020B0604020202020204" pitchFamily="34" charset="0"/>
                <a:cs typeface="Arial" panose="020B0604020202020204" pitchFamily="34" charset="0"/>
              </a:rPr>
              <a:t>Bir öğretim üyesinin Tezli Yüksek Lisans ve/veya Doktora programlarında yürütmüş olduğu uzmanlık alan derslerinin haftalık en fazla iki tanesi toplamda </a:t>
            </a:r>
            <a:r>
              <a:rPr lang="tr-TR" sz="2000" b="1" dirty="0">
                <a:solidFill>
                  <a:srgbClr val="FF0000"/>
                </a:solidFill>
                <a:latin typeface="Arial" panose="020B0604020202020204" pitchFamily="34" charset="0"/>
                <a:cs typeface="Arial" panose="020B0604020202020204" pitchFamily="34" charset="0"/>
              </a:rPr>
              <a:t>8 (2 x 4) teorik ders saati</a:t>
            </a:r>
            <a:r>
              <a:rPr lang="tr-TR" sz="2000" dirty="0">
                <a:solidFill>
                  <a:schemeClr val="tx1"/>
                </a:solidFill>
                <a:latin typeface="Arial" panose="020B0604020202020204" pitchFamily="34" charset="0"/>
                <a:cs typeface="Arial" panose="020B0604020202020204" pitchFamily="34" charset="0"/>
              </a:rPr>
              <a:t> ile ücretlendirilir.</a:t>
            </a:r>
          </a:p>
        </p:txBody>
      </p:sp>
    </p:spTree>
    <p:extLst>
      <p:ext uri="{BB962C8B-B14F-4D97-AF65-F5344CB8AC3E}">
        <p14:creationId xmlns:p14="http://schemas.microsoft.com/office/powerpoint/2010/main" val="1810461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149325"/>
            <a:ext cx="8911687" cy="492513"/>
          </a:xfrm>
        </p:spPr>
        <p:txBody>
          <a:bodyPr>
            <a:normAutofit fontScale="90000"/>
          </a:bodyPr>
          <a:lstStyle/>
          <a:p>
            <a:r>
              <a:rPr lang="tr-TR" sz="2400" dirty="0">
                <a:latin typeface="Arial" panose="020B0604020202020204" pitchFamily="34" charset="0"/>
                <a:cs typeface="Arial" panose="020B0604020202020204" pitchFamily="34" charset="0"/>
              </a:rPr>
              <a:t>Uzmanlık Alan Dersi - 2</a:t>
            </a:r>
          </a:p>
        </p:txBody>
      </p:sp>
      <p:sp>
        <p:nvSpPr>
          <p:cNvPr id="3" name="İçerik Yer Tutucusu 2"/>
          <p:cNvSpPr>
            <a:spLocks noGrp="1"/>
          </p:cNvSpPr>
          <p:nvPr>
            <p:ph idx="1"/>
          </p:nvPr>
        </p:nvSpPr>
        <p:spPr>
          <a:xfrm>
            <a:off x="452387" y="729761"/>
            <a:ext cx="11048512" cy="5908431"/>
          </a:xfrm>
        </p:spPr>
        <p:txBody>
          <a:bodyPr>
            <a:normAutofit/>
          </a:bodyPr>
          <a:lstStyle/>
          <a:p>
            <a:pPr algn="just"/>
            <a:r>
              <a:rPr lang="tr-TR" sz="3200" dirty="0">
                <a:solidFill>
                  <a:schemeClr val="tx1"/>
                </a:solidFill>
                <a:latin typeface="Arial" panose="020B0604020202020204" pitchFamily="34" charset="0"/>
                <a:cs typeface="Arial" panose="020B0604020202020204" pitchFamily="34" charset="0"/>
              </a:rPr>
              <a:t>Tezsiz programlarda ve ikinci öğretimde uzmanlık alan dersi açılabilir mi? </a:t>
            </a:r>
          </a:p>
          <a:p>
            <a:pPr marL="0" indent="0" algn="just">
              <a:buNone/>
            </a:pPr>
            <a:r>
              <a:rPr lang="tr-TR" sz="3200" dirty="0">
                <a:solidFill>
                  <a:schemeClr val="tx1"/>
                </a:solidFill>
                <a:latin typeface="Arial" panose="020B0604020202020204" pitchFamily="34" charset="0"/>
                <a:cs typeface="Arial" panose="020B0604020202020204" pitchFamily="34" charset="0"/>
              </a:rPr>
              <a:t>	</a:t>
            </a:r>
            <a:r>
              <a:rPr lang="tr-TR" sz="2800" dirty="0">
                <a:solidFill>
                  <a:schemeClr val="tx1"/>
                </a:solidFill>
                <a:latin typeface="Arial" panose="020B0604020202020204" pitchFamily="34" charset="0"/>
                <a:cs typeface="Arial" panose="020B0604020202020204" pitchFamily="34" charset="0"/>
              </a:rPr>
              <a:t>Tezli Yüksek Lisans programlarında ve doktora programlarında açılacağından tezsiz programlarda ve ikinci öğretimde açılamaz. </a:t>
            </a:r>
          </a:p>
          <a:p>
            <a:pPr algn="just"/>
            <a:r>
              <a:rPr lang="tr-TR" sz="3200" dirty="0">
                <a:solidFill>
                  <a:schemeClr val="tx1"/>
                </a:solidFill>
                <a:latin typeface="Arial" panose="020B0604020202020204" pitchFamily="34" charset="0"/>
                <a:cs typeface="Arial" panose="020B0604020202020204" pitchFamily="34" charset="0"/>
              </a:rPr>
              <a:t>Uzmanlık alan dersi zamlı şekilde ödenebilir mi? </a:t>
            </a:r>
          </a:p>
          <a:p>
            <a:pPr marL="0" indent="0" algn="just">
              <a:buNone/>
            </a:pPr>
            <a:r>
              <a:rPr lang="tr-TR" sz="3200" dirty="0">
                <a:solidFill>
                  <a:schemeClr val="tx1"/>
                </a:solidFill>
                <a:latin typeface="Arial" panose="020B0604020202020204" pitchFamily="34" charset="0"/>
                <a:cs typeface="Arial" panose="020B0604020202020204" pitchFamily="34" charset="0"/>
              </a:rPr>
              <a:t>	</a:t>
            </a:r>
            <a:r>
              <a:rPr lang="tr-TR" sz="2800" dirty="0">
                <a:solidFill>
                  <a:schemeClr val="tx1"/>
                </a:solidFill>
                <a:latin typeface="Arial" panose="020B0604020202020204" pitchFamily="34" charset="0"/>
                <a:cs typeface="Arial" panose="020B0604020202020204" pitchFamily="34" charset="0"/>
              </a:rPr>
              <a:t>Ders Yükü Tespiti ve Ek Ders Ödemeleri Usul ve Esaslarına göre; Hafta ve bayram tatili, yarıyıl ve yaz tatillerinde veya normal çalışma saatleri dışında yürütülen uzmanlık alan dersleri, tez danışmanlığı, ara sınavlarla ilgili faaliyetler için </a:t>
            </a:r>
            <a:r>
              <a:rPr lang="tr-TR" sz="2800" b="1" dirty="0">
                <a:solidFill>
                  <a:srgbClr val="FF0000"/>
                </a:solidFill>
                <a:latin typeface="Arial" panose="020B0604020202020204" pitchFamily="34" charset="0"/>
                <a:cs typeface="Arial" panose="020B0604020202020204" pitchFamily="34" charset="0"/>
              </a:rPr>
              <a:t>zamlı ek ders ücreti </a:t>
            </a:r>
            <a:r>
              <a:rPr lang="tr-TR" sz="2800" dirty="0">
                <a:solidFill>
                  <a:schemeClr val="tx1"/>
                </a:solidFill>
                <a:latin typeface="Arial" panose="020B0604020202020204" pitchFamily="34" charset="0"/>
                <a:cs typeface="Arial" panose="020B0604020202020204" pitchFamily="34" charset="0"/>
              </a:rPr>
              <a:t>ödenmez.</a:t>
            </a:r>
          </a:p>
          <a:p>
            <a:pPr algn="just"/>
            <a:endParaRPr lang="tr-TR" sz="1600" dirty="0">
              <a:solidFill>
                <a:schemeClr val="tx1"/>
              </a:solidFill>
              <a:latin typeface="Arial" panose="020B0604020202020204" pitchFamily="34" charset="0"/>
              <a:cs typeface="Arial" panose="020B0604020202020204" pitchFamily="34" charset="0"/>
            </a:endParaRPr>
          </a:p>
          <a:p>
            <a:pPr lvl="1" algn="just"/>
            <a:endParaRPr lang="tr-TR" sz="1400" dirty="0">
              <a:solidFill>
                <a:schemeClr val="tx1"/>
              </a:solidFill>
              <a:latin typeface="Arial" panose="020B0604020202020204" pitchFamily="34" charset="0"/>
              <a:cs typeface="Arial" panose="020B0604020202020204" pitchFamily="34" charset="0"/>
            </a:endParaRPr>
          </a:p>
          <a:p>
            <a:pPr marL="457200" lvl="1" indent="0" algn="just">
              <a:buNone/>
            </a:pPr>
            <a:endParaRPr lang="tr-TR"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5112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149325"/>
            <a:ext cx="8911687" cy="492513"/>
          </a:xfrm>
        </p:spPr>
        <p:txBody>
          <a:bodyPr>
            <a:normAutofit fontScale="90000"/>
          </a:bodyPr>
          <a:lstStyle/>
          <a:p>
            <a:r>
              <a:rPr lang="tr-TR" sz="2400" dirty="0">
                <a:latin typeface="Arial" panose="020B0604020202020204" pitchFamily="34" charset="0"/>
                <a:cs typeface="Arial" panose="020B0604020202020204" pitchFamily="34" charset="0"/>
              </a:rPr>
              <a:t>Uzmanlık Alan Dersi - 3</a:t>
            </a:r>
          </a:p>
        </p:txBody>
      </p:sp>
      <p:sp>
        <p:nvSpPr>
          <p:cNvPr id="3" name="İçerik Yer Tutucusu 2"/>
          <p:cNvSpPr>
            <a:spLocks noGrp="1"/>
          </p:cNvSpPr>
          <p:nvPr>
            <p:ph idx="1"/>
          </p:nvPr>
        </p:nvSpPr>
        <p:spPr>
          <a:xfrm>
            <a:off x="770021" y="729761"/>
            <a:ext cx="10730878" cy="5908431"/>
          </a:xfrm>
        </p:spPr>
        <p:txBody>
          <a:bodyPr>
            <a:normAutofit/>
          </a:bodyPr>
          <a:lstStyle/>
          <a:p>
            <a:pPr algn="just"/>
            <a:r>
              <a:rPr lang="tr-TR" sz="2000" dirty="0">
                <a:solidFill>
                  <a:schemeClr val="tx1"/>
                </a:solidFill>
                <a:latin typeface="Arial" panose="020B0604020202020204" pitchFamily="34" charset="0"/>
                <a:cs typeface="Arial" panose="020B0604020202020204" pitchFamily="34" charset="0"/>
              </a:rPr>
              <a:t>Dönem başında kayıt yenilemeyen, danışman onayı yapılmayan ve uzmanlık alan dersi açmayan öğretim üyeleri akademik takvimde belirtilen zamanlarda uzmanlık alan dersini açmaması durumunda ek ders ücreti ödenebilir mi?</a:t>
            </a:r>
          </a:p>
          <a:p>
            <a:pPr marL="0" indent="0" algn="just">
              <a:buNone/>
            </a:pPr>
            <a:r>
              <a:rPr lang="tr-TR" sz="2000" dirty="0">
                <a:solidFill>
                  <a:schemeClr val="tx1"/>
                </a:solidFill>
                <a:latin typeface="Arial" panose="020B0604020202020204" pitchFamily="34" charset="0"/>
                <a:cs typeface="Arial" panose="020B0604020202020204" pitchFamily="34" charset="0"/>
              </a:rPr>
              <a:t>	</a:t>
            </a:r>
            <a:r>
              <a:rPr lang="tr-TR" dirty="0">
                <a:solidFill>
                  <a:schemeClr val="tx1"/>
                </a:solidFill>
                <a:latin typeface="Arial" panose="020B0604020202020204" pitchFamily="34" charset="0"/>
                <a:cs typeface="Arial" panose="020B0604020202020204" pitchFamily="34" charset="0"/>
              </a:rPr>
              <a:t>Hiçbir şekilde uzmanlık alan dersi açılamaz, bunlarla ilgili akademik faaliyetleri çarşaf listede gösterilip ek ders ücreti ödemesi yapılamaz. </a:t>
            </a:r>
          </a:p>
          <a:p>
            <a:pPr algn="just"/>
            <a:r>
              <a:rPr lang="tr-TR" sz="2000" dirty="0">
                <a:solidFill>
                  <a:schemeClr val="tx1"/>
                </a:solidFill>
                <a:latin typeface="Arial" panose="020B0604020202020204" pitchFamily="34" charset="0"/>
                <a:cs typeface="Arial" panose="020B0604020202020204" pitchFamily="34" charset="0"/>
              </a:rPr>
              <a:t>Öğrencinin ikinci danışmanı bulunması durumunda nasıl bir yol izlenebilir ?</a:t>
            </a:r>
          </a:p>
          <a:p>
            <a:pPr marL="0" indent="0" algn="just">
              <a:buNone/>
            </a:pPr>
            <a:r>
              <a:rPr lang="tr-TR" sz="2000" dirty="0">
                <a:solidFill>
                  <a:schemeClr val="tx1"/>
                </a:solidFill>
                <a:latin typeface="Arial" panose="020B0604020202020204" pitchFamily="34" charset="0"/>
                <a:cs typeface="Arial" panose="020B0604020202020204" pitchFamily="34" charset="0"/>
              </a:rPr>
              <a:t>	</a:t>
            </a:r>
            <a:r>
              <a:rPr lang="tr-TR" dirty="0">
                <a:solidFill>
                  <a:schemeClr val="tx1"/>
                </a:solidFill>
                <a:latin typeface="Arial" panose="020B0604020202020204" pitchFamily="34" charset="0"/>
                <a:cs typeface="Arial" panose="020B0604020202020204" pitchFamily="34" charset="0"/>
              </a:rPr>
              <a:t>Uzmanlık alan dersi, sadece birinci danışman tarafından açılır.</a:t>
            </a:r>
          </a:p>
          <a:p>
            <a:pPr algn="just"/>
            <a:r>
              <a:rPr lang="tr-TR" sz="2000" dirty="0">
                <a:solidFill>
                  <a:schemeClr val="tx1"/>
                </a:solidFill>
                <a:latin typeface="Arial" panose="020B0604020202020204" pitchFamily="34" charset="0"/>
                <a:cs typeface="Arial" panose="020B0604020202020204" pitchFamily="34" charset="0"/>
              </a:rPr>
              <a:t>Tez danışmanı öğretim üyesi izine ayrılırsa nasıl bir uygulama izlenmelidir ? İlgili dersin telafisi yapılır mı?</a:t>
            </a:r>
          </a:p>
          <a:p>
            <a:pPr marL="457200" lvl="1" indent="0" algn="just">
              <a:buNone/>
            </a:pPr>
            <a:r>
              <a:rPr lang="tr-TR" sz="1800" dirty="0">
                <a:solidFill>
                  <a:schemeClr val="tx1"/>
                </a:solidFill>
                <a:latin typeface="Arial" panose="020B0604020202020204" pitchFamily="34" charset="0"/>
                <a:cs typeface="Arial" panose="020B0604020202020204" pitchFamily="34" charset="0"/>
              </a:rPr>
              <a:t>Tez danışmanı öğretim üyesi mesleki veya bilimsel faaliyetler nedeniyle yurt içi ve/veya yurt dışında görevli, izinli veya raporluysa görevlendirme yazısı veya raporla kanıtlanması şartıyla Enstitü Yönetim Kurulu kararıyla dersin telafisi yapılabilir. </a:t>
            </a:r>
          </a:p>
          <a:p>
            <a:pPr algn="just"/>
            <a:endParaRPr lang="tr-TR" sz="2000" dirty="0">
              <a:solidFill>
                <a:schemeClr val="tx1"/>
              </a:solidFill>
              <a:latin typeface="Arial" panose="020B0604020202020204" pitchFamily="34" charset="0"/>
              <a:cs typeface="Arial" panose="020B0604020202020204" pitchFamily="34" charset="0"/>
            </a:endParaRPr>
          </a:p>
          <a:p>
            <a:pPr algn="just"/>
            <a:endParaRPr lang="tr-TR" sz="2000" dirty="0">
              <a:solidFill>
                <a:schemeClr val="tx1"/>
              </a:solidFill>
              <a:latin typeface="Arial" panose="020B0604020202020204" pitchFamily="34" charset="0"/>
              <a:cs typeface="Arial" panose="020B0604020202020204" pitchFamily="34" charset="0"/>
            </a:endParaRPr>
          </a:p>
          <a:p>
            <a:pPr lvl="1" algn="just"/>
            <a:endParaRPr lang="tr-TR" sz="1800" dirty="0">
              <a:solidFill>
                <a:schemeClr val="tx1"/>
              </a:solidFill>
              <a:latin typeface="Arial" panose="020B0604020202020204" pitchFamily="34" charset="0"/>
              <a:cs typeface="Arial" panose="020B0604020202020204" pitchFamily="34" charset="0"/>
            </a:endParaRPr>
          </a:p>
          <a:p>
            <a:pPr marL="457200" lvl="1" indent="0" algn="just">
              <a:buNone/>
            </a:pPr>
            <a:endParaRPr lang="tr-TR" sz="1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62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650487"/>
            <a:ext cx="8911687" cy="492513"/>
          </a:xfrm>
        </p:spPr>
        <p:txBody>
          <a:bodyPr>
            <a:noAutofit/>
          </a:bodyPr>
          <a:lstStyle/>
          <a:p>
            <a:r>
              <a:rPr lang="tr-TR" sz="2800" dirty="0">
                <a:latin typeface="Arial" panose="020B0604020202020204" pitchFamily="34" charset="0"/>
                <a:cs typeface="Arial" panose="020B0604020202020204" pitchFamily="34" charset="0"/>
              </a:rPr>
              <a:t>Tezsiz Yüksek Lisansta Ek Ders</a:t>
            </a:r>
          </a:p>
        </p:txBody>
      </p:sp>
      <p:sp>
        <p:nvSpPr>
          <p:cNvPr id="3" name="İçerik Yer Tutucusu 2"/>
          <p:cNvSpPr>
            <a:spLocks noGrp="1"/>
          </p:cNvSpPr>
          <p:nvPr>
            <p:ph idx="1"/>
          </p:nvPr>
        </p:nvSpPr>
        <p:spPr>
          <a:xfrm>
            <a:off x="105878" y="1336431"/>
            <a:ext cx="11398734" cy="5037992"/>
          </a:xfrm>
        </p:spPr>
        <p:txBody>
          <a:bodyPr>
            <a:normAutofit/>
          </a:bodyPr>
          <a:lstStyle/>
          <a:p>
            <a:pPr algn="just"/>
            <a:r>
              <a:rPr lang="tr-TR" dirty="0">
                <a:solidFill>
                  <a:schemeClr val="tx1"/>
                </a:solidFill>
                <a:latin typeface="Arial" panose="020B0604020202020204" pitchFamily="34" charset="0"/>
                <a:cs typeface="Arial" panose="020B0604020202020204" pitchFamily="34" charset="0"/>
              </a:rPr>
              <a:t>Temel İlke: Ders Yükü Tespiti ve Ek Ders Ücreti Ödemelerinde Uyulacak Esaslar; Lisansüstü eğitimde (yüksek lisans, doktora, tıpta uzmanlık, sanatta yeterlik) tez danışmanlığı,</a:t>
            </a:r>
            <a:r>
              <a:rPr lang="tr-TR" dirty="0">
                <a:latin typeface="Arial" panose="020B0604020202020204" pitchFamily="34" charset="0"/>
                <a:cs typeface="Arial" panose="020B0604020202020204" pitchFamily="34" charset="0"/>
              </a:rPr>
              <a:t> </a:t>
            </a:r>
            <a:r>
              <a:rPr lang="tr-TR" b="1" dirty="0">
                <a:solidFill>
                  <a:srgbClr val="FF0000"/>
                </a:solidFill>
                <a:latin typeface="Arial" panose="020B0604020202020204" pitchFamily="34" charset="0"/>
                <a:cs typeface="Arial" panose="020B0604020202020204" pitchFamily="34" charset="0"/>
              </a:rPr>
              <a:t>her bir öğrenci için 1 saat/hafta ders yüküdür. </a:t>
            </a:r>
            <a:r>
              <a:rPr lang="tr-TR" dirty="0">
                <a:solidFill>
                  <a:schemeClr val="tx1"/>
                </a:solidFill>
                <a:latin typeface="Arial" panose="020B0604020202020204" pitchFamily="34" charset="0"/>
                <a:cs typeface="Arial" panose="020B0604020202020204" pitchFamily="34" charset="0"/>
              </a:rPr>
              <a:t>Tezsiz yüksek lisans programlarında yürütülen dönem projesi danışmanlığı için aynı şekilde uygulama yapılır Ancak bir </a:t>
            </a:r>
            <a:r>
              <a:rPr lang="tr-TR" b="1" dirty="0">
                <a:solidFill>
                  <a:srgbClr val="FF0000"/>
                </a:solidFill>
                <a:latin typeface="Arial" panose="020B0604020202020204" pitchFamily="34" charset="0"/>
                <a:cs typeface="Arial" panose="020B0604020202020204" pitchFamily="34" charset="0"/>
              </a:rPr>
              <a:t>öğretim üyesinin</a:t>
            </a:r>
            <a:r>
              <a:rPr lang="tr-TR" dirty="0">
                <a:solidFill>
                  <a:schemeClr val="tx1"/>
                </a:solidFill>
                <a:latin typeface="Arial" panose="020B0604020202020204" pitchFamily="34" charset="0"/>
                <a:cs typeface="Arial" panose="020B0604020202020204" pitchFamily="34" charset="0"/>
              </a:rPr>
              <a:t> lisansüstü eğitim tez ve dönem projesi danışmalıklarından kazanabileceği</a:t>
            </a:r>
            <a:r>
              <a:rPr lang="tr-TR" dirty="0">
                <a:latin typeface="Arial" panose="020B0604020202020204" pitchFamily="34" charset="0"/>
                <a:cs typeface="Arial" panose="020B0604020202020204" pitchFamily="34" charset="0"/>
              </a:rPr>
              <a:t> </a:t>
            </a:r>
            <a:r>
              <a:rPr lang="tr-TR" b="1" dirty="0">
                <a:solidFill>
                  <a:srgbClr val="FF0000"/>
                </a:solidFill>
                <a:latin typeface="Arial" panose="020B0604020202020204" pitchFamily="34" charset="0"/>
                <a:cs typeface="Arial" panose="020B0604020202020204" pitchFamily="34" charset="0"/>
              </a:rPr>
              <a:t>azami ders yükü 10 saat/</a:t>
            </a:r>
            <a:r>
              <a:rPr lang="tr-TR" b="1" dirty="0" err="1">
                <a:solidFill>
                  <a:srgbClr val="FF0000"/>
                </a:solidFill>
                <a:latin typeface="Arial" panose="020B0604020202020204" pitchFamily="34" charset="0"/>
                <a:cs typeface="Arial" panose="020B0604020202020204" pitchFamily="34" charset="0"/>
              </a:rPr>
              <a:t>hafta’yı</a:t>
            </a:r>
            <a:r>
              <a:rPr lang="tr-TR" b="1" dirty="0">
                <a:solidFill>
                  <a:srgbClr val="FF0000"/>
                </a:solidFill>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geçemez.</a:t>
            </a:r>
          </a:p>
          <a:p>
            <a:pPr algn="just"/>
            <a:r>
              <a:rPr lang="tr-TR" dirty="0">
                <a:solidFill>
                  <a:schemeClr val="tx1"/>
                </a:solidFill>
                <a:latin typeface="Arial" panose="020B0604020202020204" pitchFamily="34" charset="0"/>
                <a:cs typeface="Arial" panose="020B0604020202020204" pitchFamily="34" charset="0"/>
              </a:rPr>
              <a:t>2914 sayılı Kanunun 11 inci maddesi </a:t>
            </a:r>
            <a:r>
              <a:rPr lang="tr-TR" b="1" dirty="0">
                <a:solidFill>
                  <a:srgbClr val="FF0000"/>
                </a:solidFill>
                <a:latin typeface="Arial" panose="020B0604020202020204" pitchFamily="34" charset="0"/>
                <a:cs typeface="Arial" panose="020B0604020202020204" pitchFamily="34" charset="0"/>
              </a:rPr>
              <a:t>(son fıkrasının ilk cümlesi hariç) </a:t>
            </a:r>
            <a:r>
              <a:rPr lang="tr-TR" dirty="0">
                <a:solidFill>
                  <a:schemeClr val="tx1"/>
                </a:solidFill>
                <a:latin typeface="Arial" panose="020B0604020202020204" pitchFamily="34" charset="0"/>
                <a:cs typeface="Arial" panose="020B0604020202020204" pitchFamily="34" charset="0"/>
              </a:rPr>
              <a:t>ve 19.11.1992 tarihli ve 3843 sayılı Kanunun 10 uncu maddesi hükümleri dikkate alınarak 2914 sayılı Kanunun 11 inci maddesinin dördüncü fıkrasında akademik unvanlar itibarıyla öngörülen ek ders ücretinin her halükârda on katını geçmemek üzere belirleme yapılabilmektedir. </a:t>
            </a:r>
          </a:p>
          <a:p>
            <a:pPr algn="just"/>
            <a:r>
              <a:rPr lang="tr-TR" dirty="0">
                <a:solidFill>
                  <a:schemeClr val="tx1"/>
                </a:solidFill>
                <a:latin typeface="Arial" panose="020B0604020202020204" pitchFamily="34" charset="0"/>
                <a:cs typeface="Arial" panose="020B0604020202020204" pitchFamily="34" charset="0"/>
              </a:rPr>
              <a:t>Tezsiz yüksek lisansta ek ders ücreti ödemeleri zamlı olarak ödenebilir mi? </a:t>
            </a:r>
          </a:p>
          <a:p>
            <a:pPr marL="457200" lvl="1" indent="0" algn="just">
              <a:buNone/>
            </a:pPr>
            <a:r>
              <a:rPr lang="tr-TR" dirty="0">
                <a:solidFill>
                  <a:schemeClr val="tx1"/>
                </a:solidFill>
                <a:latin typeface="Arial" panose="020B0604020202020204" pitchFamily="34" charset="0"/>
                <a:cs typeface="Arial" panose="020B0604020202020204" pitchFamily="34" charset="0"/>
              </a:rPr>
              <a:t>DİKKAT: Madde hükmünde 2914 </a:t>
            </a:r>
            <a:r>
              <a:rPr lang="tr-TR" dirty="0" err="1">
                <a:solidFill>
                  <a:schemeClr val="tx1"/>
                </a:solidFill>
                <a:latin typeface="Arial" panose="020B0604020202020204" pitchFamily="34" charset="0"/>
                <a:cs typeface="Arial" panose="020B0604020202020204" pitchFamily="34" charset="0"/>
              </a:rPr>
              <a:t>sy</a:t>
            </a:r>
            <a:r>
              <a:rPr lang="tr-TR" dirty="0">
                <a:solidFill>
                  <a:schemeClr val="tx1"/>
                </a:solidFill>
                <a:latin typeface="Arial" panose="020B0604020202020204" pitchFamily="34" charset="0"/>
                <a:cs typeface="Arial" panose="020B0604020202020204" pitchFamily="34" charset="0"/>
              </a:rPr>
              <a:t> Kanun’un 11. md son fıkrasının ilk cümlesi hariç denmektedir. Bu nedenle 17.00’den sonra başlayan gece öğrenimi ile hafta tatili, yarı yıl veya yaz tatillerinde yapılan öğretimlerde zamlı ödeme söz konusu olmamaktadır. </a:t>
            </a:r>
          </a:p>
        </p:txBody>
      </p:sp>
    </p:spTree>
    <p:extLst>
      <p:ext uri="{BB962C8B-B14F-4D97-AF65-F5344CB8AC3E}">
        <p14:creationId xmlns:p14="http://schemas.microsoft.com/office/powerpoint/2010/main" val="810160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85141" y="425677"/>
            <a:ext cx="7729728" cy="1188720"/>
          </a:xfrm>
        </p:spPr>
        <p:txBody>
          <a:bodyPr>
            <a:normAutofit/>
          </a:bodyPr>
          <a:lstStyle/>
          <a:p>
            <a:r>
              <a:rPr lang="tr-TR" sz="2800" dirty="0">
                <a:solidFill>
                  <a:schemeClr val="tx1"/>
                </a:solidFill>
                <a:latin typeface="Arial" panose="020B0604020202020204" pitchFamily="34" charset="0"/>
                <a:cs typeface="Arial" panose="020B0604020202020204" pitchFamily="34" charset="0"/>
              </a:rPr>
              <a:t>Araştırma Görevlilerine Tezsiz Yüksek Lisansta Ek Ders Ücreti</a:t>
            </a:r>
          </a:p>
        </p:txBody>
      </p:sp>
      <p:sp>
        <p:nvSpPr>
          <p:cNvPr id="3" name="İçerik Yer Tutucusu 2"/>
          <p:cNvSpPr>
            <a:spLocks noGrp="1"/>
          </p:cNvSpPr>
          <p:nvPr>
            <p:ph idx="1"/>
          </p:nvPr>
        </p:nvSpPr>
        <p:spPr>
          <a:xfrm>
            <a:off x="683394" y="1789470"/>
            <a:ext cx="10821218" cy="4758813"/>
          </a:xfrm>
        </p:spPr>
        <p:txBody>
          <a:bodyPr>
            <a:noAutofit/>
          </a:bodyPr>
          <a:lstStyle/>
          <a:p>
            <a:pPr algn="just"/>
            <a:r>
              <a:rPr lang="tr-TR" sz="2100" dirty="0">
                <a:solidFill>
                  <a:srgbClr val="FF0000"/>
                </a:solidFill>
                <a:latin typeface="Arial" panose="020B0604020202020204" pitchFamily="34" charset="0"/>
                <a:cs typeface="Arial" panose="020B0604020202020204" pitchFamily="34" charset="0"/>
              </a:rPr>
              <a:t>Soru: Araştırma Görevlilerine Tezsiz Yüksek Lisansta Ek Ders Ücreti ödenebilir mi?</a:t>
            </a:r>
          </a:p>
          <a:p>
            <a:pPr marL="0" indent="0" algn="just">
              <a:buNone/>
            </a:pPr>
            <a:r>
              <a:rPr lang="tr-TR" sz="2100" dirty="0">
                <a:solidFill>
                  <a:schemeClr val="tx1"/>
                </a:solidFill>
                <a:latin typeface="Arial" panose="020B0604020202020204" pitchFamily="34" charset="0"/>
                <a:cs typeface="Arial" panose="020B0604020202020204" pitchFamily="34" charset="0"/>
              </a:rPr>
              <a:t>	2016 yılına hesabın ait 2018 tarihli Daire Kararında (Denetçi Tespiti) Eğitim Bilimleri Enstitüsünde Araştırma Görevlisi ….’e tezsiz yüksek lisans programında verdiği dersler için ek ders ücret ödendiği görülmüştür.</a:t>
            </a:r>
          </a:p>
          <a:p>
            <a:pPr marL="0" indent="0" algn="just">
              <a:buNone/>
            </a:pPr>
            <a:r>
              <a:rPr lang="tr-TR" sz="2100" dirty="0">
                <a:solidFill>
                  <a:schemeClr val="tx1"/>
                </a:solidFill>
                <a:latin typeface="Arial" panose="020B0604020202020204" pitchFamily="34" charset="0"/>
                <a:cs typeface="Arial" panose="020B0604020202020204" pitchFamily="34" charset="0"/>
              </a:rPr>
              <a:t>	Araştırma görevlilerine ek ders ödemesi yapılması mümkün görülmemektedir. Yapılan incelemede, Eğitim Bilimler Enstitüsünde Araştırma Görevlisi …..’e tezsiz yüksek lisans programında verdiği dersler için …. TL ek ders ücret ödenmesi sonucu kamu zararına sebebiyet verildiği görülmüş olmakla birlikte, kamu zararı tutarının …. </a:t>
            </a:r>
            <a:r>
              <a:rPr lang="tr-TR" sz="2100" dirty="0" err="1">
                <a:solidFill>
                  <a:schemeClr val="tx1"/>
                </a:solidFill>
                <a:latin typeface="Arial" panose="020B0604020202020204" pitchFamily="34" charset="0"/>
                <a:cs typeface="Arial" panose="020B0604020202020204" pitchFamily="34" charset="0"/>
              </a:rPr>
              <a:t>nolu</a:t>
            </a:r>
            <a:r>
              <a:rPr lang="tr-TR" sz="2100" dirty="0">
                <a:solidFill>
                  <a:schemeClr val="tx1"/>
                </a:solidFill>
                <a:latin typeface="Arial" panose="020B0604020202020204" pitchFamily="34" charset="0"/>
                <a:cs typeface="Arial" panose="020B0604020202020204" pitchFamily="34" charset="0"/>
              </a:rPr>
              <a:t> muhasebe işlem fişi ile </a:t>
            </a:r>
            <a:r>
              <a:rPr lang="tr-TR" sz="2100" dirty="0" err="1">
                <a:solidFill>
                  <a:schemeClr val="tx1"/>
                </a:solidFill>
                <a:latin typeface="Arial" panose="020B0604020202020204" pitchFamily="34" charset="0"/>
                <a:cs typeface="Arial" panose="020B0604020202020204" pitchFamily="34" charset="0"/>
              </a:rPr>
              <a:t>ahizinden</a:t>
            </a:r>
            <a:r>
              <a:rPr lang="tr-TR" sz="2100" dirty="0">
                <a:solidFill>
                  <a:schemeClr val="tx1"/>
                </a:solidFill>
                <a:latin typeface="Arial" panose="020B0604020202020204" pitchFamily="34" charset="0"/>
                <a:cs typeface="Arial" panose="020B0604020202020204" pitchFamily="34" charset="0"/>
              </a:rPr>
              <a:t> tahsil edildiği anlaşıldığından konu hakkında ilişilecek bir husus kalmadığına.</a:t>
            </a:r>
          </a:p>
        </p:txBody>
      </p:sp>
    </p:spTree>
    <p:extLst>
      <p:ext uri="{BB962C8B-B14F-4D97-AF65-F5344CB8AC3E}">
        <p14:creationId xmlns:p14="http://schemas.microsoft.com/office/powerpoint/2010/main" val="2441853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6531" y="624110"/>
            <a:ext cx="10388081" cy="673748"/>
          </a:xfrm>
        </p:spPr>
        <p:txBody>
          <a:bodyPr>
            <a:normAutofit fontScale="90000"/>
          </a:bodyPr>
          <a:lstStyle/>
          <a:p>
            <a:r>
              <a:rPr lang="tr-TR" dirty="0"/>
              <a:t>Tez Danışmanının Görevlendirilmesi</a:t>
            </a:r>
          </a:p>
        </p:txBody>
      </p:sp>
      <p:sp>
        <p:nvSpPr>
          <p:cNvPr id="3" name="İçerik Yer Tutucusu 2"/>
          <p:cNvSpPr>
            <a:spLocks noGrp="1"/>
          </p:cNvSpPr>
          <p:nvPr>
            <p:ph idx="1"/>
          </p:nvPr>
        </p:nvSpPr>
        <p:spPr>
          <a:xfrm>
            <a:off x="683394" y="1504336"/>
            <a:ext cx="10821218" cy="4613364"/>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Yükseköğretim Kurulu Başkanlığı’nın 07.05.2014 tarihli ve 27732 – 3145 sayılı yazısında «Lisansüstü Tez Danışmanı öğretim üyelerinin uzun süreli yurtdışında görevlendirilmelerinde, altı aydan sonraki görevlendirmelerde öğretim üyesinin danışmanlığı sona erecektir.»</a:t>
            </a:r>
          </a:p>
          <a:p>
            <a:pPr algn="just"/>
            <a:r>
              <a:rPr lang="tr-TR" sz="2400" dirty="0">
                <a:solidFill>
                  <a:schemeClr val="tx1"/>
                </a:solidFill>
                <a:latin typeface="Arial" panose="020B0604020202020204" pitchFamily="34" charset="0"/>
                <a:cs typeface="Arial" panose="020B0604020202020204" pitchFamily="34" charset="0"/>
              </a:rPr>
              <a:t>Ders Yükü Tespiti ve Ek Ders Ücreti Ödemelerinde Uyulacak Esaslara göre; Danışman öğretim üyelerinin uzun süreli yurt dışında görevlendirilmesi durumunda danışman öğretim üyelerine 3 aydan sonra ek ders ücreti ödenmeyecek ve 6 aydan sonra ise öğretim üyesinin danışmanlığı sona erecektir. </a:t>
            </a:r>
            <a:r>
              <a:rPr lang="tr-TR" sz="2400" dirty="0">
                <a:solidFill>
                  <a:srgbClr val="FF0000"/>
                </a:solidFill>
                <a:latin typeface="Arial" panose="020B0604020202020204" pitchFamily="34" charset="0"/>
                <a:cs typeface="Arial" panose="020B0604020202020204" pitchFamily="34" charset="0"/>
              </a:rPr>
              <a:t>Yani 3 aylık süre boyunca ek ders ücreti hesaplanabilecektir. </a:t>
            </a:r>
          </a:p>
        </p:txBody>
      </p:sp>
    </p:spTree>
    <p:extLst>
      <p:ext uri="{BB962C8B-B14F-4D97-AF65-F5344CB8AC3E}">
        <p14:creationId xmlns:p14="http://schemas.microsoft.com/office/powerpoint/2010/main" val="40085722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89212" y="2723534"/>
            <a:ext cx="8915399" cy="804015"/>
          </a:xfrm>
        </p:spPr>
        <p:txBody>
          <a:bodyPr>
            <a:noAutofit/>
          </a:bodyPr>
          <a:lstStyle/>
          <a:p>
            <a:pPr algn="ctr"/>
            <a:r>
              <a:rPr lang="tr-TR" sz="6000" dirty="0">
                <a:latin typeface="Arial" panose="020B0604020202020204" pitchFamily="34" charset="0"/>
                <a:cs typeface="Arial" panose="020B0604020202020204" pitchFamily="34" charset="0"/>
              </a:rPr>
              <a:t>Ders Telafisi</a:t>
            </a:r>
          </a:p>
        </p:txBody>
      </p:sp>
    </p:spTree>
    <p:extLst>
      <p:ext uri="{BB962C8B-B14F-4D97-AF65-F5344CB8AC3E}">
        <p14:creationId xmlns:p14="http://schemas.microsoft.com/office/powerpoint/2010/main" val="32979731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42574"/>
          </a:xfrm>
        </p:spPr>
        <p:txBody>
          <a:bodyPr>
            <a:normAutofit fontScale="90000"/>
          </a:bodyPr>
          <a:lstStyle/>
          <a:p>
            <a:r>
              <a:rPr lang="tr-TR" dirty="0">
                <a:latin typeface="Arial" panose="020B0604020202020204" pitchFamily="34" charset="0"/>
                <a:cs typeface="Arial" panose="020B0604020202020204" pitchFamily="34" charset="0"/>
              </a:rPr>
              <a:t>Ders Telafi Ücreti</a:t>
            </a:r>
          </a:p>
        </p:txBody>
      </p:sp>
      <p:sp>
        <p:nvSpPr>
          <p:cNvPr id="9" name="Metin kutusu 8"/>
          <p:cNvSpPr txBox="1"/>
          <p:nvPr/>
        </p:nvSpPr>
        <p:spPr>
          <a:xfrm>
            <a:off x="895149" y="1437067"/>
            <a:ext cx="10857297" cy="2062103"/>
          </a:xfrm>
          <a:prstGeom prst="rect">
            <a:avLst/>
          </a:prstGeom>
          <a:noFill/>
        </p:spPr>
        <p:txBody>
          <a:bodyPr wrap="square" rtlCol="0">
            <a:spAutoFit/>
          </a:bodyPr>
          <a:lstStyle/>
          <a:p>
            <a:pPr algn="just"/>
            <a:r>
              <a:rPr lang="tr-TR" sz="3200" dirty="0">
                <a:latin typeface="Arial" panose="020B0604020202020204" pitchFamily="34" charset="0"/>
                <a:cs typeface="Arial" panose="020B0604020202020204" pitchFamily="34" charset="0"/>
              </a:rPr>
              <a:t>Ders Telafisi iki farklı şekilde yerine getirilebilir. Birinci ihtimal aynı öğretim görevlisi tarafından ileri bir tarihte; İkinci ihtimal ise bir başka öğretim elemanı tarafından telafi edilebilecektir.</a:t>
            </a:r>
          </a:p>
        </p:txBody>
      </p:sp>
    </p:spTree>
    <p:extLst>
      <p:ext uri="{BB962C8B-B14F-4D97-AF65-F5344CB8AC3E}">
        <p14:creationId xmlns:p14="http://schemas.microsoft.com/office/powerpoint/2010/main" val="8942432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73748"/>
          </a:xfrm>
        </p:spPr>
        <p:txBody>
          <a:bodyPr>
            <a:normAutofit fontScale="90000"/>
          </a:bodyPr>
          <a:lstStyle/>
          <a:p>
            <a:r>
              <a:rPr lang="tr-TR" sz="3200" dirty="0">
                <a:latin typeface="Arial" panose="020B0604020202020204" pitchFamily="34" charset="0"/>
                <a:cs typeface="Arial" panose="020B0604020202020204" pitchFamily="34" charset="0"/>
              </a:rPr>
              <a:t>Ders Telafi Ücreti</a:t>
            </a:r>
          </a:p>
        </p:txBody>
      </p:sp>
      <p:sp>
        <p:nvSpPr>
          <p:cNvPr id="3" name="İçerik Yer Tutucusu 2"/>
          <p:cNvSpPr>
            <a:spLocks noGrp="1"/>
          </p:cNvSpPr>
          <p:nvPr>
            <p:ph idx="1"/>
          </p:nvPr>
        </p:nvSpPr>
        <p:spPr>
          <a:xfrm>
            <a:off x="539015" y="1297858"/>
            <a:ext cx="10965597" cy="4613364"/>
          </a:xfrm>
        </p:spPr>
        <p:txBody>
          <a:bodyPr>
            <a:normAutofit/>
          </a:bodyPr>
          <a:lstStyle/>
          <a:p>
            <a:pPr algn="just"/>
            <a:r>
              <a:rPr lang="tr-TR" dirty="0">
                <a:latin typeface="Arial" panose="020B0604020202020204" pitchFamily="34" charset="0"/>
                <a:cs typeface="Arial" panose="020B0604020202020204" pitchFamily="34" charset="0"/>
              </a:rPr>
              <a:t>Öğretim elemanlarına </a:t>
            </a:r>
            <a:r>
              <a:rPr lang="tr-TR" b="1" dirty="0">
                <a:solidFill>
                  <a:srgbClr val="FF0000"/>
                </a:solidFill>
                <a:latin typeface="Arial" panose="020B0604020202020204" pitchFamily="34" charset="0"/>
                <a:cs typeface="Arial" panose="020B0604020202020204" pitchFamily="34" charset="0"/>
              </a:rPr>
              <a:t>geçici görev, sevk, rapor ve izinli olmaları gibi nedenlerle</a:t>
            </a:r>
            <a:r>
              <a:rPr lang="tr-TR" dirty="0">
                <a:latin typeface="Arial" panose="020B0604020202020204" pitchFamily="34" charset="0"/>
                <a:cs typeface="Arial" panose="020B0604020202020204" pitchFamily="34" charset="0"/>
              </a:rPr>
              <a:t> haftalık ders programında yapılamaması halinde anılan mazeretlerin bitiminden sonra vermek istedikleri dersler ve yürütülen faaliyetler için, Yönetim Kurulunun ders programlarının tespitinde takip ettiği prosedüre göre haftalık ders programında yapacağı değişiklik neticesinde belirlenen tarihteki hafta esas alınarak ( 2914 sayılı Kanunun 11 inci maddesindeki ek ders ücreti ödenebilecek ders saati sınırları içinde kalmak ve anılan maddenin son fıkrası hükmüne göre herhangi bir fazla ödemeye yol açmamak üzere) ek ders ücreti ödenir.</a:t>
            </a:r>
          </a:p>
          <a:p>
            <a:pPr algn="just"/>
            <a:r>
              <a:rPr lang="tr-TR" dirty="0">
                <a:latin typeface="Arial" panose="020B0604020202020204" pitchFamily="34" charset="0"/>
                <a:cs typeface="Arial" panose="020B0604020202020204" pitchFamily="34" charset="0"/>
              </a:rPr>
              <a:t>Boş geçen derslerin, müfredat programında değişiklik yapılmaksızın ilgili öğretim elemanı yerine </a:t>
            </a:r>
            <a:r>
              <a:rPr lang="tr-TR" b="1" dirty="0">
                <a:solidFill>
                  <a:srgbClr val="FF0000"/>
                </a:solidFill>
                <a:latin typeface="Arial" panose="020B0604020202020204" pitchFamily="34" charset="0"/>
                <a:cs typeface="Arial" panose="020B0604020202020204" pitchFamily="34" charset="0"/>
              </a:rPr>
              <a:t>bir başka öğretim elemanı tarafından telafi edilmesi halinde, </a:t>
            </a:r>
            <a:r>
              <a:rPr lang="tr-TR" dirty="0">
                <a:latin typeface="Arial" panose="020B0604020202020204" pitchFamily="34" charset="0"/>
                <a:cs typeface="Arial" panose="020B0604020202020204" pitchFamily="34" charset="0"/>
              </a:rPr>
              <a:t>ek ders ücreti bu dersleri fiilen ve bizzat veren öğretim elemanına (2914 sayılı Kanunun 11 inci maddesindeki ek ders ücreti ödenebilecek ders saati sınırları içinde kalmak kaydıyla) ödenir.</a:t>
            </a:r>
          </a:p>
        </p:txBody>
      </p:sp>
    </p:spTree>
    <p:extLst>
      <p:ext uri="{BB962C8B-B14F-4D97-AF65-F5344CB8AC3E}">
        <p14:creationId xmlns:p14="http://schemas.microsoft.com/office/powerpoint/2010/main" val="7861203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17634" y="2654710"/>
            <a:ext cx="11186977" cy="872840"/>
          </a:xfrm>
        </p:spPr>
        <p:txBody>
          <a:bodyPr>
            <a:noAutofit/>
          </a:bodyPr>
          <a:lstStyle/>
          <a:p>
            <a:pPr algn="ctr"/>
            <a:r>
              <a:rPr lang="tr-TR" sz="6000" dirty="0">
                <a:latin typeface="Arial" panose="020B0604020202020204" pitchFamily="34" charset="0"/>
                <a:cs typeface="Arial" panose="020B0604020202020204" pitchFamily="34" charset="0"/>
              </a:rPr>
              <a:t>GÖREVLENDİRMELER</a:t>
            </a:r>
          </a:p>
        </p:txBody>
      </p:sp>
    </p:spTree>
    <p:extLst>
      <p:ext uri="{BB962C8B-B14F-4D97-AF65-F5344CB8AC3E}">
        <p14:creationId xmlns:p14="http://schemas.microsoft.com/office/powerpoint/2010/main" val="2834750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8897" y="1484671"/>
            <a:ext cx="10705715" cy="4426551"/>
          </a:xfrm>
        </p:spPr>
        <p:txBody>
          <a:bodyPr>
            <a:noAutofit/>
          </a:bodyPr>
          <a:lstStyle/>
          <a:p>
            <a:pPr algn="just"/>
            <a:r>
              <a:rPr lang="tr-TR" sz="2400" dirty="0">
                <a:solidFill>
                  <a:srgbClr val="FF0000"/>
                </a:solidFill>
                <a:latin typeface="Arial" panose="020B0604020202020204" pitchFamily="34" charset="0"/>
                <a:cs typeface="Arial" panose="020B0604020202020204" pitchFamily="34" charset="0"/>
              </a:rPr>
              <a:t>Üniversitede görevli bazı öğretim elemanlarına, fiilen yapmadıkları dersler için ek ders ücret ödenebilir mi? </a:t>
            </a:r>
          </a:p>
          <a:p>
            <a:pPr marL="0" indent="0" algn="just">
              <a:buNone/>
            </a:pPr>
            <a:r>
              <a:rPr lang="tr-TR" sz="2400" dirty="0">
                <a:solidFill>
                  <a:schemeClr val="tx1"/>
                </a:solidFill>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Daire Kararı: </a:t>
            </a:r>
            <a:r>
              <a:rPr lang="tr-TR" sz="2400" dirty="0">
                <a:solidFill>
                  <a:schemeClr val="tx1"/>
                </a:solidFill>
                <a:latin typeface="Arial" panose="020B0604020202020204" pitchFamily="34" charset="0"/>
                <a:cs typeface="Arial" panose="020B0604020202020204" pitchFamily="34" charset="0"/>
              </a:rPr>
              <a:t>Yılı 2016 – Tutanak Tarihi 2018: Üniversitesi Fen Bilimleri Enstitüsünde görevli bazı öğretim elemanlarına, fiilen yapmadıkları dersler için ek ders ücret ödendiği görülmüştür. </a:t>
            </a:r>
          </a:p>
          <a:p>
            <a:pPr marL="0" indent="0" algn="just">
              <a:buNone/>
            </a:pPr>
            <a:r>
              <a:rPr lang="tr-TR" sz="2400" dirty="0">
                <a:solidFill>
                  <a:schemeClr val="tx1"/>
                </a:solidFill>
                <a:latin typeface="Arial" panose="020B0604020202020204" pitchFamily="34" charset="0"/>
                <a:cs typeface="Arial" panose="020B0604020202020204" pitchFamily="34" charset="0"/>
              </a:rPr>
              <a:t>	Fen Bilimleri Enstitüsünde görevli bazı öğretim elemanlarına, geçici görevli, izinli ve raporlu olmaları nedeniyle fiilen yapmadıkları dersler için ek ders ücret ödenmesi sonucu sebep olunan …. TL kamu zararının, … tahsil edildiği anlaşıldığından, bu miktar için ilişilecek bir husus kalmadığına, (TAHSİL EDİLMİŞ) </a:t>
            </a:r>
          </a:p>
        </p:txBody>
      </p:sp>
    </p:spTree>
    <p:extLst>
      <p:ext uri="{BB962C8B-B14F-4D97-AF65-F5344CB8AC3E}">
        <p14:creationId xmlns:p14="http://schemas.microsoft.com/office/powerpoint/2010/main" val="30823262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627" y="624110"/>
            <a:ext cx="11417985" cy="466136"/>
          </a:xfrm>
        </p:spPr>
        <p:txBody>
          <a:bodyPr>
            <a:normAutofit fontScale="90000"/>
          </a:bodyPr>
          <a:lstStyle/>
          <a:p>
            <a:r>
              <a:rPr lang="tr-TR" sz="2400" dirty="0">
                <a:latin typeface="Arial" panose="020B0604020202020204" pitchFamily="34" charset="0"/>
                <a:cs typeface="Arial" panose="020B0604020202020204" pitchFamily="34" charset="0"/>
              </a:rPr>
              <a:t>2547 Sayılı Kanun’un 31. Maddesi Gereğince Görevlendirme</a:t>
            </a:r>
          </a:p>
        </p:txBody>
      </p:sp>
      <p:sp>
        <p:nvSpPr>
          <p:cNvPr id="3" name="İçerik Yer Tutucusu 2"/>
          <p:cNvSpPr>
            <a:spLocks noGrp="1"/>
          </p:cNvSpPr>
          <p:nvPr>
            <p:ph idx="1"/>
          </p:nvPr>
        </p:nvSpPr>
        <p:spPr>
          <a:xfrm>
            <a:off x="529389" y="1301262"/>
            <a:ext cx="10975223" cy="5143500"/>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	Öğretim görevlileri; üniversitelerde ve bağlı birimlerinde bu Kanun uyarınca </a:t>
            </a:r>
            <a:r>
              <a:rPr lang="tr-TR" sz="2400" b="1" dirty="0">
                <a:solidFill>
                  <a:srgbClr val="FF0000"/>
                </a:solidFill>
                <a:latin typeface="Arial" panose="020B0604020202020204" pitchFamily="34" charset="0"/>
                <a:cs typeface="Arial" panose="020B0604020202020204" pitchFamily="34" charset="0"/>
              </a:rPr>
              <a:t>atanmış öğretim üyesi bulunmayan </a:t>
            </a:r>
            <a:r>
              <a:rPr lang="tr-TR" sz="2400" dirty="0">
                <a:solidFill>
                  <a:schemeClr val="tx1"/>
                </a:solidFill>
                <a:latin typeface="Arial" panose="020B0604020202020204" pitchFamily="34" charset="0"/>
                <a:cs typeface="Arial" panose="020B0604020202020204" pitchFamily="34" charset="0"/>
              </a:rPr>
              <a:t>dersler veya herhangi bir dersin özel bilgi ve uzmanlık isteyen konularının eğitim - öğretim ve uygulamaları için, </a:t>
            </a:r>
            <a:r>
              <a:rPr lang="tr-TR" sz="2400" dirty="0">
                <a:solidFill>
                  <a:srgbClr val="FF0000"/>
                </a:solidFill>
                <a:latin typeface="Arial" panose="020B0604020202020204" pitchFamily="34" charset="0"/>
                <a:cs typeface="Arial" panose="020B0604020202020204" pitchFamily="34" charset="0"/>
              </a:rPr>
              <a:t>kendi uzmanlık alanlarındaki çalışma ve eserleri ile tanınmış kişiler</a:t>
            </a:r>
            <a:r>
              <a:rPr lang="tr-TR" sz="2400" dirty="0">
                <a:solidFill>
                  <a:schemeClr val="tx1"/>
                </a:solidFill>
                <a:latin typeface="Arial" panose="020B0604020202020204" pitchFamily="34" charset="0"/>
                <a:cs typeface="Arial" panose="020B0604020202020204" pitchFamily="34" charset="0"/>
              </a:rPr>
              <a:t>, süreli veya ders saati ücreti ile görevlendirilebilirler.  (Fakülte/Enstitü/Yüksekokul/Meslek Yüksekokulu yönetim kurulu kararı + Rektör onayı)</a:t>
            </a:r>
          </a:p>
          <a:p>
            <a:pPr algn="just"/>
            <a:r>
              <a:rPr lang="tr-TR" sz="2400" dirty="0">
                <a:solidFill>
                  <a:schemeClr val="tx1"/>
                </a:solidFill>
                <a:latin typeface="Arial" panose="020B0604020202020204" pitchFamily="34" charset="0"/>
                <a:cs typeface="Arial" panose="020B0604020202020204" pitchFamily="34" charset="0"/>
              </a:rPr>
              <a:t>Temel ilke: 2547 sayılı Yükseköğretim Kanununun 31 inci maddesi uyarınca ders saati ücreti karşılığında öğretim görevlisi olarak görevlendirilenler için </a:t>
            </a:r>
            <a:r>
              <a:rPr lang="tr-TR" sz="2400" dirty="0">
                <a:solidFill>
                  <a:srgbClr val="FF0000"/>
                </a:solidFill>
                <a:latin typeface="Arial" panose="020B0604020202020204" pitchFamily="34" charset="0"/>
                <a:cs typeface="Arial" panose="020B0604020202020204" pitchFamily="34" charset="0"/>
              </a:rPr>
              <a:t>haftalık ders yükü zorunluluğu aranmaz</a:t>
            </a:r>
            <a:r>
              <a:rPr lang="tr-TR"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128150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4500" y="691487"/>
            <a:ext cx="11177353" cy="466136"/>
          </a:xfrm>
        </p:spPr>
        <p:txBody>
          <a:bodyPr>
            <a:normAutofit fontScale="90000"/>
          </a:bodyPr>
          <a:lstStyle/>
          <a:p>
            <a:r>
              <a:rPr lang="tr-TR" sz="2400" dirty="0">
                <a:latin typeface="Arial" panose="020B0604020202020204" pitchFamily="34" charset="0"/>
                <a:cs typeface="Arial" panose="020B0604020202020204" pitchFamily="34" charset="0"/>
              </a:rPr>
              <a:t>2547 Sayılı Kanun’un 31. Maddesi Gereğince Görevlendirme</a:t>
            </a:r>
          </a:p>
        </p:txBody>
      </p:sp>
      <p:sp>
        <p:nvSpPr>
          <p:cNvPr id="3" name="İçerik Yer Tutucusu 2"/>
          <p:cNvSpPr>
            <a:spLocks noGrp="1"/>
          </p:cNvSpPr>
          <p:nvPr>
            <p:ph idx="1"/>
          </p:nvPr>
        </p:nvSpPr>
        <p:spPr>
          <a:xfrm>
            <a:off x="327259" y="1301262"/>
            <a:ext cx="11177353" cy="5143500"/>
          </a:xfrm>
        </p:spPr>
        <p:txBody>
          <a:bodyPr>
            <a:normAutofit/>
          </a:bodyPr>
          <a:lstStyle/>
          <a:p>
            <a:pPr algn="just"/>
            <a:r>
              <a:rPr lang="tr-TR" sz="3200" dirty="0">
                <a:solidFill>
                  <a:schemeClr val="tx1"/>
                </a:solidFill>
                <a:latin typeface="Arial" panose="020B0604020202020204" pitchFamily="34" charset="0"/>
                <a:cs typeface="Arial" panose="020B0604020202020204" pitchFamily="34" charset="0"/>
              </a:rPr>
              <a:t>Temel ilke: (Tekrar hatırlamak gerekirse) Öğretim görevlisi için asgari ders yükü 12 saattir. </a:t>
            </a:r>
          </a:p>
          <a:p>
            <a:pPr algn="just"/>
            <a:r>
              <a:rPr lang="tr-TR" sz="3200" dirty="0">
                <a:solidFill>
                  <a:schemeClr val="tx1"/>
                </a:solidFill>
                <a:latin typeface="Arial" panose="020B0604020202020204" pitchFamily="34" charset="0"/>
                <a:cs typeface="Arial" panose="020B0604020202020204" pitchFamily="34" charset="0"/>
              </a:rPr>
              <a:t>Ders saati ücreti karşılığı kurum içi ve kurum dışı personeli olarak görevlendirilen öğretim görevlilerine 20 saati geçmemek üzere, İkinci Öğretimde de 10 saate kadar ek ders ücreti ödenebilir. </a:t>
            </a:r>
          </a:p>
        </p:txBody>
      </p:sp>
    </p:spTree>
    <p:extLst>
      <p:ext uri="{BB962C8B-B14F-4D97-AF65-F5344CB8AC3E}">
        <p14:creationId xmlns:p14="http://schemas.microsoft.com/office/powerpoint/2010/main" val="38717732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81263" y="624110"/>
            <a:ext cx="11023349" cy="466136"/>
          </a:xfrm>
        </p:spPr>
        <p:txBody>
          <a:bodyPr>
            <a:normAutofit fontScale="90000"/>
          </a:bodyPr>
          <a:lstStyle/>
          <a:p>
            <a:r>
              <a:rPr lang="tr-TR" sz="2400" dirty="0">
                <a:latin typeface="Arial" panose="020B0604020202020204" pitchFamily="34" charset="0"/>
                <a:cs typeface="Arial" panose="020B0604020202020204" pitchFamily="34" charset="0"/>
              </a:rPr>
              <a:t>2547 Sayılı Kanun’un 31. Maddesi Gereğince Görevlendirme </a:t>
            </a:r>
          </a:p>
        </p:txBody>
      </p:sp>
      <p:sp>
        <p:nvSpPr>
          <p:cNvPr id="3" name="İçerik Yer Tutucusu 2"/>
          <p:cNvSpPr>
            <a:spLocks noGrp="1"/>
          </p:cNvSpPr>
          <p:nvPr>
            <p:ph idx="1"/>
          </p:nvPr>
        </p:nvSpPr>
        <p:spPr>
          <a:xfrm>
            <a:off x="0" y="1301262"/>
            <a:ext cx="11504612" cy="5143500"/>
          </a:xfrm>
        </p:spPr>
        <p:txBody>
          <a:bodyPr>
            <a:normAutofit/>
          </a:bodyPr>
          <a:lstStyle/>
          <a:p>
            <a:pPr algn="just"/>
            <a:r>
              <a:rPr lang="tr-TR" sz="2400" dirty="0">
                <a:solidFill>
                  <a:schemeClr val="tx1"/>
                </a:solidFill>
                <a:latin typeface="Arial" panose="020B0604020202020204" pitchFamily="34" charset="0"/>
                <a:cs typeface="Arial" panose="020B0604020202020204" pitchFamily="34" charset="0"/>
              </a:rPr>
              <a:t>	5510 sayılı Kanun’un 4/1-a maddesinde hizmet akdi ile bir veya birden fazla işveren çalıştıranlar sigortalı sayılacağı öngörüleceğinden, 4/1-a kapsamında sigortalı çalışan kişinin ek ders karşılığı </a:t>
            </a:r>
            <a:r>
              <a:rPr lang="tr-TR" sz="2400" dirty="0">
                <a:solidFill>
                  <a:srgbClr val="FF0000"/>
                </a:solidFill>
                <a:latin typeface="Arial" panose="020B0604020202020204" pitchFamily="34" charset="0"/>
                <a:cs typeface="Arial" panose="020B0604020202020204" pitchFamily="34" charset="0"/>
              </a:rPr>
              <a:t>günlük çalışma süresi 5 saatten az </a:t>
            </a:r>
            <a:r>
              <a:rPr lang="tr-TR" sz="2400" dirty="0">
                <a:solidFill>
                  <a:schemeClr val="tx1"/>
                </a:solidFill>
                <a:latin typeface="Arial" panose="020B0604020202020204" pitchFamily="34" charset="0"/>
                <a:cs typeface="Arial" panose="020B0604020202020204" pitchFamily="34" charset="0"/>
              </a:rPr>
              <a:t>ise çalıştığı saatler toplanarak 7,5 saat bölünmesi sonucu küsurat tama iblağ edilerek tespit edilen gün üzerinden Sosyal Güvenlik Kurumuna bildirilmesi gereklidir. </a:t>
            </a:r>
          </a:p>
          <a:p>
            <a:pPr algn="just"/>
            <a:r>
              <a:rPr lang="tr-TR" sz="2400" dirty="0">
                <a:solidFill>
                  <a:schemeClr val="tx1"/>
                </a:solidFill>
                <a:latin typeface="Arial" panose="020B0604020202020204" pitchFamily="34" charset="0"/>
                <a:cs typeface="Arial" panose="020B0604020202020204" pitchFamily="34" charset="0"/>
              </a:rPr>
              <a:t>Temel ilke: 7,5 saatlik günlük çalışma süresine bölünmesiyle o ay ki prim ödeme gün sayısı bulunacaktır. Örneğin günde 2 saat çalışan ve buna göre ücret alan bir sigortalının ayda 30 x 2 = 60 saat çalışma gerçekleştireceğinden aylık prim ödeme gün sayısı: 60 / 7,5 = 8 gün üzerinden prim belgelerinin düzenlenmesi gereklidir. </a:t>
            </a:r>
          </a:p>
        </p:txBody>
      </p:sp>
    </p:spTree>
    <p:extLst>
      <p:ext uri="{BB962C8B-B14F-4D97-AF65-F5344CB8AC3E}">
        <p14:creationId xmlns:p14="http://schemas.microsoft.com/office/powerpoint/2010/main" val="24138435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0139" y="624110"/>
            <a:ext cx="10994473" cy="466136"/>
          </a:xfrm>
        </p:spPr>
        <p:txBody>
          <a:bodyPr>
            <a:normAutofit fontScale="90000"/>
          </a:bodyPr>
          <a:lstStyle/>
          <a:p>
            <a:r>
              <a:rPr lang="tr-TR" sz="2400" dirty="0">
                <a:latin typeface="Arial" panose="020B0604020202020204" pitchFamily="34" charset="0"/>
                <a:cs typeface="Arial" panose="020B0604020202020204" pitchFamily="34" charset="0"/>
              </a:rPr>
              <a:t>2547 Sayılı Kanun’un 31. Maddesi Gereğince Görevlendirme </a:t>
            </a:r>
          </a:p>
        </p:txBody>
      </p:sp>
      <p:sp>
        <p:nvSpPr>
          <p:cNvPr id="3" name="İçerik Yer Tutucusu 2"/>
          <p:cNvSpPr>
            <a:spLocks noGrp="1"/>
          </p:cNvSpPr>
          <p:nvPr>
            <p:ph idx="1"/>
          </p:nvPr>
        </p:nvSpPr>
        <p:spPr>
          <a:xfrm>
            <a:off x="404261" y="1301262"/>
            <a:ext cx="11100351" cy="5143500"/>
          </a:xfrm>
        </p:spPr>
        <p:txBody>
          <a:bodyPr>
            <a:normAutofit/>
          </a:bodyPr>
          <a:lstStyle/>
          <a:p>
            <a:pPr algn="just"/>
            <a:r>
              <a:rPr lang="tr-TR" dirty="0">
                <a:solidFill>
                  <a:schemeClr val="tx1"/>
                </a:solidFill>
                <a:latin typeface="Arial" panose="020B0604020202020204" pitchFamily="34" charset="0"/>
                <a:cs typeface="Arial" panose="020B0604020202020204" pitchFamily="34" charset="0"/>
              </a:rPr>
              <a:t>Bir kişi aynı anda hem 4/a, hem de 4/b kapsamında sigortalı olması mümkün olmadığından 4/b kapsamındaki çalışmalarından dolayı sigorta primi kesilmesi mümkün bulunmamaktadır.</a:t>
            </a:r>
          </a:p>
          <a:p>
            <a:pPr algn="just"/>
            <a:r>
              <a:rPr lang="tr-TR" dirty="0">
                <a:solidFill>
                  <a:schemeClr val="tx1"/>
                </a:solidFill>
                <a:latin typeface="Arial" panose="020B0604020202020204" pitchFamily="34" charset="0"/>
                <a:cs typeface="Arial" panose="020B0604020202020204" pitchFamily="34" charset="0"/>
              </a:rPr>
              <a:t> İşverenler, 4 üncü maddenin birinci fıkrasının (a) bendi kapsamında sigortalı sayılan kişileri, 7 </a:t>
            </a:r>
            <a:r>
              <a:rPr lang="tr-TR" dirty="0" err="1">
                <a:solidFill>
                  <a:schemeClr val="tx1"/>
                </a:solidFill>
                <a:latin typeface="Arial" panose="020B0604020202020204" pitchFamily="34" charset="0"/>
                <a:cs typeface="Arial" panose="020B0604020202020204" pitchFamily="34" charset="0"/>
              </a:rPr>
              <a:t>nci</a:t>
            </a:r>
            <a:r>
              <a:rPr lang="tr-TR" dirty="0">
                <a:solidFill>
                  <a:schemeClr val="tx1"/>
                </a:solidFill>
                <a:latin typeface="Arial" panose="020B0604020202020204" pitchFamily="34" charset="0"/>
                <a:cs typeface="Arial" panose="020B0604020202020204" pitchFamily="34" charset="0"/>
              </a:rPr>
              <a:t> maddenin birinci fıkrasının (a) bendinde belirtilen </a:t>
            </a:r>
            <a:r>
              <a:rPr lang="tr-TR" b="1" dirty="0">
                <a:solidFill>
                  <a:srgbClr val="FF0000"/>
                </a:solidFill>
                <a:latin typeface="Arial" panose="020B0604020202020204" pitchFamily="34" charset="0"/>
                <a:cs typeface="Arial" panose="020B0604020202020204" pitchFamily="34" charset="0"/>
              </a:rPr>
              <a:t>sigortalılık başlangıç tarihinden en geç bir gün önce</a:t>
            </a:r>
            <a:r>
              <a:rPr lang="tr-TR" dirty="0">
                <a:solidFill>
                  <a:schemeClr val="tx1"/>
                </a:solidFill>
                <a:latin typeface="Arial" panose="020B0604020202020204" pitchFamily="34" charset="0"/>
                <a:cs typeface="Arial" panose="020B0604020202020204" pitchFamily="34" charset="0"/>
              </a:rPr>
              <a:t>, </a:t>
            </a:r>
            <a:r>
              <a:rPr lang="tr-TR" u="sng" dirty="0">
                <a:solidFill>
                  <a:srgbClr val="FF0000"/>
                </a:solidFill>
                <a:latin typeface="Arial" panose="020B0604020202020204" pitchFamily="34" charset="0"/>
                <a:cs typeface="Arial" panose="020B0604020202020204" pitchFamily="34" charset="0"/>
              </a:rPr>
              <a:t>sigortalı işe giriş bildirgesi</a:t>
            </a:r>
            <a:r>
              <a:rPr lang="tr-TR" dirty="0">
                <a:solidFill>
                  <a:schemeClr val="tx1"/>
                </a:solidFill>
                <a:latin typeface="Arial" panose="020B0604020202020204" pitchFamily="34" charset="0"/>
                <a:cs typeface="Arial" panose="020B0604020202020204" pitchFamily="34" charset="0"/>
              </a:rPr>
              <a:t> ile Kuruma bildirmekle yükümlüdür. Görevi sona erenler için ise sona erme tarihinden itibaren </a:t>
            </a:r>
            <a:r>
              <a:rPr lang="tr-TR" b="1" dirty="0">
                <a:solidFill>
                  <a:srgbClr val="FF0000"/>
                </a:solidFill>
                <a:latin typeface="Arial" panose="020B0604020202020204" pitchFamily="34" charset="0"/>
                <a:cs typeface="Arial" panose="020B0604020202020204" pitchFamily="34" charset="0"/>
              </a:rPr>
              <a:t>en geç 10 gün içerisinde </a:t>
            </a:r>
            <a:r>
              <a:rPr lang="tr-TR" dirty="0">
                <a:solidFill>
                  <a:schemeClr val="tx1"/>
                </a:solidFill>
                <a:latin typeface="Arial" panose="020B0604020202020204" pitchFamily="34" charset="0"/>
                <a:cs typeface="Arial" panose="020B0604020202020204" pitchFamily="34" charset="0"/>
              </a:rPr>
              <a:t>işten ayrılış bildirgesinin düzenlenmesi gereklidir. Ayrıca kişinin çalıştırıldığı dönemini kapsayan E – Bildirge, kişinin çalıştırıldığı dönemi takip eden ayın, en geç 23’üne kadar SGK sisteminin üzerinden onaylanması gereklidir. </a:t>
            </a:r>
          </a:p>
        </p:txBody>
      </p:sp>
    </p:spTree>
    <p:extLst>
      <p:ext uri="{BB962C8B-B14F-4D97-AF65-F5344CB8AC3E}">
        <p14:creationId xmlns:p14="http://schemas.microsoft.com/office/powerpoint/2010/main" val="33260719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3277" y="624110"/>
            <a:ext cx="10561336" cy="614755"/>
          </a:xfrm>
        </p:spPr>
        <p:txBody>
          <a:bodyPr>
            <a:normAutofit fontScale="90000"/>
          </a:bodyPr>
          <a:lstStyle/>
          <a:p>
            <a:r>
              <a:rPr lang="tr-TR" sz="2800" dirty="0">
                <a:latin typeface="Arial" panose="020B0604020202020204" pitchFamily="34" charset="0"/>
                <a:cs typeface="Arial" panose="020B0604020202020204" pitchFamily="34" charset="0"/>
              </a:rPr>
              <a:t>2547 md 40/a (Bölümler arası görevlendirme)</a:t>
            </a:r>
          </a:p>
        </p:txBody>
      </p:sp>
      <p:sp>
        <p:nvSpPr>
          <p:cNvPr id="3" name="İçerik Yer Tutucusu 2"/>
          <p:cNvSpPr>
            <a:spLocks noGrp="1"/>
          </p:cNvSpPr>
          <p:nvPr>
            <p:ph idx="1"/>
          </p:nvPr>
        </p:nvSpPr>
        <p:spPr>
          <a:xfrm>
            <a:off x="702644" y="1389185"/>
            <a:ext cx="10801968" cy="4897315"/>
          </a:xfrm>
        </p:spPr>
        <p:txBody>
          <a:bodyPr>
            <a:noAutofit/>
          </a:bodyPr>
          <a:lstStyle/>
          <a:p>
            <a:pPr algn="just"/>
            <a:r>
              <a:rPr lang="tr-TR" sz="2600" dirty="0">
                <a:solidFill>
                  <a:schemeClr val="tx1"/>
                </a:solidFill>
                <a:latin typeface="Arial" panose="020B0604020202020204" pitchFamily="34" charset="0"/>
                <a:cs typeface="Arial" panose="020B0604020202020204" pitchFamily="34" charset="0"/>
              </a:rPr>
              <a:t>Yükseköğretim kurumlarında görevli öğretim üyeleri ile öğretim görevlileri bağlı bulundukları fakülte veya yüksekokulda </a:t>
            </a:r>
            <a:r>
              <a:rPr lang="tr-TR" sz="2600" b="1" dirty="0">
                <a:solidFill>
                  <a:srgbClr val="FF0000"/>
                </a:solidFill>
                <a:latin typeface="Arial" panose="020B0604020202020204" pitchFamily="34" charset="0"/>
                <a:cs typeface="Arial" panose="020B0604020202020204" pitchFamily="34" charset="0"/>
              </a:rPr>
              <a:t>haftalık ders yükünü dolduramadıkları takdirde</a:t>
            </a:r>
            <a:r>
              <a:rPr lang="tr-TR" sz="2600" dirty="0">
                <a:solidFill>
                  <a:schemeClr val="tx1"/>
                </a:solidFill>
                <a:latin typeface="Arial" panose="020B0604020202020204" pitchFamily="34" charset="0"/>
                <a:cs typeface="Arial" panose="020B0604020202020204" pitchFamily="34" charset="0"/>
              </a:rPr>
              <a:t>, kendi üniversitelerinin diğer birimlerinde veya o şehirdeki yükseköğretim kurumlarında ders yükünü doldurmak üzere rektör tarafından görevlendirilebilirler.</a:t>
            </a:r>
          </a:p>
          <a:p>
            <a:pPr algn="just"/>
            <a:r>
              <a:rPr lang="tr-TR" sz="2600" dirty="0">
                <a:solidFill>
                  <a:schemeClr val="tx1"/>
                </a:solidFill>
                <a:latin typeface="Arial" panose="020B0604020202020204" pitchFamily="34" charset="0"/>
                <a:cs typeface="Arial" panose="020B0604020202020204" pitchFamily="34" charset="0"/>
              </a:rPr>
              <a:t> Ders yükü içindeki çalışmalar karşılığında ek ders ücreti ödenmez. </a:t>
            </a:r>
          </a:p>
          <a:p>
            <a:pPr algn="just"/>
            <a:r>
              <a:rPr lang="tr-TR" sz="2600" dirty="0">
                <a:solidFill>
                  <a:schemeClr val="tx1"/>
                </a:solidFill>
                <a:latin typeface="Arial" panose="020B0604020202020204" pitchFamily="34" charset="0"/>
                <a:cs typeface="Arial" panose="020B0604020202020204" pitchFamily="34" charset="0"/>
              </a:rPr>
              <a:t>Haftalık ders yükünün üstünde başka bir yükseköğretim kurumunda görevlendirilen öğretim elemanlarına </a:t>
            </a:r>
            <a:r>
              <a:rPr lang="tr-TR" sz="2600" b="1" dirty="0">
                <a:solidFill>
                  <a:srgbClr val="FF0000"/>
                </a:solidFill>
                <a:latin typeface="Arial" panose="020B0604020202020204" pitchFamily="34" charset="0"/>
                <a:cs typeface="Arial" panose="020B0604020202020204" pitchFamily="34" charset="0"/>
              </a:rPr>
              <a:t>görev aldıkları kurum bütçesinden </a:t>
            </a:r>
            <a:r>
              <a:rPr lang="tr-TR" sz="2600" dirty="0">
                <a:solidFill>
                  <a:schemeClr val="tx1"/>
                </a:solidFill>
                <a:latin typeface="Arial" panose="020B0604020202020204" pitchFamily="34" charset="0"/>
                <a:cs typeface="Arial" panose="020B0604020202020204" pitchFamily="34" charset="0"/>
              </a:rPr>
              <a:t>ek ders ücreti ödenir.</a:t>
            </a:r>
          </a:p>
        </p:txBody>
      </p:sp>
    </p:spTree>
    <p:extLst>
      <p:ext uri="{BB962C8B-B14F-4D97-AF65-F5344CB8AC3E}">
        <p14:creationId xmlns:p14="http://schemas.microsoft.com/office/powerpoint/2010/main" val="34555197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8265" y="606526"/>
            <a:ext cx="10946347" cy="896349"/>
          </a:xfrm>
        </p:spPr>
        <p:txBody>
          <a:bodyPr>
            <a:noAutofit/>
          </a:bodyPr>
          <a:lstStyle/>
          <a:p>
            <a:r>
              <a:rPr lang="tr-TR" sz="2400" dirty="0">
                <a:solidFill>
                  <a:schemeClr val="tx1"/>
                </a:solidFill>
                <a:latin typeface="Arial" panose="020B0604020202020204" pitchFamily="34" charset="0"/>
                <a:cs typeface="Arial" panose="020B0604020202020204" pitchFamily="34" charset="0"/>
              </a:rPr>
              <a:t>2547 md 40/d (Yükseköğretim kurumları arasında görevlendirme – Başka Şehir)</a:t>
            </a:r>
          </a:p>
        </p:txBody>
      </p:sp>
      <p:sp>
        <p:nvSpPr>
          <p:cNvPr id="3" name="İçerik Yer Tutucusu 2"/>
          <p:cNvSpPr>
            <a:spLocks noGrp="1"/>
          </p:cNvSpPr>
          <p:nvPr>
            <p:ph idx="1"/>
          </p:nvPr>
        </p:nvSpPr>
        <p:spPr>
          <a:xfrm>
            <a:off x="654518" y="1877961"/>
            <a:ext cx="10850094" cy="4574035"/>
          </a:xfrm>
        </p:spPr>
        <p:txBody>
          <a:bodyPr>
            <a:noAutofit/>
          </a:bodyPr>
          <a:lstStyle/>
          <a:p>
            <a:pPr algn="just"/>
            <a:r>
              <a:rPr lang="tr-TR" sz="2800" dirty="0">
                <a:solidFill>
                  <a:schemeClr val="tx1"/>
                </a:solidFill>
                <a:latin typeface="Arial" panose="020B0604020202020204" pitchFamily="34" charset="0"/>
                <a:cs typeface="Arial" panose="020B0604020202020204" pitchFamily="34" charset="0"/>
              </a:rPr>
              <a:t>2547 sayılı Kanun’un 40 – a fıkrası uyarınca, kendi üniversitelerinin aynı şehirdeki diğer birimlerinden veya aynı şehirdeki diğer yüksek öğretim kurumlarından görevlendirilebilecek öğretim elemanı bulunmaması halinde, başka şehirlerdeki yüksek öğretim kurumlarından ders vermek üzere görevlendirilen öğretim elemanına </a:t>
            </a:r>
            <a:r>
              <a:rPr lang="tr-TR" sz="2800" b="1" dirty="0">
                <a:solidFill>
                  <a:srgbClr val="FF0000"/>
                </a:solidFill>
                <a:latin typeface="Arial" panose="020B0604020202020204" pitchFamily="34" charset="0"/>
                <a:cs typeface="Arial" panose="020B0604020202020204" pitchFamily="34" charset="0"/>
              </a:rPr>
              <a:t>6245 sayılı Harcırah Kanununa göre geçici görev yolluğu ve 40/a fıkrasındaki esaslara göre iki katı ek ders ücreti </a:t>
            </a:r>
            <a:r>
              <a:rPr lang="tr-TR" sz="2800" dirty="0">
                <a:solidFill>
                  <a:schemeClr val="tx1"/>
                </a:solidFill>
                <a:latin typeface="Arial" panose="020B0604020202020204" pitchFamily="34" charset="0"/>
                <a:cs typeface="Arial" panose="020B0604020202020204" pitchFamily="34" charset="0"/>
              </a:rPr>
              <a:t>ödenir. </a:t>
            </a:r>
          </a:p>
        </p:txBody>
      </p:sp>
    </p:spTree>
    <p:extLst>
      <p:ext uri="{BB962C8B-B14F-4D97-AF65-F5344CB8AC3E}">
        <p14:creationId xmlns:p14="http://schemas.microsoft.com/office/powerpoint/2010/main" val="35782372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7819" y="606526"/>
            <a:ext cx="11196794" cy="715280"/>
          </a:xfrm>
        </p:spPr>
        <p:txBody>
          <a:bodyPr>
            <a:noAutofit/>
          </a:bodyPr>
          <a:lstStyle/>
          <a:p>
            <a:r>
              <a:rPr lang="tr-TR" sz="2400" dirty="0">
                <a:solidFill>
                  <a:schemeClr val="tx1"/>
                </a:solidFill>
                <a:latin typeface="Arial" panose="020B0604020202020204" pitchFamily="34" charset="0"/>
                <a:cs typeface="Arial" panose="020B0604020202020204" pitchFamily="34" charset="0"/>
              </a:rPr>
              <a:t>2547 md 40/d (Yükseköğretim kurumları arasında görevlendirme – Başka Şehir)</a:t>
            </a:r>
          </a:p>
        </p:txBody>
      </p:sp>
      <p:sp>
        <p:nvSpPr>
          <p:cNvPr id="3" name="İçerik Yer Tutucusu 2"/>
          <p:cNvSpPr>
            <a:spLocks noGrp="1"/>
          </p:cNvSpPr>
          <p:nvPr>
            <p:ph idx="1"/>
          </p:nvPr>
        </p:nvSpPr>
        <p:spPr>
          <a:xfrm>
            <a:off x="952901" y="1612490"/>
            <a:ext cx="10551711" cy="4574035"/>
          </a:xfrm>
        </p:spPr>
        <p:txBody>
          <a:bodyPr>
            <a:noAutofit/>
          </a:bodyPr>
          <a:lstStyle/>
          <a:p>
            <a:pPr algn="just"/>
            <a:r>
              <a:rPr lang="tr-TR" sz="2800" dirty="0">
                <a:solidFill>
                  <a:schemeClr val="tx1"/>
                </a:solidFill>
                <a:latin typeface="Arial" panose="020B0604020202020204" pitchFamily="34" charset="0"/>
                <a:cs typeface="Arial" panose="020B0604020202020204" pitchFamily="34" charset="0"/>
              </a:rPr>
              <a:t>Hatırlatma: 2547 </a:t>
            </a:r>
            <a:r>
              <a:rPr lang="tr-TR" sz="2800" dirty="0" err="1">
                <a:solidFill>
                  <a:schemeClr val="tx1"/>
                </a:solidFill>
                <a:latin typeface="Arial" panose="020B0604020202020204" pitchFamily="34" charset="0"/>
                <a:cs typeface="Arial" panose="020B0604020202020204" pitchFamily="34" charset="0"/>
              </a:rPr>
              <a:t>sy</a:t>
            </a:r>
            <a:r>
              <a:rPr lang="tr-TR" sz="2800" dirty="0">
                <a:solidFill>
                  <a:schemeClr val="tx1"/>
                </a:solidFill>
                <a:latin typeface="Arial" panose="020B0604020202020204" pitchFamily="34" charset="0"/>
                <a:cs typeface="Arial" panose="020B0604020202020204" pitchFamily="34" charset="0"/>
              </a:rPr>
              <a:t> Kanun 40 – a’ya göre; Haftalık ders yükünün üstünde başka bir yükseköğretim kurumunda görevlendirilen öğretim elemanlarına görev aldıkları kurum bütçesinden ek ders ücreti ödenir.</a:t>
            </a:r>
          </a:p>
          <a:p>
            <a:pPr algn="just"/>
            <a:endParaRPr lang="tr-TR" sz="2800" dirty="0">
              <a:solidFill>
                <a:schemeClr val="tx1"/>
              </a:solidFill>
              <a:latin typeface="Arial" panose="020B0604020202020204" pitchFamily="34" charset="0"/>
              <a:cs typeface="Arial" panose="020B0604020202020204" pitchFamily="34" charset="0"/>
            </a:endParaRPr>
          </a:p>
          <a:p>
            <a:pPr algn="just"/>
            <a:r>
              <a:rPr lang="tr-TR" sz="2800" dirty="0">
                <a:solidFill>
                  <a:schemeClr val="tx1"/>
                </a:solidFill>
                <a:latin typeface="Arial" panose="020B0604020202020204" pitchFamily="34" charset="0"/>
                <a:cs typeface="Arial" panose="020B0604020202020204" pitchFamily="34" charset="0"/>
              </a:rPr>
              <a:t>2547 </a:t>
            </a:r>
            <a:r>
              <a:rPr lang="tr-TR" sz="2800" dirty="0" err="1">
                <a:solidFill>
                  <a:schemeClr val="tx1"/>
                </a:solidFill>
                <a:latin typeface="Arial" panose="020B0604020202020204" pitchFamily="34" charset="0"/>
                <a:cs typeface="Arial" panose="020B0604020202020204" pitchFamily="34" charset="0"/>
              </a:rPr>
              <a:t>sy</a:t>
            </a:r>
            <a:r>
              <a:rPr lang="tr-TR" sz="2800" dirty="0">
                <a:solidFill>
                  <a:schemeClr val="tx1"/>
                </a:solidFill>
                <a:latin typeface="Arial" panose="020B0604020202020204" pitchFamily="34" charset="0"/>
                <a:cs typeface="Arial" panose="020B0604020202020204" pitchFamily="34" charset="0"/>
              </a:rPr>
              <a:t> Kanun 40 – d’ye göre; Geçici görev yolluğu + 40 – </a:t>
            </a:r>
            <a:r>
              <a:rPr lang="tr-TR" sz="2800" dirty="0" err="1">
                <a:solidFill>
                  <a:schemeClr val="tx1"/>
                </a:solidFill>
                <a:latin typeface="Arial" panose="020B0604020202020204" pitchFamily="34" charset="0"/>
                <a:cs typeface="Arial" panose="020B0604020202020204" pitchFamily="34" charset="0"/>
              </a:rPr>
              <a:t>a’ye</a:t>
            </a:r>
            <a:r>
              <a:rPr lang="tr-TR" sz="2800" dirty="0">
                <a:solidFill>
                  <a:schemeClr val="tx1"/>
                </a:solidFill>
                <a:latin typeface="Arial" panose="020B0604020202020204" pitchFamily="34" charset="0"/>
                <a:cs typeface="Arial" panose="020B0604020202020204" pitchFamily="34" charset="0"/>
              </a:rPr>
              <a:t> göre ödenen ek ders ücreti X 2</a:t>
            </a:r>
          </a:p>
          <a:p>
            <a:pPr algn="just"/>
            <a:endParaRPr lang="tr-TR" sz="2800" dirty="0">
              <a:solidFill>
                <a:schemeClr val="tx1"/>
              </a:solidFill>
              <a:latin typeface="Arial" panose="020B0604020202020204" pitchFamily="34" charset="0"/>
              <a:cs typeface="Arial" panose="020B0604020202020204" pitchFamily="34" charset="0"/>
            </a:endParaRPr>
          </a:p>
          <a:p>
            <a:pPr marL="0" indent="0" algn="just">
              <a:buNone/>
            </a:pPr>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22007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0771" y="624110"/>
            <a:ext cx="10753841" cy="703245"/>
          </a:xfrm>
        </p:spPr>
        <p:txBody>
          <a:bodyPr>
            <a:normAutofit fontScale="90000"/>
          </a:bodyPr>
          <a:lstStyle/>
          <a:p>
            <a:r>
              <a:rPr lang="tr-TR" sz="3200" dirty="0">
                <a:latin typeface="Arial" panose="020B0604020202020204" pitchFamily="34" charset="0"/>
                <a:cs typeface="Arial" panose="020B0604020202020204" pitchFamily="34" charset="0"/>
              </a:rPr>
              <a:t>Vakıf Üniversitesinde Görevlendirme</a:t>
            </a:r>
          </a:p>
        </p:txBody>
      </p:sp>
      <p:sp>
        <p:nvSpPr>
          <p:cNvPr id="3" name="İçerik Yer Tutucusu 2"/>
          <p:cNvSpPr>
            <a:spLocks noGrp="1"/>
          </p:cNvSpPr>
          <p:nvPr>
            <p:ph idx="1"/>
          </p:nvPr>
        </p:nvSpPr>
        <p:spPr>
          <a:xfrm>
            <a:off x="750771" y="1543665"/>
            <a:ext cx="10753841" cy="4367557"/>
          </a:xfrm>
        </p:spPr>
        <p:txBody>
          <a:bodyPr>
            <a:noAutofit/>
          </a:bodyPr>
          <a:lstStyle/>
          <a:p>
            <a:pPr marL="0" indent="0" algn="just">
              <a:buNone/>
            </a:pPr>
            <a:r>
              <a:rPr lang="tr-TR" sz="3200" dirty="0">
                <a:solidFill>
                  <a:schemeClr val="tx1"/>
                </a:solidFill>
                <a:latin typeface="Arial" panose="020B0604020202020204" pitchFamily="34" charset="0"/>
                <a:cs typeface="Arial" panose="020B0604020202020204" pitchFamily="34" charset="0"/>
              </a:rPr>
              <a:t>Vakıf üniversitelerinin öğretim elemanı temini ile ilgili Yükseköğretim Yürütme Kurulunun 15.09.1998 tarih ve 98.35.2543 sayılı kararında ; Devlet Yükseköğretim Kurumlarında görevli öğretim elemanlarının </a:t>
            </a:r>
            <a:r>
              <a:rPr lang="tr-TR" sz="3200" b="1" dirty="0">
                <a:solidFill>
                  <a:srgbClr val="FF0000"/>
                </a:solidFill>
                <a:latin typeface="Arial" panose="020B0604020202020204" pitchFamily="34" charset="0"/>
                <a:cs typeface="Arial" panose="020B0604020202020204" pitchFamily="34" charset="0"/>
              </a:rPr>
              <a:t>kendi üniversitelerinde haftalık ders yükünü doldurmaları şartıyla </a:t>
            </a:r>
            <a:r>
              <a:rPr lang="tr-TR" sz="3200" dirty="0">
                <a:solidFill>
                  <a:schemeClr val="tx1"/>
                </a:solidFill>
                <a:latin typeface="Arial" panose="020B0604020202020204" pitchFamily="34" charset="0"/>
                <a:cs typeface="Arial" panose="020B0604020202020204" pitchFamily="34" charset="0"/>
              </a:rPr>
              <a:t>2547 sayılı </a:t>
            </a:r>
            <a:r>
              <a:rPr lang="tr-TR" sz="3200" dirty="0" err="1">
                <a:solidFill>
                  <a:schemeClr val="tx1"/>
                </a:solidFill>
                <a:latin typeface="Arial" panose="020B0604020202020204" pitchFamily="34" charset="0"/>
                <a:cs typeface="Arial" panose="020B0604020202020204" pitchFamily="34" charset="0"/>
              </a:rPr>
              <a:t>Kanun‟un</a:t>
            </a:r>
            <a:r>
              <a:rPr lang="tr-TR" sz="3200" dirty="0">
                <a:solidFill>
                  <a:schemeClr val="tx1"/>
                </a:solidFill>
                <a:latin typeface="Arial" panose="020B0604020202020204" pitchFamily="34" charset="0"/>
                <a:cs typeface="Arial" panose="020B0604020202020204" pitchFamily="34" charset="0"/>
              </a:rPr>
              <a:t> 40/a maddesi uyarınca vakıf üniversitelerinde görevlendirilebilecekleri hükmedilmiştir. </a:t>
            </a:r>
          </a:p>
        </p:txBody>
      </p:sp>
    </p:spTree>
    <p:extLst>
      <p:ext uri="{BB962C8B-B14F-4D97-AF65-F5344CB8AC3E}">
        <p14:creationId xmlns:p14="http://schemas.microsoft.com/office/powerpoint/2010/main" val="40047313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6955" y="624110"/>
            <a:ext cx="9567657" cy="565593"/>
          </a:xfrm>
        </p:spPr>
        <p:txBody>
          <a:bodyPr>
            <a:normAutofit fontScale="90000"/>
          </a:bodyPr>
          <a:lstStyle/>
          <a:p>
            <a:r>
              <a:rPr lang="tr-TR" sz="2400" dirty="0">
                <a:latin typeface="Arial" panose="020B0604020202020204" pitchFamily="34" charset="0"/>
                <a:cs typeface="Arial" panose="020B0604020202020204" pitchFamily="34" charset="0"/>
              </a:rPr>
              <a:t>Vakıf Üniversitelerinden – Devlet Üniversitelerine Görevlendirme</a:t>
            </a:r>
          </a:p>
        </p:txBody>
      </p:sp>
      <p:sp>
        <p:nvSpPr>
          <p:cNvPr id="3" name="İçerik Yer Tutucusu 2"/>
          <p:cNvSpPr>
            <a:spLocks noGrp="1"/>
          </p:cNvSpPr>
          <p:nvPr>
            <p:ph idx="1"/>
          </p:nvPr>
        </p:nvSpPr>
        <p:spPr>
          <a:xfrm>
            <a:off x="837398" y="1386348"/>
            <a:ext cx="10667214" cy="4857136"/>
          </a:xfrm>
        </p:spPr>
        <p:txBody>
          <a:bodyPr>
            <a:normAutofit/>
          </a:bodyPr>
          <a:lstStyle/>
          <a:p>
            <a:pPr algn="just"/>
            <a:r>
              <a:rPr lang="tr-TR" sz="2800" dirty="0">
                <a:solidFill>
                  <a:schemeClr val="tx1"/>
                </a:solidFill>
                <a:latin typeface="Arial" panose="020B0604020202020204" pitchFamily="34" charset="0"/>
                <a:cs typeface="Arial" panose="020B0604020202020204" pitchFamily="34" charset="0"/>
              </a:rPr>
              <a:t>Vakıf üniversitelerinde görevli öğretim elemanları, 2547 sayılı Yükseköğretim </a:t>
            </a:r>
            <a:r>
              <a:rPr lang="tr-TR" sz="2800" b="1" dirty="0">
                <a:solidFill>
                  <a:srgbClr val="FF0000"/>
                </a:solidFill>
                <a:latin typeface="Arial" panose="020B0604020202020204" pitchFamily="34" charset="0"/>
                <a:cs typeface="Arial" panose="020B0604020202020204" pitchFamily="34" charset="0"/>
              </a:rPr>
              <a:t>Kanunun 31 </a:t>
            </a:r>
            <a:r>
              <a:rPr lang="tr-TR" sz="2800" b="1" dirty="0" err="1">
                <a:solidFill>
                  <a:srgbClr val="FF0000"/>
                </a:solidFill>
                <a:latin typeface="Arial" panose="020B0604020202020204" pitchFamily="34" charset="0"/>
                <a:cs typeface="Arial" panose="020B0604020202020204" pitchFamily="34" charset="0"/>
              </a:rPr>
              <a:t>nci</a:t>
            </a:r>
            <a:r>
              <a:rPr lang="tr-TR" sz="2800" b="1" dirty="0">
                <a:solidFill>
                  <a:srgbClr val="FF0000"/>
                </a:solidFill>
                <a:latin typeface="Arial" panose="020B0604020202020204" pitchFamily="34" charset="0"/>
                <a:cs typeface="Arial" panose="020B0604020202020204" pitchFamily="34" charset="0"/>
              </a:rPr>
              <a:t> maddesinin </a:t>
            </a:r>
            <a:r>
              <a:rPr lang="tr-TR" sz="2800" dirty="0">
                <a:solidFill>
                  <a:schemeClr val="tx1"/>
                </a:solidFill>
                <a:latin typeface="Arial" panose="020B0604020202020204" pitchFamily="34" charset="0"/>
                <a:cs typeface="Arial" panose="020B0604020202020204" pitchFamily="34" charset="0"/>
              </a:rPr>
              <a:t>“Öğretim görevlileri ;  üniversitelerde ve bağlı birimlerinde bu kanun uyarıca atanmış öğretim üyesi bulunmayan dersler veya herhangi bir dersin özel bilgi ve uzmanlık isteyen konuların eğitim-öğretim uygulamaları için, kendi uzmanlık alanlarındaki çalışma ve eserleri ile tanınmış kişiler, süreli veya ders saati ücreti ile görevlendirilebilirler” hükmüne göre devlet üniversitelerinde görevlendirilebilmektedirler. </a:t>
            </a:r>
          </a:p>
        </p:txBody>
      </p:sp>
    </p:spTree>
    <p:extLst>
      <p:ext uri="{BB962C8B-B14F-4D97-AF65-F5344CB8AC3E}">
        <p14:creationId xmlns:p14="http://schemas.microsoft.com/office/powerpoint/2010/main" val="1238226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6955" y="624110"/>
            <a:ext cx="9567657" cy="996460"/>
          </a:xfrm>
        </p:spPr>
        <p:txBody>
          <a:bodyPr>
            <a:noAutofit/>
          </a:bodyPr>
          <a:lstStyle/>
          <a:p>
            <a:pPr algn="ctr"/>
            <a:r>
              <a:rPr lang="tr-TR" sz="2800" dirty="0">
                <a:latin typeface="Arial" panose="020B0604020202020204" pitchFamily="34" charset="0"/>
                <a:cs typeface="Arial" panose="020B0604020202020204" pitchFamily="34" charset="0"/>
              </a:rPr>
              <a:t>Vakıf Üniversitelerinden – Devlet Üniversitelerine Görevlendirme</a:t>
            </a:r>
          </a:p>
        </p:txBody>
      </p:sp>
      <p:sp>
        <p:nvSpPr>
          <p:cNvPr id="3" name="İçerik Yer Tutucusu 2"/>
          <p:cNvSpPr>
            <a:spLocks noGrp="1"/>
          </p:cNvSpPr>
          <p:nvPr>
            <p:ph idx="1"/>
          </p:nvPr>
        </p:nvSpPr>
        <p:spPr>
          <a:xfrm>
            <a:off x="693019" y="1917290"/>
            <a:ext cx="10811593" cy="4345858"/>
          </a:xfrm>
        </p:spPr>
        <p:txBody>
          <a:bodyPr>
            <a:normAutofit/>
          </a:bodyPr>
          <a:lstStyle/>
          <a:p>
            <a:pPr algn="just"/>
            <a:r>
              <a:rPr lang="tr-TR" sz="2800" dirty="0">
                <a:solidFill>
                  <a:schemeClr val="tx1"/>
                </a:solidFill>
                <a:latin typeface="Arial" panose="020B0604020202020204" pitchFamily="34" charset="0"/>
                <a:cs typeface="Arial" panose="020B0604020202020204" pitchFamily="34" charset="0"/>
              </a:rPr>
              <a:t>Hizmet Akdi</a:t>
            </a:r>
          </a:p>
          <a:p>
            <a:pPr algn="just"/>
            <a:r>
              <a:rPr lang="tr-TR" sz="2800" dirty="0">
                <a:solidFill>
                  <a:schemeClr val="tx1"/>
                </a:solidFill>
                <a:latin typeface="Arial" panose="020B0604020202020204" pitchFamily="34" charset="0"/>
                <a:cs typeface="Arial" panose="020B0604020202020204" pitchFamily="34" charset="0"/>
              </a:rPr>
              <a:t> Vakıf üniversitesinde çalışan öğretim elemanlarının devlet üniversitelerinde 2547 sayılı Yükseköğretim Kanunun  31 </a:t>
            </a:r>
            <a:r>
              <a:rPr lang="tr-TR" sz="2800" dirty="0" err="1">
                <a:solidFill>
                  <a:schemeClr val="tx1"/>
                </a:solidFill>
                <a:latin typeface="Arial" panose="020B0604020202020204" pitchFamily="34" charset="0"/>
                <a:cs typeface="Arial" panose="020B0604020202020204" pitchFamily="34" charset="0"/>
              </a:rPr>
              <a:t>nci</a:t>
            </a:r>
            <a:r>
              <a:rPr lang="tr-TR" sz="2800" dirty="0">
                <a:solidFill>
                  <a:schemeClr val="tx1"/>
                </a:solidFill>
                <a:latin typeface="Arial" panose="020B0604020202020204" pitchFamily="34" charset="0"/>
                <a:cs typeface="Arial" panose="020B0604020202020204" pitchFamily="34" charset="0"/>
              </a:rPr>
              <a:t> maddesine göre görevlendirildiklerinde ilgilinin sigorta prim matrahı üst sınırı aşmamışsa sigorta primi, işsizlik sigortası, gelir ve damga vergisi kesilerek ek ders ücreti ödeneceğine dikkat etmek gerekmektedir. </a:t>
            </a:r>
          </a:p>
          <a:p>
            <a:pPr marL="0" indent="0" algn="just">
              <a:buNone/>
            </a:pPr>
            <a:endParaRPr lang="tr-T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7556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5267" y="1484671"/>
            <a:ext cx="10869345" cy="4866968"/>
          </a:xfrm>
        </p:spPr>
        <p:txBody>
          <a:bodyPr>
            <a:noAutofit/>
          </a:bodyPr>
          <a:lstStyle/>
          <a:p>
            <a:pPr algn="just"/>
            <a:r>
              <a:rPr lang="tr-TR" sz="2000" dirty="0">
                <a:solidFill>
                  <a:srgbClr val="FF0000"/>
                </a:solidFill>
                <a:latin typeface="Arial" panose="020B0604020202020204" pitchFamily="34" charset="0"/>
                <a:cs typeface="Arial" panose="020B0604020202020204" pitchFamily="34" charset="0"/>
              </a:rPr>
              <a:t>Soru: Akademik takvimin bitiş tarihinden sonra yapılan dersler için ek ders ücreti ödemesi yapılır mı?</a:t>
            </a:r>
          </a:p>
          <a:p>
            <a:pPr algn="just"/>
            <a:endParaRPr lang="tr-TR" sz="2000" dirty="0">
              <a:solidFill>
                <a:srgbClr val="FF0000"/>
              </a:solidFill>
              <a:latin typeface="Arial" panose="020B0604020202020204" pitchFamily="34" charset="0"/>
              <a:cs typeface="Arial" panose="020B0604020202020204" pitchFamily="34" charset="0"/>
            </a:endParaRPr>
          </a:p>
          <a:p>
            <a:pPr algn="just"/>
            <a:r>
              <a:rPr lang="tr-TR" sz="2000" dirty="0">
                <a:solidFill>
                  <a:schemeClr val="tx1"/>
                </a:solidFill>
                <a:latin typeface="Arial" panose="020B0604020202020204" pitchFamily="34" charset="0"/>
                <a:cs typeface="Arial" panose="020B0604020202020204" pitchFamily="34" charset="0"/>
              </a:rPr>
              <a:t>Daire Kararı: 2012 yılı hesabına ait 2014 Tutanak Tarihi: (Denetçi Tespiti: 2012–2013 eğitim–öğretim yılı akademik takvimine göre 28 Aralık 2012 tarihinde güz dönem dersler sona ermekte iken … Fakültesinde görevli öğretim elemanlarına 31 Aralık 2012 tarihinde ek ders ücret ödenmesi.</a:t>
            </a:r>
          </a:p>
          <a:p>
            <a:pPr algn="just"/>
            <a:endParaRPr lang="tr-TR" sz="2000" dirty="0">
              <a:solidFill>
                <a:schemeClr val="tx1"/>
              </a:solidFill>
              <a:latin typeface="Arial" panose="020B0604020202020204" pitchFamily="34" charset="0"/>
              <a:cs typeface="Arial" panose="020B0604020202020204" pitchFamily="34" charset="0"/>
            </a:endParaRPr>
          </a:p>
          <a:p>
            <a:pPr algn="just"/>
            <a:r>
              <a:rPr lang="tr-TR" sz="2000" dirty="0">
                <a:solidFill>
                  <a:schemeClr val="tx1"/>
                </a:solidFill>
                <a:latin typeface="Arial" panose="020B0604020202020204" pitchFamily="34" charset="0"/>
                <a:cs typeface="Arial" panose="020B0604020202020204" pitchFamily="34" charset="0"/>
              </a:rPr>
              <a:t>Mühendislik Fakültesinde görevli öğretim elemanlarına fiilen ders yapılmadığı halde ek ders ücret ödenmesi sonucu oluşan … TL kamu zararı tahsil edilmiş olduğundan ilişilecek husus kalmadığına,</a:t>
            </a:r>
          </a:p>
        </p:txBody>
      </p:sp>
    </p:spTree>
    <p:extLst>
      <p:ext uri="{BB962C8B-B14F-4D97-AF65-F5344CB8AC3E}">
        <p14:creationId xmlns:p14="http://schemas.microsoft.com/office/powerpoint/2010/main" val="8337654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9304" y="614516"/>
            <a:ext cx="9567657" cy="565593"/>
          </a:xfrm>
        </p:spPr>
        <p:txBody>
          <a:bodyPr>
            <a:normAutofit fontScale="90000"/>
          </a:bodyPr>
          <a:lstStyle/>
          <a:p>
            <a:r>
              <a:rPr lang="tr-TR" sz="2400" dirty="0">
                <a:latin typeface="Arial" panose="020B0604020202020204" pitchFamily="34" charset="0"/>
                <a:cs typeface="Arial" panose="020B0604020202020204" pitchFamily="34" charset="0"/>
              </a:rPr>
              <a:t>Emekli Öğretim Elemanın Sözleşmeli Olarak Görevlendirilmesi</a:t>
            </a:r>
          </a:p>
        </p:txBody>
      </p:sp>
      <p:sp>
        <p:nvSpPr>
          <p:cNvPr id="3" name="İçerik Yer Tutucusu 2"/>
          <p:cNvSpPr>
            <a:spLocks noGrp="1"/>
          </p:cNvSpPr>
          <p:nvPr>
            <p:ph idx="1"/>
          </p:nvPr>
        </p:nvSpPr>
        <p:spPr>
          <a:xfrm>
            <a:off x="625642" y="1386348"/>
            <a:ext cx="10878970" cy="4857136"/>
          </a:xfrm>
        </p:spPr>
        <p:txBody>
          <a:bodyPr>
            <a:normAutofit/>
          </a:bodyPr>
          <a:lstStyle/>
          <a:p>
            <a:pPr algn="just"/>
            <a:r>
              <a:rPr lang="tr-TR" sz="2200" dirty="0">
                <a:solidFill>
                  <a:schemeClr val="tx1"/>
                </a:solidFill>
                <a:latin typeface="Arial" panose="020B0604020202020204" pitchFamily="34" charset="0"/>
                <a:cs typeface="Arial" panose="020B0604020202020204" pitchFamily="34" charset="0"/>
              </a:rPr>
              <a:t>2914 sayılı Yükseköğretim Personel </a:t>
            </a:r>
            <a:r>
              <a:rPr lang="tr-TR" sz="2200" dirty="0" err="1">
                <a:solidFill>
                  <a:schemeClr val="tx1"/>
                </a:solidFill>
                <a:latin typeface="Arial" panose="020B0604020202020204" pitchFamily="34" charset="0"/>
                <a:cs typeface="Arial" panose="020B0604020202020204" pitchFamily="34" charset="0"/>
              </a:rPr>
              <a:t>Kanunu‟nun</a:t>
            </a:r>
            <a:r>
              <a:rPr lang="tr-TR" sz="2200" dirty="0">
                <a:solidFill>
                  <a:schemeClr val="tx1"/>
                </a:solidFill>
                <a:latin typeface="Arial" panose="020B0604020202020204" pitchFamily="34" charset="0"/>
                <a:cs typeface="Arial" panose="020B0604020202020204" pitchFamily="34" charset="0"/>
              </a:rPr>
              <a:t> Emekli Öğretim Elemanlarının Sözleşmeli İstihdamı 17 maddesinde “Üniversiteler, ihtiyaç duydukları dallarda 5434 sayılı </a:t>
            </a:r>
            <a:r>
              <a:rPr lang="tr-TR" sz="2200" dirty="0" err="1">
                <a:solidFill>
                  <a:schemeClr val="tx1"/>
                </a:solidFill>
                <a:latin typeface="Arial" panose="020B0604020202020204" pitchFamily="34" charset="0"/>
                <a:cs typeface="Arial" panose="020B0604020202020204" pitchFamily="34" charset="0"/>
              </a:rPr>
              <a:t>T.C.Emekli</a:t>
            </a:r>
            <a:r>
              <a:rPr lang="tr-TR" sz="2200" dirty="0">
                <a:solidFill>
                  <a:schemeClr val="tx1"/>
                </a:solidFill>
                <a:latin typeface="Arial" panose="020B0604020202020204" pitchFamily="34" charset="0"/>
                <a:cs typeface="Arial" panose="020B0604020202020204" pitchFamily="34" charset="0"/>
              </a:rPr>
              <a:t> Sandığı veya 506 sayılı Sosyal Sigortalar Kanununa göre 65 yaşını doldurmak suretiyle emekli olmuş öğretim elemanlarını emekli aylıkları kesilmeksizin ve yaş kaydı  aranmaksızın sözleşme ile çalıştırabilirler. Bu gibilere ödenecek ücret Bakanlar Kurulunca belirlenecek esaslar dahilinde Yükseköğretim Kurulu tarafından tespit edilir” denilmektedir. </a:t>
            </a:r>
          </a:p>
          <a:p>
            <a:pPr algn="just"/>
            <a:r>
              <a:rPr lang="tr-TR" sz="2200" dirty="0">
                <a:solidFill>
                  <a:schemeClr val="tx1"/>
                </a:solidFill>
                <a:latin typeface="Arial" panose="020B0604020202020204" pitchFamily="34" charset="0"/>
                <a:cs typeface="Arial" panose="020B0604020202020204" pitchFamily="34" charset="0"/>
              </a:rPr>
              <a:t>Emekli öğretim üyelerinin 67, emekli öğretim görevlileri ve okutmanların ise 65 yaşını doldurdukları tarihe kadar 2547 sayılı </a:t>
            </a:r>
            <a:r>
              <a:rPr lang="tr-TR" sz="2200" b="1" dirty="0">
                <a:solidFill>
                  <a:srgbClr val="FF0000"/>
                </a:solidFill>
                <a:latin typeface="Arial" panose="020B0604020202020204" pitchFamily="34" charset="0"/>
                <a:cs typeface="Arial" panose="020B0604020202020204" pitchFamily="34" charset="0"/>
              </a:rPr>
              <a:t>Yükseköğretim </a:t>
            </a:r>
            <a:r>
              <a:rPr lang="tr-TR" sz="2200" b="1" dirty="0" err="1">
                <a:solidFill>
                  <a:srgbClr val="FF0000"/>
                </a:solidFill>
                <a:latin typeface="Arial" panose="020B0604020202020204" pitchFamily="34" charset="0"/>
                <a:cs typeface="Arial" panose="020B0604020202020204" pitchFamily="34" charset="0"/>
              </a:rPr>
              <a:t>Kanunu‟nun</a:t>
            </a:r>
            <a:r>
              <a:rPr lang="tr-TR" sz="2200" b="1" dirty="0">
                <a:solidFill>
                  <a:srgbClr val="FF0000"/>
                </a:solidFill>
                <a:latin typeface="Arial" panose="020B0604020202020204" pitchFamily="34" charset="0"/>
                <a:cs typeface="Arial" panose="020B0604020202020204" pitchFamily="34" charset="0"/>
              </a:rPr>
              <a:t> 31 maddesine göre</a:t>
            </a:r>
            <a:r>
              <a:rPr lang="tr-TR" sz="2200" dirty="0">
                <a:solidFill>
                  <a:schemeClr val="tx1"/>
                </a:solidFill>
                <a:latin typeface="Arial" panose="020B0604020202020204" pitchFamily="34" charset="0"/>
                <a:cs typeface="Arial" panose="020B0604020202020204" pitchFamily="34" charset="0"/>
              </a:rPr>
              <a:t> ders saati başına ücret ödenerek görevlendirilebilirler, akademik unvanlarına bakılmaksızın </a:t>
            </a:r>
            <a:r>
              <a:rPr lang="tr-TR" sz="2200" dirty="0">
                <a:solidFill>
                  <a:srgbClr val="FF0000"/>
                </a:solidFill>
                <a:latin typeface="Arial" panose="020B0604020202020204" pitchFamily="34" charset="0"/>
                <a:cs typeface="Arial" panose="020B0604020202020204" pitchFamily="34" charset="0"/>
              </a:rPr>
              <a:t>ek ders ücreti 160 ek ders göstergesi </a:t>
            </a:r>
            <a:r>
              <a:rPr lang="tr-TR" sz="2200" dirty="0">
                <a:solidFill>
                  <a:schemeClr val="tx1"/>
                </a:solidFill>
                <a:latin typeface="Arial" panose="020B0604020202020204" pitchFamily="34" charset="0"/>
                <a:cs typeface="Arial" panose="020B0604020202020204" pitchFamily="34" charset="0"/>
              </a:rPr>
              <a:t>üzerinden ödenir. (</a:t>
            </a:r>
            <a:r>
              <a:rPr lang="tr-TR" sz="2200" b="1" dirty="0">
                <a:solidFill>
                  <a:srgbClr val="FF0000"/>
                </a:solidFill>
                <a:latin typeface="Arial" panose="020B0604020202020204" pitchFamily="34" charset="0"/>
                <a:cs typeface="Arial" panose="020B0604020202020204" pitchFamily="34" charset="0"/>
              </a:rPr>
              <a:t>15.08.99 tarih ve 15368 sayılı </a:t>
            </a:r>
            <a:r>
              <a:rPr lang="tr-TR" sz="2200" b="1" dirty="0" err="1">
                <a:solidFill>
                  <a:srgbClr val="FF0000"/>
                </a:solidFill>
                <a:latin typeface="Arial" panose="020B0604020202020204" pitchFamily="34" charset="0"/>
                <a:cs typeface="Arial" panose="020B0604020202020204" pitchFamily="34" charset="0"/>
              </a:rPr>
              <a:t>Bümko</a:t>
            </a:r>
            <a:r>
              <a:rPr lang="tr-TR" sz="2200" b="1" dirty="0">
                <a:solidFill>
                  <a:srgbClr val="FF0000"/>
                </a:solidFill>
                <a:latin typeface="Arial" panose="020B0604020202020204" pitchFamily="34" charset="0"/>
                <a:cs typeface="Arial" panose="020B0604020202020204" pitchFamily="34" charset="0"/>
              </a:rPr>
              <a:t> görüşüne bakılması gereklidir) </a:t>
            </a:r>
          </a:p>
          <a:p>
            <a:pPr marL="0" indent="0" algn="just">
              <a:buNone/>
            </a:pPr>
            <a:endParaRPr lang="tr-TR"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33092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9667" y="624110"/>
            <a:ext cx="10544945" cy="565593"/>
          </a:xfrm>
        </p:spPr>
        <p:txBody>
          <a:bodyPr>
            <a:normAutofit fontScale="90000"/>
          </a:bodyPr>
          <a:lstStyle/>
          <a:p>
            <a:r>
              <a:rPr lang="tr-TR" sz="2400" dirty="0">
                <a:latin typeface="Arial" panose="020B0604020202020204" pitchFamily="34" charset="0"/>
                <a:cs typeface="Arial" panose="020B0604020202020204" pitchFamily="34" charset="0"/>
              </a:rPr>
              <a:t>Emekli Öğretim Elemanın Sözleşmeli Olarak Görevlendirilmesi</a:t>
            </a:r>
          </a:p>
        </p:txBody>
      </p:sp>
      <p:sp>
        <p:nvSpPr>
          <p:cNvPr id="3" name="İçerik Yer Tutucusu 2"/>
          <p:cNvSpPr>
            <a:spLocks noGrp="1"/>
          </p:cNvSpPr>
          <p:nvPr>
            <p:ph idx="1"/>
          </p:nvPr>
        </p:nvSpPr>
        <p:spPr>
          <a:xfrm>
            <a:off x="644893" y="1386348"/>
            <a:ext cx="10859719" cy="4857136"/>
          </a:xfrm>
        </p:spPr>
        <p:txBody>
          <a:bodyPr>
            <a:noAutofit/>
          </a:bodyPr>
          <a:lstStyle/>
          <a:p>
            <a:pPr marL="0" indent="0" algn="just">
              <a:buNone/>
            </a:pPr>
            <a:r>
              <a:rPr lang="tr-TR" sz="2600" dirty="0">
                <a:solidFill>
                  <a:schemeClr val="tx1"/>
                </a:solidFill>
                <a:latin typeface="Arial" panose="020B0604020202020204" pitchFamily="34" charset="0"/>
                <a:cs typeface="Arial" panose="020B0604020202020204" pitchFamily="34" charset="0"/>
              </a:rPr>
              <a:t>Emeklilik yaşını dolduran öğretim elemanları sözleşmeli olarak görevlendirilebilirler. Bakanlar Kurulunun 04.11.1983 tarihli “Yükseköğretim Kurumlarında Emekli Öğretim Elemanlarının Sözleşmeli Olarak Çalıştırılması Esaslarına İlişkin “ kararın 4 </a:t>
            </a:r>
            <a:r>
              <a:rPr lang="tr-TR" sz="2600" dirty="0" err="1">
                <a:solidFill>
                  <a:schemeClr val="tx1"/>
                </a:solidFill>
                <a:latin typeface="Arial" panose="020B0604020202020204" pitchFamily="34" charset="0"/>
                <a:cs typeface="Arial" panose="020B0604020202020204" pitchFamily="34" charset="0"/>
              </a:rPr>
              <a:t>ncü</a:t>
            </a:r>
            <a:r>
              <a:rPr lang="tr-TR" sz="2600" dirty="0">
                <a:solidFill>
                  <a:schemeClr val="tx1"/>
                </a:solidFill>
                <a:latin typeface="Arial" panose="020B0604020202020204" pitchFamily="34" charset="0"/>
                <a:cs typeface="Arial" panose="020B0604020202020204" pitchFamily="34" charset="0"/>
              </a:rPr>
              <a:t> maddesine göre, sözleşmeli öğretim elemanlarına sözleşme ücreti dışında herhangi bir ad altında ödeme yapılamaz ve sözleşmelere bu konuda hüküm konulamaz denilmektedir. 2547 sayılı Yükseköğretim Kanunu‟ </a:t>
            </a:r>
            <a:r>
              <a:rPr lang="tr-TR" sz="2600" dirty="0" err="1">
                <a:solidFill>
                  <a:schemeClr val="tx1"/>
                </a:solidFill>
                <a:latin typeface="Arial" panose="020B0604020202020204" pitchFamily="34" charset="0"/>
                <a:cs typeface="Arial" panose="020B0604020202020204" pitchFamily="34" charset="0"/>
              </a:rPr>
              <a:t>nun</a:t>
            </a:r>
            <a:r>
              <a:rPr lang="tr-TR" sz="2600" dirty="0">
                <a:solidFill>
                  <a:schemeClr val="tx1"/>
                </a:solidFill>
                <a:latin typeface="Arial" panose="020B0604020202020204" pitchFamily="34" charset="0"/>
                <a:cs typeface="Arial" panose="020B0604020202020204" pitchFamily="34" charset="0"/>
              </a:rPr>
              <a:t> 31 </a:t>
            </a:r>
            <a:r>
              <a:rPr lang="tr-TR" sz="2600" dirty="0" err="1">
                <a:solidFill>
                  <a:schemeClr val="tx1"/>
                </a:solidFill>
                <a:latin typeface="Arial" panose="020B0604020202020204" pitchFamily="34" charset="0"/>
                <a:cs typeface="Arial" panose="020B0604020202020204" pitchFamily="34" charset="0"/>
              </a:rPr>
              <a:t>nci</a:t>
            </a:r>
            <a:r>
              <a:rPr lang="tr-TR" sz="2600" dirty="0">
                <a:solidFill>
                  <a:schemeClr val="tx1"/>
                </a:solidFill>
                <a:latin typeface="Arial" panose="020B0604020202020204" pitchFamily="34" charset="0"/>
                <a:cs typeface="Arial" panose="020B0604020202020204" pitchFamily="34" charset="0"/>
              </a:rPr>
              <a:t> maddesine göre sözleşmeli olarak görevlendirilen emekli öğretim elemanlarına </a:t>
            </a:r>
            <a:r>
              <a:rPr lang="tr-TR" sz="2600" b="1" dirty="0">
                <a:solidFill>
                  <a:srgbClr val="FF0000"/>
                </a:solidFill>
                <a:latin typeface="Arial" panose="020B0604020202020204" pitchFamily="34" charset="0"/>
                <a:cs typeface="Arial" panose="020B0604020202020204" pitchFamily="34" charset="0"/>
              </a:rPr>
              <a:t>ek ders ve sınav ücreti ödenemez. </a:t>
            </a:r>
          </a:p>
        </p:txBody>
      </p:sp>
    </p:spTree>
    <p:extLst>
      <p:ext uri="{BB962C8B-B14F-4D97-AF65-F5344CB8AC3E}">
        <p14:creationId xmlns:p14="http://schemas.microsoft.com/office/powerpoint/2010/main" val="18776255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89212" y="2615380"/>
            <a:ext cx="8915399" cy="912169"/>
          </a:xfrm>
        </p:spPr>
        <p:txBody>
          <a:bodyPr>
            <a:noAutofit/>
          </a:bodyPr>
          <a:lstStyle/>
          <a:p>
            <a:pPr algn="ctr"/>
            <a:r>
              <a:rPr lang="tr-TR" sz="6000" dirty="0">
                <a:latin typeface="Arial" panose="020B0604020202020204" pitchFamily="34" charset="0"/>
                <a:cs typeface="Arial" panose="020B0604020202020204" pitchFamily="34" charset="0"/>
              </a:rPr>
              <a:t>SINAV ÜCRETİ</a:t>
            </a:r>
          </a:p>
        </p:txBody>
      </p:sp>
    </p:spTree>
    <p:extLst>
      <p:ext uri="{BB962C8B-B14F-4D97-AF65-F5344CB8AC3E}">
        <p14:creationId xmlns:p14="http://schemas.microsoft.com/office/powerpoint/2010/main" val="36615068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527395"/>
            <a:ext cx="8911687" cy="474928"/>
          </a:xfrm>
        </p:spPr>
        <p:txBody>
          <a:bodyPr>
            <a:normAutofit fontScale="90000"/>
          </a:bodyPr>
          <a:lstStyle/>
          <a:p>
            <a:r>
              <a:rPr lang="tr-TR" dirty="0">
                <a:latin typeface="Arial" panose="020B0604020202020204" pitchFamily="34" charset="0"/>
                <a:cs typeface="Arial" panose="020B0604020202020204" pitchFamily="34" charset="0"/>
              </a:rPr>
              <a:t>Sınav Ücreti – Ara Sınav</a:t>
            </a:r>
          </a:p>
        </p:txBody>
      </p:sp>
      <p:sp>
        <p:nvSpPr>
          <p:cNvPr id="3" name="İçerik Yer Tutucusu 2"/>
          <p:cNvSpPr>
            <a:spLocks noGrp="1"/>
          </p:cNvSpPr>
          <p:nvPr>
            <p:ph idx="1"/>
          </p:nvPr>
        </p:nvSpPr>
        <p:spPr>
          <a:xfrm>
            <a:off x="2589212" y="1301262"/>
            <a:ext cx="8915400" cy="4609960"/>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Temel ilke 1: Bir yarıyıl içinde yapılan her ara sınav karşılığı olarak derse kayıtlı öğrenci sayısına göre; ders yükü sınavın yapıldığı haftanın ders yüküne aynen eklenir. </a:t>
            </a:r>
          </a:p>
          <a:p>
            <a:pPr algn="just"/>
            <a:r>
              <a:rPr lang="tr-TR" sz="2400" dirty="0">
                <a:solidFill>
                  <a:schemeClr val="tx1"/>
                </a:solidFill>
                <a:latin typeface="Arial" panose="020B0604020202020204" pitchFamily="34" charset="0"/>
                <a:cs typeface="Arial" panose="020B0604020202020204" pitchFamily="34" charset="0"/>
              </a:rPr>
              <a:t>Temel ilke 2: Ara sınavlar ve bütünleme sınavları için sınav </a:t>
            </a:r>
            <a:r>
              <a:rPr lang="tr-TR" sz="2400" b="1" dirty="0">
                <a:solidFill>
                  <a:srgbClr val="FF0000"/>
                </a:solidFill>
                <a:latin typeface="Arial" panose="020B0604020202020204" pitchFamily="34" charset="0"/>
                <a:cs typeface="Arial" panose="020B0604020202020204" pitchFamily="34" charset="0"/>
              </a:rPr>
              <a:t>ücreti ödenmez</a:t>
            </a:r>
            <a:r>
              <a:rPr lang="tr-TR" sz="2400" dirty="0">
                <a:solidFill>
                  <a:schemeClr val="tx1"/>
                </a:solidFill>
                <a:latin typeface="Arial" panose="020B0604020202020204" pitchFamily="34" charset="0"/>
                <a:cs typeface="Arial" panose="020B0604020202020204" pitchFamily="34" charset="0"/>
              </a:rPr>
              <a:t>.</a:t>
            </a:r>
          </a:p>
          <a:p>
            <a:pPr algn="just"/>
            <a:r>
              <a:rPr lang="tr-TR" sz="2400" dirty="0">
                <a:solidFill>
                  <a:schemeClr val="tx1"/>
                </a:solidFill>
                <a:latin typeface="Arial" panose="020B0604020202020204" pitchFamily="34" charset="0"/>
                <a:cs typeface="Arial" panose="020B0604020202020204" pitchFamily="34" charset="0"/>
              </a:rPr>
              <a:t>Temel ilke 3: Ara sınavlar için öngörülen her bir dersin ara sınavı için haftada </a:t>
            </a:r>
            <a:r>
              <a:rPr lang="tr-TR" sz="2400" b="1" dirty="0">
                <a:solidFill>
                  <a:srgbClr val="FF0000"/>
                </a:solidFill>
                <a:latin typeface="Arial" panose="020B0604020202020204" pitchFamily="34" charset="0"/>
                <a:cs typeface="Arial" panose="020B0604020202020204" pitchFamily="34" charset="0"/>
              </a:rPr>
              <a:t>beş saati</a:t>
            </a:r>
            <a:r>
              <a:rPr lang="tr-TR" sz="2400" dirty="0">
                <a:solidFill>
                  <a:schemeClr val="tx1"/>
                </a:solidFill>
                <a:latin typeface="Arial" panose="020B0604020202020204" pitchFamily="34" charset="0"/>
                <a:cs typeface="Arial" panose="020B0604020202020204" pitchFamily="34" charset="0"/>
              </a:rPr>
              <a:t> aşamaz. </a:t>
            </a:r>
          </a:p>
          <a:p>
            <a:pPr algn="just"/>
            <a:r>
              <a:rPr lang="tr-TR" sz="2400" dirty="0">
                <a:solidFill>
                  <a:schemeClr val="tx1"/>
                </a:solidFill>
                <a:latin typeface="Arial" panose="020B0604020202020204" pitchFamily="34" charset="0"/>
                <a:cs typeface="Arial" panose="020B0604020202020204" pitchFamily="34" charset="0"/>
              </a:rPr>
              <a:t>Temel ilke 4: Laboratuvar, uygulamalı dersler, güzel sanat ve beden eğitimi derslerindeki öğrencilerin yarıyıl içindeki faaliyetlerin değerlendirilmesi de ara sınav olarak kabul edilir. </a:t>
            </a:r>
          </a:p>
        </p:txBody>
      </p:sp>
    </p:spTree>
    <p:extLst>
      <p:ext uri="{BB962C8B-B14F-4D97-AF65-F5344CB8AC3E}">
        <p14:creationId xmlns:p14="http://schemas.microsoft.com/office/powerpoint/2010/main" val="38530629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527395"/>
            <a:ext cx="8911687" cy="474928"/>
          </a:xfrm>
        </p:spPr>
        <p:txBody>
          <a:bodyPr>
            <a:normAutofit fontScale="90000"/>
          </a:bodyPr>
          <a:lstStyle/>
          <a:p>
            <a:r>
              <a:rPr lang="tr-TR" dirty="0">
                <a:latin typeface="Arial" panose="020B0604020202020204" pitchFamily="34" charset="0"/>
                <a:cs typeface="Arial" panose="020B0604020202020204" pitchFamily="34" charset="0"/>
              </a:rPr>
              <a:t>Sınav Ücreti – Ara Sınav</a:t>
            </a:r>
          </a:p>
        </p:txBody>
      </p:sp>
      <p:sp>
        <p:nvSpPr>
          <p:cNvPr id="3" name="İçerik Yer Tutucusu 2"/>
          <p:cNvSpPr>
            <a:spLocks noGrp="1"/>
          </p:cNvSpPr>
          <p:nvPr>
            <p:ph idx="1"/>
          </p:nvPr>
        </p:nvSpPr>
        <p:spPr>
          <a:xfrm>
            <a:off x="2585499" y="3500284"/>
            <a:ext cx="8915400" cy="2359742"/>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Ara sınavlar için öngörülen yükten doğan ek ders ücretleri, yalnızca ara sınavların veya ara sınav yerine geçen değerlendirmelerin yapıldığı hafta için ödenir. Ek ders ücretinin hesabında, bir yarıyılda bir ders için yapılan ara sınavların </a:t>
            </a:r>
            <a:r>
              <a:rPr lang="tr-TR" sz="2400" b="1" dirty="0">
                <a:solidFill>
                  <a:srgbClr val="FF0000"/>
                </a:solidFill>
                <a:latin typeface="Arial" panose="020B0604020202020204" pitchFamily="34" charset="0"/>
                <a:cs typeface="Arial" panose="020B0604020202020204" pitchFamily="34" charset="0"/>
              </a:rPr>
              <a:t>en fazla dördü </a:t>
            </a:r>
            <a:r>
              <a:rPr lang="tr-TR" sz="2400" dirty="0">
                <a:solidFill>
                  <a:schemeClr val="tx1"/>
                </a:solidFill>
                <a:latin typeface="Arial" panose="020B0604020202020204" pitchFamily="34" charset="0"/>
                <a:cs typeface="Arial" panose="020B0604020202020204" pitchFamily="34" charset="0"/>
              </a:rPr>
              <a:t>dikkate alınır ve ek ders ücreti ödenmez. </a:t>
            </a:r>
          </a:p>
        </p:txBody>
      </p:sp>
      <p:graphicFrame>
        <p:nvGraphicFramePr>
          <p:cNvPr id="5" name="Tablo 4"/>
          <p:cNvGraphicFramePr>
            <a:graphicFrameLocks noGrp="1"/>
          </p:cNvGraphicFramePr>
          <p:nvPr>
            <p:extLst>
              <p:ext uri="{D42A27DB-BD31-4B8C-83A1-F6EECF244321}">
                <p14:modId xmlns:p14="http://schemas.microsoft.com/office/powerpoint/2010/main" val="2590111169"/>
              </p:ext>
            </p:extLst>
          </p:nvPr>
        </p:nvGraphicFramePr>
        <p:xfrm>
          <a:off x="2680929" y="1141323"/>
          <a:ext cx="8128000" cy="2219960"/>
        </p:xfrm>
        <a:graphic>
          <a:graphicData uri="http://schemas.openxmlformats.org/drawingml/2006/table">
            <a:tbl>
              <a:tblPr firstRow="1" bandRow="1">
                <a:tableStyleId>{5940675A-B579-460E-94D1-54222C63F5DA}</a:tableStyleId>
              </a:tblPr>
              <a:tblGrid>
                <a:gridCol w="3965677">
                  <a:extLst>
                    <a:ext uri="{9D8B030D-6E8A-4147-A177-3AD203B41FA5}">
                      <a16:colId xmlns:a16="http://schemas.microsoft.com/office/drawing/2014/main" val="3896022769"/>
                    </a:ext>
                  </a:extLst>
                </a:gridCol>
                <a:gridCol w="4162323">
                  <a:extLst>
                    <a:ext uri="{9D8B030D-6E8A-4147-A177-3AD203B41FA5}">
                      <a16:colId xmlns:a16="http://schemas.microsoft.com/office/drawing/2014/main" val="2493563854"/>
                    </a:ext>
                  </a:extLst>
                </a:gridCol>
              </a:tblGrid>
              <a:tr h="0">
                <a:tc>
                  <a:txBody>
                    <a:bodyPr/>
                    <a:lstStyle/>
                    <a:p>
                      <a:r>
                        <a:rPr lang="tr-TR" dirty="0">
                          <a:latin typeface="Arial" panose="020B0604020202020204" pitchFamily="34" charset="0"/>
                          <a:cs typeface="Arial" panose="020B0604020202020204" pitchFamily="34" charset="0"/>
                        </a:rPr>
                        <a:t>Öğrenci Sayısı</a:t>
                      </a:r>
                    </a:p>
                  </a:txBody>
                  <a:tcPr/>
                </a:tc>
                <a:tc>
                  <a:txBody>
                    <a:bodyPr/>
                    <a:lstStyle/>
                    <a:p>
                      <a:r>
                        <a:rPr lang="tr-TR" dirty="0">
                          <a:latin typeface="Arial" panose="020B0604020202020204" pitchFamily="34" charset="0"/>
                          <a:cs typeface="Arial" panose="020B0604020202020204" pitchFamily="34" charset="0"/>
                        </a:rPr>
                        <a:t>Ders Yükü</a:t>
                      </a:r>
                    </a:p>
                  </a:txBody>
                  <a:tcPr/>
                </a:tc>
                <a:extLst>
                  <a:ext uri="{0D108BD9-81ED-4DB2-BD59-A6C34878D82A}">
                    <a16:rowId xmlns:a16="http://schemas.microsoft.com/office/drawing/2014/main" val="2713790462"/>
                  </a:ext>
                </a:extLst>
              </a:tr>
              <a:tr h="370840">
                <a:tc>
                  <a:txBody>
                    <a:bodyPr/>
                    <a:lstStyle/>
                    <a:p>
                      <a:pPr algn="ctr"/>
                      <a:r>
                        <a:rPr lang="tr-TR" dirty="0">
                          <a:latin typeface="Arial" panose="020B0604020202020204" pitchFamily="34" charset="0"/>
                          <a:cs typeface="Arial" panose="020B0604020202020204" pitchFamily="34" charset="0"/>
                        </a:rPr>
                        <a:t>1 – 50 </a:t>
                      </a:r>
                    </a:p>
                  </a:txBody>
                  <a:tcPr/>
                </a:tc>
                <a:tc>
                  <a:txBody>
                    <a:bodyPr/>
                    <a:lstStyle/>
                    <a:p>
                      <a:pPr algn="ctr"/>
                      <a:r>
                        <a:rPr lang="tr-TR" dirty="0">
                          <a:latin typeface="Arial" panose="020B0604020202020204" pitchFamily="34" charset="0"/>
                          <a:cs typeface="Arial" panose="020B0604020202020204" pitchFamily="34" charset="0"/>
                        </a:rPr>
                        <a:t>1 saat</a:t>
                      </a:r>
                    </a:p>
                  </a:txBody>
                  <a:tcPr/>
                </a:tc>
                <a:extLst>
                  <a:ext uri="{0D108BD9-81ED-4DB2-BD59-A6C34878D82A}">
                    <a16:rowId xmlns:a16="http://schemas.microsoft.com/office/drawing/2014/main" val="4277897526"/>
                  </a:ext>
                </a:extLst>
              </a:tr>
              <a:tr h="370840">
                <a:tc>
                  <a:txBody>
                    <a:bodyPr/>
                    <a:lstStyle/>
                    <a:p>
                      <a:pPr algn="ctr"/>
                      <a:r>
                        <a:rPr lang="tr-TR" dirty="0">
                          <a:latin typeface="Arial" panose="020B0604020202020204" pitchFamily="34" charset="0"/>
                          <a:cs typeface="Arial" panose="020B0604020202020204" pitchFamily="34" charset="0"/>
                        </a:rPr>
                        <a:t>51 – 100</a:t>
                      </a:r>
                    </a:p>
                  </a:txBody>
                  <a:tcPr/>
                </a:tc>
                <a:tc>
                  <a:txBody>
                    <a:bodyPr/>
                    <a:lstStyle/>
                    <a:p>
                      <a:pPr algn="ctr"/>
                      <a:r>
                        <a:rPr lang="tr-TR" dirty="0">
                          <a:latin typeface="Arial" panose="020B0604020202020204" pitchFamily="34" charset="0"/>
                          <a:cs typeface="Arial" panose="020B0604020202020204" pitchFamily="34" charset="0"/>
                        </a:rPr>
                        <a:t>2 saat</a:t>
                      </a:r>
                    </a:p>
                  </a:txBody>
                  <a:tcPr/>
                </a:tc>
                <a:extLst>
                  <a:ext uri="{0D108BD9-81ED-4DB2-BD59-A6C34878D82A}">
                    <a16:rowId xmlns:a16="http://schemas.microsoft.com/office/drawing/2014/main" val="3855180304"/>
                  </a:ext>
                </a:extLst>
              </a:tr>
              <a:tr h="370840">
                <a:tc>
                  <a:txBody>
                    <a:bodyPr/>
                    <a:lstStyle/>
                    <a:p>
                      <a:pPr algn="ctr"/>
                      <a:r>
                        <a:rPr lang="tr-TR" dirty="0">
                          <a:latin typeface="Arial" panose="020B0604020202020204" pitchFamily="34" charset="0"/>
                          <a:cs typeface="Arial" panose="020B0604020202020204" pitchFamily="34" charset="0"/>
                        </a:rPr>
                        <a:t>101 – 150 </a:t>
                      </a:r>
                    </a:p>
                  </a:txBody>
                  <a:tcPr/>
                </a:tc>
                <a:tc>
                  <a:txBody>
                    <a:bodyPr/>
                    <a:lstStyle/>
                    <a:p>
                      <a:pPr algn="ctr"/>
                      <a:r>
                        <a:rPr lang="tr-TR" dirty="0">
                          <a:latin typeface="Arial" panose="020B0604020202020204" pitchFamily="34" charset="0"/>
                          <a:cs typeface="Arial" panose="020B0604020202020204" pitchFamily="34" charset="0"/>
                        </a:rPr>
                        <a:t>3 saat</a:t>
                      </a:r>
                    </a:p>
                  </a:txBody>
                  <a:tcPr/>
                </a:tc>
                <a:extLst>
                  <a:ext uri="{0D108BD9-81ED-4DB2-BD59-A6C34878D82A}">
                    <a16:rowId xmlns:a16="http://schemas.microsoft.com/office/drawing/2014/main" val="2839822100"/>
                  </a:ext>
                </a:extLst>
              </a:tr>
              <a:tr h="370840">
                <a:tc>
                  <a:txBody>
                    <a:bodyPr/>
                    <a:lstStyle/>
                    <a:p>
                      <a:pPr algn="ctr"/>
                      <a:r>
                        <a:rPr lang="tr-TR" dirty="0">
                          <a:latin typeface="Arial" panose="020B0604020202020204" pitchFamily="34" charset="0"/>
                          <a:cs typeface="Arial" panose="020B0604020202020204" pitchFamily="34" charset="0"/>
                        </a:rPr>
                        <a:t>151 – 200 </a:t>
                      </a:r>
                    </a:p>
                  </a:txBody>
                  <a:tcPr/>
                </a:tc>
                <a:tc>
                  <a:txBody>
                    <a:bodyPr/>
                    <a:lstStyle/>
                    <a:p>
                      <a:pPr algn="ctr"/>
                      <a:r>
                        <a:rPr lang="tr-TR" dirty="0">
                          <a:latin typeface="Arial" panose="020B0604020202020204" pitchFamily="34" charset="0"/>
                          <a:cs typeface="Arial" panose="020B0604020202020204" pitchFamily="34" charset="0"/>
                        </a:rPr>
                        <a:t>4 saat</a:t>
                      </a:r>
                    </a:p>
                  </a:txBody>
                  <a:tcPr/>
                </a:tc>
                <a:extLst>
                  <a:ext uri="{0D108BD9-81ED-4DB2-BD59-A6C34878D82A}">
                    <a16:rowId xmlns:a16="http://schemas.microsoft.com/office/drawing/2014/main" val="502009224"/>
                  </a:ext>
                </a:extLst>
              </a:tr>
              <a:tr h="370840">
                <a:tc>
                  <a:txBody>
                    <a:bodyPr/>
                    <a:lstStyle/>
                    <a:p>
                      <a:pPr algn="ctr"/>
                      <a:r>
                        <a:rPr lang="tr-TR" dirty="0">
                          <a:latin typeface="Arial" panose="020B0604020202020204" pitchFamily="34" charset="0"/>
                          <a:cs typeface="Arial" panose="020B0604020202020204" pitchFamily="34" charset="0"/>
                        </a:rPr>
                        <a:t>201 ve daha üstü</a:t>
                      </a:r>
                    </a:p>
                  </a:txBody>
                  <a:tcPr/>
                </a:tc>
                <a:tc>
                  <a:txBody>
                    <a:bodyPr/>
                    <a:lstStyle/>
                    <a:p>
                      <a:pPr algn="ctr"/>
                      <a:r>
                        <a:rPr lang="tr-TR" dirty="0">
                          <a:latin typeface="Arial" panose="020B0604020202020204" pitchFamily="34" charset="0"/>
                          <a:cs typeface="Arial" panose="020B0604020202020204" pitchFamily="34" charset="0"/>
                        </a:rPr>
                        <a:t>5 saat</a:t>
                      </a:r>
                    </a:p>
                  </a:txBody>
                  <a:tcPr/>
                </a:tc>
                <a:extLst>
                  <a:ext uri="{0D108BD9-81ED-4DB2-BD59-A6C34878D82A}">
                    <a16:rowId xmlns:a16="http://schemas.microsoft.com/office/drawing/2014/main" val="1886064910"/>
                  </a:ext>
                </a:extLst>
              </a:tr>
            </a:tbl>
          </a:graphicData>
        </a:graphic>
      </p:graphicFrame>
    </p:spTree>
    <p:extLst>
      <p:ext uri="{BB962C8B-B14F-4D97-AF65-F5344CB8AC3E}">
        <p14:creationId xmlns:p14="http://schemas.microsoft.com/office/powerpoint/2010/main" val="7111828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75425"/>
          </a:xfrm>
        </p:spPr>
        <p:txBody>
          <a:bodyPr>
            <a:normAutofit fontScale="90000"/>
          </a:bodyPr>
          <a:lstStyle/>
          <a:p>
            <a:r>
              <a:rPr lang="tr-TR" sz="2800" dirty="0">
                <a:latin typeface="Arial" panose="020B0604020202020204" pitchFamily="34" charset="0"/>
                <a:cs typeface="Arial" panose="020B0604020202020204" pitchFamily="34" charset="0"/>
              </a:rPr>
              <a:t>Sınav Ücreti – Yarıyıl ve Yıl Sonu Genel Sınav - 1</a:t>
            </a:r>
          </a:p>
        </p:txBody>
      </p:sp>
      <p:sp>
        <p:nvSpPr>
          <p:cNvPr id="3" name="İçerik Yer Tutucusu 2"/>
          <p:cNvSpPr>
            <a:spLocks noGrp="1"/>
          </p:cNvSpPr>
          <p:nvPr>
            <p:ph idx="1"/>
          </p:nvPr>
        </p:nvSpPr>
        <p:spPr>
          <a:xfrm>
            <a:off x="2589212" y="1494503"/>
            <a:ext cx="8915400" cy="4416719"/>
          </a:xfrm>
        </p:spPr>
        <p:txBody>
          <a:bodyPr>
            <a:normAutofit/>
          </a:bodyPr>
          <a:lstStyle/>
          <a:p>
            <a:pPr algn="just"/>
            <a:r>
              <a:rPr lang="tr-TR" sz="2800" dirty="0">
                <a:latin typeface="Arial" panose="020B0604020202020204" pitchFamily="34" charset="0"/>
                <a:cs typeface="Arial" panose="020B0604020202020204" pitchFamily="34" charset="0"/>
              </a:rPr>
              <a:t>Dersi veren öğretim </a:t>
            </a:r>
            <a:r>
              <a:rPr lang="tr-TR" sz="3200" dirty="0">
                <a:latin typeface="Arial" panose="020B0604020202020204" pitchFamily="34" charset="0"/>
                <a:cs typeface="Arial" panose="020B0604020202020204" pitchFamily="34" charset="0"/>
              </a:rPr>
              <a:t>elemanına</a:t>
            </a:r>
            <a:r>
              <a:rPr lang="tr-TR" sz="2800" dirty="0">
                <a:latin typeface="Arial" panose="020B0604020202020204" pitchFamily="34" charset="0"/>
                <a:cs typeface="Arial" panose="020B0604020202020204" pitchFamily="34" charset="0"/>
              </a:rPr>
              <a:t>, her ders için ayrı ayrı olmak üzere, yarı yıl ve yıl sonu genel sınav dönemlerinde her 50 öğrenci için </a:t>
            </a:r>
            <a:r>
              <a:rPr lang="tr-TR" sz="2800" b="1" dirty="0">
                <a:solidFill>
                  <a:srgbClr val="FF0000"/>
                </a:solidFill>
                <a:latin typeface="Arial" panose="020B0604020202020204" pitchFamily="34" charset="0"/>
                <a:cs typeface="Arial" panose="020B0604020202020204" pitchFamily="34" charset="0"/>
              </a:rPr>
              <a:t>300 gösterge rakamının</a:t>
            </a:r>
            <a:r>
              <a:rPr lang="tr-TR" sz="2800" dirty="0">
                <a:latin typeface="Arial" panose="020B0604020202020204" pitchFamily="34" charset="0"/>
                <a:cs typeface="Arial" panose="020B0604020202020204" pitchFamily="34" charset="0"/>
              </a:rPr>
              <a:t> memur aylık katsayısı ile çarpımı sonucu bulunacak tutar kadar sınav ücreti ödenir. Öğrenci sayısının göz önüne alınmasında küsurlar tama iblağ edilir ve 500 öğrenciden fazlası dikkate alınmaz.</a:t>
            </a:r>
          </a:p>
          <a:p>
            <a:pPr algn="just"/>
            <a:r>
              <a:rPr lang="tr-TR" sz="2800" dirty="0">
                <a:latin typeface="Arial" panose="020B0604020202020204" pitchFamily="34" charset="0"/>
                <a:cs typeface="Arial" panose="020B0604020202020204" pitchFamily="34" charset="0"/>
              </a:rPr>
              <a:t>Sınavın dersi veren öğretim elemanı tarafından yapılmaması halinde sınav ücreti ödenmez.</a:t>
            </a:r>
          </a:p>
        </p:txBody>
      </p:sp>
    </p:spTree>
    <p:extLst>
      <p:ext uri="{BB962C8B-B14F-4D97-AF65-F5344CB8AC3E}">
        <p14:creationId xmlns:p14="http://schemas.microsoft.com/office/powerpoint/2010/main" val="18764654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75425"/>
          </a:xfrm>
        </p:spPr>
        <p:txBody>
          <a:bodyPr>
            <a:normAutofit fontScale="90000"/>
          </a:bodyPr>
          <a:lstStyle/>
          <a:p>
            <a:r>
              <a:rPr lang="tr-TR" sz="2800" dirty="0">
                <a:latin typeface="Arial" panose="020B0604020202020204" pitchFamily="34" charset="0"/>
                <a:cs typeface="Arial" panose="020B0604020202020204" pitchFamily="34" charset="0"/>
              </a:rPr>
              <a:t>Sınav Ücreti – Yarıyıl ve Yıl Sonu Genel Sınav - 2</a:t>
            </a:r>
          </a:p>
        </p:txBody>
      </p:sp>
      <p:sp>
        <p:nvSpPr>
          <p:cNvPr id="3" name="İçerik Yer Tutucusu 2"/>
          <p:cNvSpPr>
            <a:spLocks noGrp="1"/>
          </p:cNvSpPr>
          <p:nvPr>
            <p:ph idx="1"/>
          </p:nvPr>
        </p:nvSpPr>
        <p:spPr>
          <a:xfrm>
            <a:off x="2589212" y="1494503"/>
            <a:ext cx="8915400" cy="4416719"/>
          </a:xfrm>
        </p:spPr>
        <p:txBody>
          <a:bodyPr>
            <a:normAutofit/>
          </a:bodyPr>
          <a:lstStyle/>
          <a:p>
            <a:pPr algn="just"/>
            <a:r>
              <a:rPr lang="tr-TR" sz="2400" dirty="0">
                <a:solidFill>
                  <a:schemeClr val="tx1"/>
                </a:solidFill>
                <a:latin typeface="Arial" panose="020B0604020202020204" pitchFamily="34" charset="0"/>
                <a:cs typeface="Arial" panose="020B0604020202020204" pitchFamily="34" charset="0"/>
              </a:rPr>
              <a:t>İkinci öğretimde dersi veren öğretim elemanına, her ders için ayrı ayrı olmak üzere, yarıyıl ve yılsonu genel sınav dönemlerinde her 50 öğrenci için 600 gösterge rakamının memur aylık katsayısı çarpımı sonucu bulunacak tutar kadar sınav ücreti ödenir. </a:t>
            </a:r>
          </a:p>
          <a:p>
            <a:pPr algn="just"/>
            <a:r>
              <a:rPr lang="tr-TR" sz="2400" dirty="0">
                <a:solidFill>
                  <a:schemeClr val="tx1"/>
                </a:solidFill>
                <a:latin typeface="Arial" panose="020B0604020202020204" pitchFamily="34" charset="0"/>
                <a:cs typeface="Arial" panose="020B0604020202020204" pitchFamily="34" charset="0"/>
              </a:rPr>
              <a:t>Farklı ya da aynı bölümler arasında aynı ad ile aynı öğretim elemanı tarafından okutulan derslerin sınavlarının, farklı tarihlerde ya da farklı saatlerde yapılıp yapılmadığına bakılmaksızın aynı dersi alan tüm öğrencilerin sayısının dikkate alınması suretiyle hesaplanarak ücretinin tahakkuk ettirilmesi gereklidir. </a:t>
            </a:r>
          </a:p>
        </p:txBody>
      </p:sp>
    </p:spTree>
    <p:extLst>
      <p:ext uri="{BB962C8B-B14F-4D97-AF65-F5344CB8AC3E}">
        <p14:creationId xmlns:p14="http://schemas.microsoft.com/office/powerpoint/2010/main" val="15839331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96767"/>
          </a:xfrm>
        </p:spPr>
        <p:txBody>
          <a:bodyPr>
            <a:normAutofit fontScale="90000"/>
          </a:bodyPr>
          <a:lstStyle/>
          <a:p>
            <a:r>
              <a:rPr lang="tr-TR" sz="2800" dirty="0">
                <a:latin typeface="Arial" panose="020B0604020202020204" pitchFamily="34" charset="0"/>
                <a:cs typeface="Arial" panose="020B0604020202020204" pitchFamily="34" charset="0"/>
              </a:rPr>
              <a:t>Sınav Ücreti – İkinci Öğretimde Tezsiz Yüksek Lisans</a:t>
            </a:r>
          </a:p>
        </p:txBody>
      </p:sp>
      <p:sp>
        <p:nvSpPr>
          <p:cNvPr id="3" name="İçerik Yer Tutucusu 2"/>
          <p:cNvSpPr>
            <a:spLocks noGrp="1"/>
          </p:cNvSpPr>
          <p:nvPr>
            <p:ph idx="1"/>
          </p:nvPr>
        </p:nvSpPr>
        <p:spPr>
          <a:xfrm>
            <a:off x="2589212" y="1592826"/>
            <a:ext cx="8915400" cy="4318396"/>
          </a:xfrm>
        </p:spPr>
        <p:txBody>
          <a:bodyPr>
            <a:noAutofit/>
          </a:bodyPr>
          <a:lstStyle/>
          <a:p>
            <a:pPr algn="just"/>
            <a:r>
              <a:rPr lang="tr-TR" sz="2800" dirty="0">
                <a:solidFill>
                  <a:schemeClr val="tx1"/>
                </a:solidFill>
                <a:latin typeface="Arial" panose="020B0604020202020204" pitchFamily="34" charset="0"/>
                <a:cs typeface="Arial" panose="020B0604020202020204" pitchFamily="34" charset="0"/>
              </a:rPr>
              <a:t>2547 </a:t>
            </a:r>
            <a:r>
              <a:rPr lang="tr-TR" sz="2800" dirty="0" err="1">
                <a:solidFill>
                  <a:schemeClr val="tx1"/>
                </a:solidFill>
                <a:latin typeface="Arial" panose="020B0604020202020204" pitchFamily="34" charset="0"/>
                <a:cs typeface="Arial" panose="020B0604020202020204" pitchFamily="34" charset="0"/>
              </a:rPr>
              <a:t>sy</a:t>
            </a:r>
            <a:r>
              <a:rPr lang="tr-TR" sz="2800" dirty="0">
                <a:solidFill>
                  <a:schemeClr val="tx1"/>
                </a:solidFill>
                <a:latin typeface="Arial" panose="020B0604020202020204" pitchFamily="34" charset="0"/>
                <a:cs typeface="Arial" panose="020B0604020202020204" pitchFamily="34" charset="0"/>
              </a:rPr>
              <a:t> Kanun’un Ek Madde 27’ye göre; Üniversite veya yüksek teknoloji enstitülerinde ikinci öğretim kapsamında yürütülecek tezsiz yüksek lisans programlarının açılması, bu programlarda fiilen ders veren </a:t>
            </a:r>
            <a:r>
              <a:rPr lang="tr-TR" sz="3200" b="1" dirty="0">
                <a:solidFill>
                  <a:srgbClr val="FF0000"/>
                </a:solidFill>
                <a:latin typeface="Arial" panose="020B0604020202020204" pitchFamily="34" charset="0"/>
                <a:cs typeface="Arial" panose="020B0604020202020204" pitchFamily="34" charset="0"/>
              </a:rPr>
              <a:t>öğretim üyelerine </a:t>
            </a:r>
            <a:r>
              <a:rPr lang="tr-TR" sz="2800" dirty="0">
                <a:solidFill>
                  <a:schemeClr val="tx1"/>
                </a:solidFill>
                <a:latin typeface="Arial" panose="020B0604020202020204" pitchFamily="34" charset="0"/>
                <a:cs typeface="Arial" panose="020B0604020202020204" pitchFamily="34" charset="0"/>
              </a:rPr>
              <a:t>ödenecek ek ders ve </a:t>
            </a:r>
            <a:r>
              <a:rPr lang="tr-TR" sz="2800" dirty="0">
                <a:solidFill>
                  <a:srgbClr val="FF0000"/>
                </a:solidFill>
                <a:latin typeface="Arial" panose="020B0604020202020204" pitchFamily="34" charset="0"/>
                <a:cs typeface="Arial" panose="020B0604020202020204" pitchFamily="34" charset="0"/>
              </a:rPr>
              <a:t>sınav ücretleri</a:t>
            </a:r>
            <a:r>
              <a:rPr lang="tr-TR" sz="2800" dirty="0">
                <a:solidFill>
                  <a:schemeClr val="tx1"/>
                </a:solidFill>
                <a:latin typeface="Arial" panose="020B0604020202020204" pitchFamily="34" charset="0"/>
                <a:cs typeface="Arial" panose="020B0604020202020204" pitchFamily="34" charset="0"/>
              </a:rPr>
              <a:t>, Anılan Kanunda belirlenen usuller dahilinde üniversite veya yüksek teknoloji enstitüsü yönetim kurulunun teklifi üzerine Yükseköğretim Kurulu tarafından belirlenir. </a:t>
            </a:r>
          </a:p>
        </p:txBody>
      </p:sp>
    </p:spTree>
    <p:extLst>
      <p:ext uri="{BB962C8B-B14F-4D97-AF65-F5344CB8AC3E}">
        <p14:creationId xmlns:p14="http://schemas.microsoft.com/office/powerpoint/2010/main" val="705482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44251"/>
          </a:xfrm>
        </p:spPr>
        <p:txBody>
          <a:bodyPr>
            <a:normAutofit fontScale="90000"/>
          </a:bodyPr>
          <a:lstStyle/>
          <a:p>
            <a:r>
              <a:rPr lang="tr-TR" sz="2800" dirty="0">
                <a:latin typeface="Arial" panose="020B0604020202020204" pitchFamily="34" charset="0"/>
                <a:cs typeface="Arial" panose="020B0604020202020204" pitchFamily="34" charset="0"/>
              </a:rPr>
              <a:t>Sınav Ücreti – İkinci Öğretimde Tezsiz Yüksek Lisans</a:t>
            </a:r>
          </a:p>
        </p:txBody>
      </p:sp>
      <p:sp>
        <p:nvSpPr>
          <p:cNvPr id="3" name="İçerik Yer Tutucusu 2"/>
          <p:cNvSpPr>
            <a:spLocks noGrp="1"/>
          </p:cNvSpPr>
          <p:nvPr>
            <p:ph idx="1"/>
          </p:nvPr>
        </p:nvSpPr>
        <p:spPr>
          <a:xfrm>
            <a:off x="2589212" y="1455174"/>
            <a:ext cx="8915400" cy="4866968"/>
          </a:xfrm>
        </p:spPr>
        <p:txBody>
          <a:bodyPr>
            <a:noAutofit/>
          </a:bodyPr>
          <a:lstStyle/>
          <a:p>
            <a:pPr algn="just"/>
            <a:r>
              <a:rPr lang="tr-TR" sz="2400" dirty="0">
                <a:latin typeface="Arial" panose="020B0604020202020204" pitchFamily="34" charset="0"/>
                <a:cs typeface="Arial" panose="020B0604020202020204" pitchFamily="34" charset="0"/>
              </a:rPr>
              <a:t>2547 </a:t>
            </a:r>
            <a:r>
              <a:rPr lang="tr-TR" sz="2400" dirty="0" err="1">
                <a:latin typeface="Arial" panose="020B0604020202020204" pitchFamily="34" charset="0"/>
                <a:cs typeface="Arial" panose="020B0604020202020204" pitchFamily="34" charset="0"/>
              </a:rPr>
              <a:t>sy</a:t>
            </a:r>
            <a:r>
              <a:rPr lang="tr-TR" sz="2400" dirty="0">
                <a:latin typeface="Arial" panose="020B0604020202020204" pitchFamily="34" charset="0"/>
                <a:cs typeface="Arial" panose="020B0604020202020204" pitchFamily="34" charset="0"/>
              </a:rPr>
              <a:t> Kanun’un Ek Madde 27; (2018 değişikliği) Üniversite veya yüksek teknoloji enstitüsü yönetim kurulu kararı ile belirlenen ve belirtilecek tarihlerde asgari iki eşit taksitte alınan öğretim ücretleri, üniversite veya yüksek teknoloji enstitüsünün muhasebe birimi hesabına yatırılır.</a:t>
            </a:r>
          </a:p>
          <a:p>
            <a:pPr algn="just"/>
            <a:r>
              <a:rPr lang="tr-TR" sz="2400" dirty="0">
                <a:latin typeface="Arial" panose="020B0604020202020204" pitchFamily="34" charset="0"/>
                <a:cs typeface="Arial" panose="020B0604020202020204" pitchFamily="34" charset="0"/>
              </a:rPr>
              <a:t>Toplanan öğretim ücretlerinin </a:t>
            </a:r>
            <a:r>
              <a:rPr lang="tr-TR" sz="2400" dirty="0">
                <a:solidFill>
                  <a:srgbClr val="FF0000"/>
                </a:solidFill>
                <a:latin typeface="Arial" panose="020B0604020202020204" pitchFamily="34" charset="0"/>
                <a:cs typeface="Arial" panose="020B0604020202020204" pitchFamily="34" charset="0"/>
              </a:rPr>
              <a:t>% 30'undan az olmamak </a:t>
            </a:r>
            <a:r>
              <a:rPr lang="tr-TR" sz="2400" dirty="0">
                <a:latin typeface="Arial" panose="020B0604020202020204" pitchFamily="34" charset="0"/>
                <a:cs typeface="Arial" panose="020B0604020202020204" pitchFamily="34" charset="0"/>
              </a:rPr>
              <a:t>üzere üniversite veya yüksek teknoloji enstitüsü yönetim kurulunca belirlenecek kısmı, bilimsel araştırma projelerinde kullanılmak üzere ödenek kaydı yapılacaktır. </a:t>
            </a:r>
          </a:p>
          <a:p>
            <a:pPr algn="just"/>
            <a:r>
              <a:rPr lang="tr-TR" sz="2400" dirty="0">
                <a:latin typeface="Arial" panose="020B0604020202020204" pitchFamily="34" charset="0"/>
                <a:cs typeface="Arial" panose="020B0604020202020204" pitchFamily="34" charset="0"/>
              </a:rPr>
              <a:t>2914 sayılı Kanunun 11 inci maddesinin dördüncü fıkrasında akademik unvanlar itibarıyla öngörülen </a:t>
            </a:r>
            <a:r>
              <a:rPr lang="tr-TR" sz="2400" b="1" dirty="0">
                <a:solidFill>
                  <a:srgbClr val="FF0000"/>
                </a:solidFill>
                <a:latin typeface="Arial" panose="020B0604020202020204" pitchFamily="34" charset="0"/>
                <a:cs typeface="Arial" panose="020B0604020202020204" pitchFamily="34" charset="0"/>
              </a:rPr>
              <a:t>sınav ücretinin beş katını geçmemek</a:t>
            </a:r>
            <a:r>
              <a:rPr lang="tr-TR" sz="2400" dirty="0">
                <a:latin typeface="Arial" panose="020B0604020202020204" pitchFamily="34" charset="0"/>
                <a:cs typeface="Arial" panose="020B0604020202020204" pitchFamily="34" charset="0"/>
              </a:rPr>
              <a:t> üzere ödenecektir.</a:t>
            </a:r>
          </a:p>
        </p:txBody>
      </p:sp>
    </p:spTree>
    <p:extLst>
      <p:ext uri="{BB962C8B-B14F-4D97-AF65-F5344CB8AC3E}">
        <p14:creationId xmlns:p14="http://schemas.microsoft.com/office/powerpoint/2010/main" val="666910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329142"/>
            <a:ext cx="8911687" cy="644251"/>
          </a:xfrm>
        </p:spPr>
        <p:txBody>
          <a:bodyPr>
            <a:normAutofit fontScale="90000"/>
          </a:bodyPr>
          <a:lstStyle/>
          <a:p>
            <a:r>
              <a:rPr lang="tr-TR" sz="2800" dirty="0">
                <a:latin typeface="Arial" panose="020B0604020202020204" pitchFamily="34" charset="0"/>
                <a:cs typeface="Arial" panose="020B0604020202020204" pitchFamily="34" charset="0"/>
              </a:rPr>
              <a:t>Sınav Ücreti – İkinci Öğretimde Tezsiz Yüksek Lisans</a:t>
            </a:r>
          </a:p>
        </p:txBody>
      </p:sp>
      <p:sp>
        <p:nvSpPr>
          <p:cNvPr id="3" name="İçerik Yer Tutucusu 2"/>
          <p:cNvSpPr>
            <a:spLocks noGrp="1"/>
          </p:cNvSpPr>
          <p:nvPr>
            <p:ph idx="1"/>
          </p:nvPr>
        </p:nvSpPr>
        <p:spPr>
          <a:xfrm>
            <a:off x="2589212" y="1052051"/>
            <a:ext cx="8915400" cy="5152104"/>
          </a:xfrm>
        </p:spPr>
        <p:txBody>
          <a:bodyPr>
            <a:noAutofit/>
          </a:bodyPr>
          <a:lstStyle/>
          <a:p>
            <a:pPr algn="just"/>
            <a:r>
              <a:rPr lang="tr-TR" sz="2000" dirty="0">
                <a:solidFill>
                  <a:srgbClr val="FF0000"/>
                </a:solidFill>
                <a:latin typeface="Arial" panose="020B0604020202020204" pitchFamily="34" charset="0"/>
                <a:cs typeface="Arial" panose="020B0604020202020204" pitchFamily="34" charset="0"/>
              </a:rPr>
              <a:t>Soru: İkinci öğretimde yürütülen tezsiz yüksek lisans dersleri için öğretim görevlilerine de ek ders ve sınav ücreti ödenebilir mi?</a:t>
            </a:r>
          </a:p>
          <a:p>
            <a:pPr algn="just"/>
            <a:endParaRPr lang="tr-TR" sz="2000" dirty="0">
              <a:solidFill>
                <a:schemeClr val="tx1"/>
              </a:solidFill>
              <a:latin typeface="Arial" panose="020B0604020202020204" pitchFamily="34" charset="0"/>
              <a:cs typeface="Arial" panose="020B0604020202020204" pitchFamily="34" charset="0"/>
            </a:endParaRPr>
          </a:p>
          <a:p>
            <a:pPr algn="just"/>
            <a:r>
              <a:rPr lang="tr-TR" sz="2000" dirty="0">
                <a:solidFill>
                  <a:schemeClr val="tx1"/>
                </a:solidFill>
                <a:latin typeface="Arial" panose="020B0604020202020204" pitchFamily="34" charset="0"/>
                <a:cs typeface="Arial" panose="020B0604020202020204" pitchFamily="34" charset="0"/>
              </a:rPr>
              <a:t>Daire Kararı: 2015 yılı hesabına ait Tutanak Tarihi: 18.10.2016 (Denetçi Tespiti: ……… Üniversitesi Sosyal Bilimler Enstitüsünde ikinci öğretim kapsamında yürütülen tezsiz yüksek lisans programlarında verilen dersler için 2547 sayılı Yükseköğretim Kanununun Ek 27 </a:t>
            </a:r>
            <a:r>
              <a:rPr lang="tr-TR" sz="2000" dirty="0" err="1">
                <a:solidFill>
                  <a:schemeClr val="tx1"/>
                </a:solidFill>
                <a:latin typeface="Arial" panose="020B0604020202020204" pitchFamily="34" charset="0"/>
                <a:cs typeface="Arial" panose="020B0604020202020204" pitchFamily="34" charset="0"/>
              </a:rPr>
              <a:t>nci</a:t>
            </a:r>
            <a:r>
              <a:rPr lang="tr-TR" sz="2000" dirty="0">
                <a:solidFill>
                  <a:schemeClr val="tx1"/>
                </a:solidFill>
                <a:latin typeface="Arial" panose="020B0604020202020204" pitchFamily="34" charset="0"/>
                <a:cs typeface="Arial" panose="020B0604020202020204" pitchFamily="34" charset="0"/>
              </a:rPr>
              <a:t> maddesi gereğince öğretim üyelerine ödenmesi gereken ek ders ücret ve sınav ücretinin bu birimde görevli öğretim görevlisine de ödendiği görülmüştür.</a:t>
            </a:r>
          </a:p>
          <a:p>
            <a:pPr algn="just"/>
            <a:r>
              <a:rPr lang="tr-TR" sz="2000" dirty="0">
                <a:solidFill>
                  <a:schemeClr val="tx1"/>
                </a:solidFill>
                <a:latin typeface="Arial" panose="020B0604020202020204" pitchFamily="34" charset="0"/>
                <a:cs typeface="Arial" panose="020B0604020202020204" pitchFamily="34" charset="0"/>
              </a:rPr>
              <a:t>Bu itibarla, ikinci öğretim kapsamında yürütülen tezsiz yüksek lisans programlarındaki dersler için 2547 sayılı Yükseköğretim Kanununun Ek 27 </a:t>
            </a:r>
            <a:r>
              <a:rPr lang="tr-TR" sz="2000" dirty="0" err="1">
                <a:solidFill>
                  <a:schemeClr val="tx1"/>
                </a:solidFill>
                <a:latin typeface="Arial" panose="020B0604020202020204" pitchFamily="34" charset="0"/>
                <a:cs typeface="Arial" panose="020B0604020202020204" pitchFamily="34" charset="0"/>
              </a:rPr>
              <a:t>nci</a:t>
            </a:r>
            <a:r>
              <a:rPr lang="tr-TR" sz="2000" dirty="0">
                <a:solidFill>
                  <a:schemeClr val="tx1"/>
                </a:solidFill>
                <a:latin typeface="Arial" panose="020B0604020202020204" pitchFamily="34" charset="0"/>
                <a:cs typeface="Arial" panose="020B0604020202020204" pitchFamily="34" charset="0"/>
              </a:rPr>
              <a:t> maddesinde belirtilen ek ders ve sınav ücret bu eğitim programlarında fiilen ders veren öğretim üyelerine ödenebilecekken, unvanı öğretim görevlisi olan Üniversite personeline bu kapsamda ödeme yapılmasına ilişkin ……… TL’nin</a:t>
            </a:r>
          </a:p>
        </p:txBody>
      </p:sp>
    </p:spTree>
    <p:extLst>
      <p:ext uri="{BB962C8B-B14F-4D97-AF65-F5344CB8AC3E}">
        <p14:creationId xmlns:p14="http://schemas.microsoft.com/office/powerpoint/2010/main" val="2506539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8640" y="943897"/>
            <a:ext cx="10959685" cy="5348748"/>
          </a:xfrm>
        </p:spPr>
        <p:txBody>
          <a:bodyPr>
            <a:noAutofit/>
          </a:bodyPr>
          <a:lstStyle/>
          <a:p>
            <a:pPr algn="just"/>
            <a:r>
              <a:rPr lang="tr-TR" sz="2200" dirty="0">
                <a:solidFill>
                  <a:srgbClr val="FF0000"/>
                </a:solidFill>
                <a:latin typeface="Arial" panose="020B0604020202020204" pitchFamily="34" charset="0"/>
                <a:cs typeface="Arial" panose="020B0604020202020204" pitchFamily="34" charset="0"/>
              </a:rPr>
              <a:t>Milli ve Dini Bayram günlerine denk gelen günlerde ek ders ücreti ödemesi yapılabilir mi?</a:t>
            </a:r>
          </a:p>
          <a:p>
            <a:pPr algn="just"/>
            <a:r>
              <a:rPr lang="tr-TR" sz="2200" dirty="0">
                <a:solidFill>
                  <a:schemeClr val="tx1"/>
                </a:solidFill>
                <a:latin typeface="Arial" panose="020B0604020202020204" pitchFamily="34" charset="0"/>
                <a:cs typeface="Arial" panose="020B0604020202020204" pitchFamily="34" charset="0"/>
              </a:rPr>
              <a:t>Daire Kararı: 2011 yılı hesabına ait 2013 Tutanak Tarihli. (Denetçi Tespiti) Fen Bilimleri Enstitüsünde görevli bazı öğretim üyelerine ödenen Kasım ayı ek ders ücretlerinin Kurban Bayramı tatil günler de dâhil edilerek hesaplanması.</a:t>
            </a:r>
          </a:p>
          <a:p>
            <a:pPr algn="just"/>
            <a:r>
              <a:rPr lang="tr-TR" sz="2200" dirty="0">
                <a:solidFill>
                  <a:schemeClr val="tx1"/>
                </a:solidFill>
                <a:latin typeface="Arial" panose="020B0604020202020204" pitchFamily="34" charset="0"/>
                <a:cs typeface="Arial" panose="020B0604020202020204" pitchFamily="34" charset="0"/>
              </a:rPr>
              <a:t>Fen Bilimleri Enstitüsünde görevli bazı öğretim üyelerine ödenen Kasım ayı ek ders ücretlerinin Kurban Bayramı tatiline denk gelen günlerin de dâhil edilerek hesaplanması sonucu ….. Oluşan kamu zararı. </a:t>
            </a:r>
          </a:p>
          <a:p>
            <a:pPr algn="just"/>
            <a:endParaRPr lang="tr-TR" sz="2200" dirty="0">
              <a:solidFill>
                <a:schemeClr val="tx1"/>
              </a:solidFill>
              <a:latin typeface="Arial" panose="020B0604020202020204" pitchFamily="34" charset="0"/>
              <a:cs typeface="Arial" panose="020B0604020202020204" pitchFamily="34" charset="0"/>
            </a:endParaRPr>
          </a:p>
          <a:p>
            <a:pPr algn="just"/>
            <a:r>
              <a:rPr lang="tr-TR" sz="2200" dirty="0">
                <a:solidFill>
                  <a:schemeClr val="tx1"/>
                </a:solidFill>
                <a:latin typeface="Arial" panose="020B0604020202020204" pitchFamily="34" charset="0"/>
                <a:cs typeface="Arial" panose="020B0604020202020204" pitchFamily="34" charset="0"/>
              </a:rPr>
              <a:t>Milli ve dini bayramlara rastlayan haftalarda eksik ders yapılması nedeniyle ilgili haftada da tam ders yapılan haftalarda olduğu gibi zorunlu ders yükü dikkate alınacaktır. </a:t>
            </a:r>
          </a:p>
          <a:p>
            <a:pPr algn="just"/>
            <a:endParaRPr lang="tr-TR" sz="2200" dirty="0">
              <a:solidFill>
                <a:schemeClr val="tx1"/>
              </a:solidFill>
              <a:latin typeface="Arial" panose="020B0604020202020204" pitchFamily="34" charset="0"/>
              <a:cs typeface="Arial" panose="020B0604020202020204" pitchFamily="34" charset="0"/>
            </a:endParaRPr>
          </a:p>
          <a:p>
            <a:pPr algn="just"/>
            <a:endParaRPr lang="tr-TR" sz="2200" dirty="0">
              <a:solidFill>
                <a:schemeClr val="tx1"/>
              </a:solidFill>
              <a:latin typeface="Arial" panose="020B0604020202020204" pitchFamily="34" charset="0"/>
              <a:cs typeface="Arial" panose="020B0604020202020204" pitchFamily="34" charset="0"/>
            </a:endParaRPr>
          </a:p>
          <a:p>
            <a:pPr marL="0" indent="0" algn="just">
              <a:buNone/>
            </a:pPr>
            <a:endParaRPr lang="tr-TR" sz="2200" dirty="0">
              <a:solidFill>
                <a:schemeClr val="tx1"/>
              </a:solidFill>
              <a:latin typeface="Arial" panose="020B0604020202020204" pitchFamily="34" charset="0"/>
              <a:cs typeface="Arial" panose="020B0604020202020204" pitchFamily="34" charset="0"/>
            </a:endParaRPr>
          </a:p>
          <a:p>
            <a:pPr marL="0" indent="0" algn="just">
              <a:buNone/>
            </a:pPr>
            <a:endParaRPr lang="tr-TR"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22213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73748"/>
          </a:xfrm>
        </p:spPr>
        <p:txBody>
          <a:bodyPr>
            <a:normAutofit fontScale="90000"/>
          </a:bodyPr>
          <a:lstStyle/>
          <a:p>
            <a:r>
              <a:rPr lang="tr-TR" dirty="0">
                <a:latin typeface="Arial" panose="020B0604020202020204" pitchFamily="34" charset="0"/>
                <a:cs typeface="Arial" panose="020B0604020202020204" pitchFamily="34" charset="0"/>
              </a:rPr>
              <a:t>Bitirme Ödevinde Sınav Ücreti</a:t>
            </a:r>
          </a:p>
        </p:txBody>
      </p:sp>
      <p:sp>
        <p:nvSpPr>
          <p:cNvPr id="3" name="İçerik Yer Tutucusu 2"/>
          <p:cNvSpPr>
            <a:spLocks noGrp="1"/>
          </p:cNvSpPr>
          <p:nvPr>
            <p:ph idx="1"/>
          </p:nvPr>
        </p:nvSpPr>
        <p:spPr>
          <a:xfrm>
            <a:off x="2589212" y="1425677"/>
            <a:ext cx="8915400" cy="5250426"/>
          </a:xfrm>
        </p:spPr>
        <p:txBody>
          <a:bodyPr>
            <a:normAutofit/>
          </a:bodyPr>
          <a:lstStyle/>
          <a:p>
            <a:pPr algn="just"/>
            <a:r>
              <a:rPr lang="tr-TR" dirty="0">
                <a:solidFill>
                  <a:srgbClr val="FF0000"/>
                </a:solidFill>
                <a:latin typeface="Arial" panose="020B0604020202020204" pitchFamily="34" charset="0"/>
                <a:cs typeface="Arial" panose="020B0604020202020204" pitchFamily="34" charset="0"/>
              </a:rPr>
              <a:t>Soru: Ders Yükü Tespit ve Ek Ders Ücret Ödemelerinde Uyulacak Esaslarda “diğer faaliyetler” kapsamında sayılan bitirme ödev için sınav yapmamalarına rağmen sınav ücreti ödenebilir mi? </a:t>
            </a:r>
          </a:p>
          <a:p>
            <a:pPr algn="just"/>
            <a:endParaRPr lang="tr-TR" dirty="0">
              <a:solidFill>
                <a:schemeClr val="tx1"/>
              </a:solidFill>
              <a:latin typeface="Arial" panose="020B0604020202020204" pitchFamily="34" charset="0"/>
              <a:cs typeface="Arial" panose="020B0604020202020204" pitchFamily="34" charset="0"/>
            </a:endParaRPr>
          </a:p>
          <a:p>
            <a:pPr algn="just"/>
            <a:r>
              <a:rPr lang="tr-TR" dirty="0">
                <a:solidFill>
                  <a:schemeClr val="tx1"/>
                </a:solidFill>
                <a:latin typeface="Arial" panose="020B0604020202020204" pitchFamily="34" charset="0"/>
                <a:cs typeface="Arial" panose="020B0604020202020204" pitchFamily="34" charset="0"/>
              </a:rPr>
              <a:t>Daire Kararı 2016 yılı hesabına ait Tutanak Tarihi: 2018 (Denetçi Tespiti) … Üniversitesi Mühendislik Fakültesinde görevli bazı öğretim elemanlarına “bitirme ödev” için sınav yapmamalarına rağmen sınav ücret ödendiği görülmüştür. </a:t>
            </a:r>
          </a:p>
          <a:p>
            <a:pPr algn="just"/>
            <a:r>
              <a:rPr lang="tr-TR" dirty="0">
                <a:solidFill>
                  <a:schemeClr val="tx1"/>
                </a:solidFill>
                <a:latin typeface="Arial" panose="020B0604020202020204" pitchFamily="34" charset="0"/>
                <a:cs typeface="Arial" panose="020B0604020202020204" pitchFamily="34" charset="0"/>
              </a:rPr>
              <a:t>Yapılan incelemede Fakültede yer alan bölüm başkanlıkları tarafından hazırlanan sınav programlarında, Ders Yükü Tespit ve Ek Ders Ücret Ödemelerinde Uyulacak Esaslarda diğer faaliyetler kapsamında sayılan bitirme ödev için sınav öngörülmediği tespit edilmiştir. </a:t>
            </a:r>
          </a:p>
          <a:p>
            <a:pPr algn="just"/>
            <a:r>
              <a:rPr lang="tr-TR" dirty="0">
                <a:solidFill>
                  <a:schemeClr val="tx1"/>
                </a:solidFill>
                <a:latin typeface="Arial" panose="020B0604020202020204" pitchFamily="34" charset="0"/>
                <a:cs typeface="Arial" panose="020B0604020202020204" pitchFamily="34" charset="0"/>
              </a:rPr>
              <a:t>Mühendislik Fakültesinde görevli bazı öğretim elemanlarına, Ders Yükü Tespit ve Ek Ders Ücret Ödemelerinde Uyulacak Esaslarda diğer faaliyetler kapsamında sayılan bitirme ödev için sınav yapmamalarına rağmen sınav ücret ödenmesi sonucu sebep olunan …. TL kamu zararının …. tahsil edildiği…</a:t>
            </a:r>
          </a:p>
        </p:txBody>
      </p:sp>
    </p:spTree>
    <p:extLst>
      <p:ext uri="{BB962C8B-B14F-4D97-AF65-F5344CB8AC3E}">
        <p14:creationId xmlns:p14="http://schemas.microsoft.com/office/powerpoint/2010/main" val="5531510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1505" y="516617"/>
            <a:ext cx="7729728" cy="1188720"/>
          </a:xfrm>
        </p:spPr>
        <p:txBody>
          <a:bodyPr/>
          <a:lstStyle/>
          <a:p>
            <a:r>
              <a:rPr lang="tr-TR" dirty="0"/>
              <a:t>Sınav Saatleri</a:t>
            </a:r>
          </a:p>
        </p:txBody>
      </p:sp>
      <p:sp>
        <p:nvSpPr>
          <p:cNvPr id="3" name="İçerik Yer Tutucusu 2"/>
          <p:cNvSpPr>
            <a:spLocks noGrp="1"/>
          </p:cNvSpPr>
          <p:nvPr>
            <p:ph idx="1"/>
          </p:nvPr>
        </p:nvSpPr>
        <p:spPr>
          <a:xfrm>
            <a:off x="2520386" y="1905000"/>
            <a:ext cx="8915400" cy="4436383"/>
          </a:xfrm>
        </p:spPr>
        <p:txBody>
          <a:bodyPr>
            <a:normAutofit/>
          </a:bodyPr>
          <a:lstStyle/>
          <a:p>
            <a:pPr algn="just"/>
            <a:r>
              <a:rPr lang="tr-TR" sz="2800" dirty="0">
                <a:solidFill>
                  <a:schemeClr val="tx1"/>
                </a:solidFill>
                <a:latin typeface="Arial" panose="020B0604020202020204" pitchFamily="34" charset="0"/>
                <a:cs typeface="Arial" panose="020B0604020202020204" pitchFamily="34" charset="0"/>
              </a:rPr>
              <a:t>17  Ağustos 1994 tarih ve 18303 sayılı Bütçe ve Mali Kontrol Genel Müdürlüğünün yazısı</a:t>
            </a:r>
          </a:p>
          <a:p>
            <a:pPr algn="just"/>
            <a:r>
              <a:rPr lang="tr-TR" sz="2800" dirty="0">
                <a:solidFill>
                  <a:schemeClr val="tx1"/>
                </a:solidFill>
                <a:latin typeface="Arial" panose="020B0604020202020204" pitchFamily="34" charset="0"/>
                <a:cs typeface="Arial" panose="020B0604020202020204" pitchFamily="34" charset="0"/>
              </a:rPr>
              <a:t>Farklı ya da aynı bölümler arasında ve aynı ad ile aynı öğretim elemanı tarafından okutulan derslerin sınavının, farklı tarihlerde ya da farklı saatlerde yapılıp yapılmadığına bakılmaksızın aynı dersi alan tüm öğrencilerin sayısının dikkate alınması suretiyle hesaplanarak ücretinin tahakkuk ettirilmesi gereklidir.</a:t>
            </a:r>
          </a:p>
        </p:txBody>
      </p:sp>
    </p:spTree>
    <p:extLst>
      <p:ext uri="{BB962C8B-B14F-4D97-AF65-F5344CB8AC3E}">
        <p14:creationId xmlns:p14="http://schemas.microsoft.com/office/powerpoint/2010/main" val="14276553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2757" y="260317"/>
            <a:ext cx="8911687" cy="703244"/>
          </a:xfrm>
        </p:spPr>
        <p:txBody>
          <a:bodyPr>
            <a:normAutofit fontScale="90000"/>
          </a:bodyPr>
          <a:lstStyle/>
          <a:p>
            <a:r>
              <a:rPr lang="tr-TR" dirty="0"/>
              <a:t>Sınav Saatleri - 1</a:t>
            </a:r>
          </a:p>
        </p:txBody>
      </p:sp>
      <p:sp>
        <p:nvSpPr>
          <p:cNvPr id="3" name="İçerik Yer Tutucusu 2"/>
          <p:cNvSpPr>
            <a:spLocks noGrp="1"/>
          </p:cNvSpPr>
          <p:nvPr>
            <p:ph idx="1"/>
          </p:nvPr>
        </p:nvSpPr>
        <p:spPr>
          <a:xfrm>
            <a:off x="2520386" y="1258530"/>
            <a:ext cx="8915400" cy="757083"/>
          </a:xfrm>
        </p:spPr>
        <p:txBody>
          <a:bodyPr>
            <a:normAutofit/>
          </a:bodyPr>
          <a:lstStyle/>
          <a:p>
            <a:pPr algn="just"/>
            <a:r>
              <a:rPr lang="tr-TR" sz="2000" dirty="0">
                <a:solidFill>
                  <a:schemeClr val="tx1"/>
                </a:solidFill>
                <a:latin typeface="Arial" panose="020B0604020202020204" pitchFamily="34" charset="0"/>
                <a:cs typeface="Arial" panose="020B0604020202020204" pitchFamily="34" charset="0"/>
              </a:rPr>
              <a:t>Birinci öğretim ve ikinci öğretim sınav programlarının birleşik olarak hazırlanıp ilan edilmesi</a:t>
            </a:r>
          </a:p>
        </p:txBody>
      </p:sp>
      <p:graphicFrame>
        <p:nvGraphicFramePr>
          <p:cNvPr id="4" name="Tablo 3"/>
          <p:cNvGraphicFramePr>
            <a:graphicFrameLocks noGrp="1"/>
          </p:cNvGraphicFramePr>
          <p:nvPr>
            <p:extLst>
              <p:ext uri="{D42A27DB-BD31-4B8C-83A1-F6EECF244321}">
                <p14:modId xmlns:p14="http://schemas.microsoft.com/office/powerpoint/2010/main" val="215010928"/>
              </p:ext>
            </p:extLst>
          </p:nvPr>
        </p:nvGraphicFramePr>
        <p:xfrm>
          <a:off x="2759969" y="2125678"/>
          <a:ext cx="8754475" cy="1651000"/>
        </p:xfrm>
        <a:graphic>
          <a:graphicData uri="http://schemas.openxmlformats.org/drawingml/2006/table">
            <a:tbl>
              <a:tblPr firstRow="1" bandRow="1">
                <a:tableStyleId>{5940675A-B579-460E-94D1-54222C63F5DA}</a:tableStyleId>
              </a:tblPr>
              <a:tblGrid>
                <a:gridCol w="1750895">
                  <a:extLst>
                    <a:ext uri="{9D8B030D-6E8A-4147-A177-3AD203B41FA5}">
                      <a16:colId xmlns:a16="http://schemas.microsoft.com/office/drawing/2014/main" val="1514641126"/>
                    </a:ext>
                  </a:extLst>
                </a:gridCol>
                <a:gridCol w="1750895">
                  <a:extLst>
                    <a:ext uri="{9D8B030D-6E8A-4147-A177-3AD203B41FA5}">
                      <a16:colId xmlns:a16="http://schemas.microsoft.com/office/drawing/2014/main" val="2516213623"/>
                    </a:ext>
                  </a:extLst>
                </a:gridCol>
                <a:gridCol w="1750895">
                  <a:extLst>
                    <a:ext uri="{9D8B030D-6E8A-4147-A177-3AD203B41FA5}">
                      <a16:colId xmlns:a16="http://schemas.microsoft.com/office/drawing/2014/main" val="2032570820"/>
                    </a:ext>
                  </a:extLst>
                </a:gridCol>
                <a:gridCol w="1750895">
                  <a:extLst>
                    <a:ext uri="{9D8B030D-6E8A-4147-A177-3AD203B41FA5}">
                      <a16:colId xmlns:a16="http://schemas.microsoft.com/office/drawing/2014/main" val="2668015988"/>
                    </a:ext>
                  </a:extLst>
                </a:gridCol>
                <a:gridCol w="1750895">
                  <a:extLst>
                    <a:ext uri="{9D8B030D-6E8A-4147-A177-3AD203B41FA5}">
                      <a16:colId xmlns:a16="http://schemas.microsoft.com/office/drawing/2014/main" val="4094654902"/>
                    </a:ext>
                  </a:extLst>
                </a:gridCol>
              </a:tblGrid>
              <a:tr h="370840">
                <a:tc>
                  <a:txBody>
                    <a:bodyPr/>
                    <a:lstStyle/>
                    <a:p>
                      <a:r>
                        <a:rPr lang="tr-TR" dirty="0">
                          <a:latin typeface="Arial" panose="020B0604020202020204" pitchFamily="34" charset="0"/>
                          <a:cs typeface="Arial" panose="020B0604020202020204" pitchFamily="34" charset="0"/>
                        </a:rPr>
                        <a:t>Normal Öğretim</a:t>
                      </a:r>
                    </a:p>
                  </a:txBody>
                  <a:tcPr/>
                </a:tc>
                <a:tc>
                  <a:txBody>
                    <a:bodyPr/>
                    <a:lstStyle/>
                    <a:p>
                      <a:endParaRPr lang="tr-TR">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Sınav Tarihi</a:t>
                      </a:r>
                    </a:p>
                  </a:txBody>
                  <a:tcPr/>
                </a:tc>
                <a:tc>
                  <a:txBody>
                    <a:bodyPr/>
                    <a:lstStyle/>
                    <a:p>
                      <a:r>
                        <a:rPr lang="tr-TR" dirty="0">
                          <a:latin typeface="Arial" panose="020B0604020202020204" pitchFamily="34" charset="0"/>
                          <a:cs typeface="Arial" panose="020B0604020202020204" pitchFamily="34" charset="0"/>
                        </a:rPr>
                        <a:t>Sınav Saati</a:t>
                      </a:r>
                    </a:p>
                  </a:txBody>
                  <a:tcPr/>
                </a:tc>
                <a:tc>
                  <a:txBody>
                    <a:bodyPr/>
                    <a:lstStyle/>
                    <a:p>
                      <a:r>
                        <a:rPr lang="tr-TR" dirty="0">
                          <a:latin typeface="Arial" panose="020B0604020202020204" pitchFamily="34" charset="0"/>
                          <a:cs typeface="Arial" panose="020B0604020202020204" pitchFamily="34" charset="0"/>
                        </a:rPr>
                        <a:t>Öğrenci Sayısı</a:t>
                      </a:r>
                    </a:p>
                  </a:txBody>
                  <a:tcPr/>
                </a:tc>
                <a:extLst>
                  <a:ext uri="{0D108BD9-81ED-4DB2-BD59-A6C34878D82A}">
                    <a16:rowId xmlns:a16="http://schemas.microsoft.com/office/drawing/2014/main" val="1270549748"/>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Maliye Bölümü</a:t>
                      </a:r>
                    </a:p>
                  </a:txBody>
                  <a:tcPr/>
                </a:tc>
                <a:tc>
                  <a:txBody>
                    <a:bodyPr/>
                    <a:lstStyle/>
                    <a:p>
                      <a:r>
                        <a:rPr lang="tr-TR" dirty="0">
                          <a:latin typeface="Arial" panose="020B0604020202020204" pitchFamily="34" charset="0"/>
                          <a:cs typeface="Arial" panose="020B0604020202020204" pitchFamily="34" charset="0"/>
                        </a:rPr>
                        <a:t>10.01.2019</a:t>
                      </a:r>
                    </a:p>
                  </a:txBody>
                  <a:tcPr/>
                </a:tc>
                <a:tc>
                  <a:txBody>
                    <a:bodyPr/>
                    <a:lstStyle/>
                    <a:p>
                      <a:r>
                        <a:rPr lang="tr-TR" dirty="0">
                          <a:latin typeface="Arial" panose="020B0604020202020204" pitchFamily="34" charset="0"/>
                          <a:cs typeface="Arial" panose="020B0604020202020204" pitchFamily="34" charset="0"/>
                        </a:rPr>
                        <a:t>9.30</a:t>
                      </a:r>
                    </a:p>
                  </a:txBody>
                  <a:tcPr/>
                </a:tc>
                <a:tc>
                  <a:txBody>
                    <a:bodyPr/>
                    <a:lstStyle/>
                    <a:p>
                      <a:r>
                        <a:rPr lang="tr-TR" dirty="0">
                          <a:latin typeface="Arial" panose="020B0604020202020204" pitchFamily="34" charset="0"/>
                          <a:cs typeface="Arial" panose="020B0604020202020204" pitchFamily="34" charset="0"/>
                        </a:rPr>
                        <a:t>96</a:t>
                      </a:r>
                    </a:p>
                  </a:txBody>
                  <a:tcPr/>
                </a:tc>
                <a:extLst>
                  <a:ext uri="{0D108BD9-81ED-4DB2-BD59-A6C34878D82A}">
                    <a16:rowId xmlns:a16="http://schemas.microsoft.com/office/drawing/2014/main" val="620300674"/>
                  </a:ext>
                </a:extLst>
              </a:tr>
              <a:tr h="370840">
                <a:tc>
                  <a:txBody>
                    <a:bodyPr/>
                    <a:lstStyle/>
                    <a:p>
                      <a:r>
                        <a:rPr lang="tr-TR" dirty="0">
                          <a:latin typeface="Arial" panose="020B0604020202020204" pitchFamily="34" charset="0"/>
                          <a:cs typeface="Arial" panose="020B0604020202020204" pitchFamily="34" charset="0"/>
                        </a:rPr>
                        <a:t>Kamu Ekonomisi</a:t>
                      </a:r>
                    </a:p>
                  </a:txBody>
                  <a:tcPr/>
                </a:tc>
                <a:tc>
                  <a:txBody>
                    <a:bodyPr/>
                    <a:lstStyle/>
                    <a:p>
                      <a:r>
                        <a:rPr lang="tr-TR" dirty="0">
                          <a:latin typeface="Arial" panose="020B0604020202020204" pitchFamily="34" charset="0"/>
                          <a:cs typeface="Arial" panose="020B0604020202020204" pitchFamily="34" charset="0"/>
                        </a:rPr>
                        <a:t>İktisat Bölümü</a:t>
                      </a:r>
                    </a:p>
                  </a:txBody>
                  <a:tcPr/>
                </a:tc>
                <a:tc>
                  <a:txBody>
                    <a:bodyPr/>
                    <a:lstStyle/>
                    <a:p>
                      <a:r>
                        <a:rPr lang="tr-TR" dirty="0">
                          <a:latin typeface="Arial" panose="020B0604020202020204" pitchFamily="34" charset="0"/>
                          <a:cs typeface="Arial" panose="020B0604020202020204" pitchFamily="34" charset="0"/>
                        </a:rPr>
                        <a:t>11.01.2019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r>
                        <a:rPr lang="tr-TR" dirty="0">
                          <a:latin typeface="Arial" panose="020B0604020202020204" pitchFamily="34" charset="0"/>
                          <a:cs typeface="Arial" panose="020B0604020202020204" pitchFamily="34" charset="0"/>
                        </a:rPr>
                        <a:t>14</a:t>
                      </a:r>
                    </a:p>
                  </a:txBody>
                  <a:tcPr/>
                </a:tc>
                <a:extLst>
                  <a:ext uri="{0D108BD9-81ED-4DB2-BD59-A6C34878D82A}">
                    <a16:rowId xmlns:a16="http://schemas.microsoft.com/office/drawing/2014/main" val="3827639762"/>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106901855"/>
              </p:ext>
            </p:extLst>
          </p:nvPr>
        </p:nvGraphicFramePr>
        <p:xfrm>
          <a:off x="2759969" y="4142792"/>
          <a:ext cx="8754475" cy="1381760"/>
        </p:xfrm>
        <a:graphic>
          <a:graphicData uri="http://schemas.openxmlformats.org/drawingml/2006/table">
            <a:tbl>
              <a:tblPr firstRow="1" bandRow="1">
                <a:tableStyleId>{5940675A-B579-460E-94D1-54222C63F5DA}</a:tableStyleId>
              </a:tblPr>
              <a:tblGrid>
                <a:gridCol w="1750895">
                  <a:extLst>
                    <a:ext uri="{9D8B030D-6E8A-4147-A177-3AD203B41FA5}">
                      <a16:colId xmlns:a16="http://schemas.microsoft.com/office/drawing/2014/main" val="1514641126"/>
                    </a:ext>
                  </a:extLst>
                </a:gridCol>
                <a:gridCol w="1750895">
                  <a:extLst>
                    <a:ext uri="{9D8B030D-6E8A-4147-A177-3AD203B41FA5}">
                      <a16:colId xmlns:a16="http://schemas.microsoft.com/office/drawing/2014/main" val="2516213623"/>
                    </a:ext>
                  </a:extLst>
                </a:gridCol>
                <a:gridCol w="1750895">
                  <a:extLst>
                    <a:ext uri="{9D8B030D-6E8A-4147-A177-3AD203B41FA5}">
                      <a16:colId xmlns:a16="http://schemas.microsoft.com/office/drawing/2014/main" val="2032570820"/>
                    </a:ext>
                  </a:extLst>
                </a:gridCol>
                <a:gridCol w="1750895">
                  <a:extLst>
                    <a:ext uri="{9D8B030D-6E8A-4147-A177-3AD203B41FA5}">
                      <a16:colId xmlns:a16="http://schemas.microsoft.com/office/drawing/2014/main" val="2668015988"/>
                    </a:ext>
                  </a:extLst>
                </a:gridCol>
                <a:gridCol w="1750895">
                  <a:extLst>
                    <a:ext uri="{9D8B030D-6E8A-4147-A177-3AD203B41FA5}">
                      <a16:colId xmlns:a16="http://schemas.microsoft.com/office/drawing/2014/main" val="4094654902"/>
                    </a:ext>
                  </a:extLst>
                </a:gridCol>
              </a:tblGrid>
              <a:tr h="370840">
                <a:tc>
                  <a:txBody>
                    <a:bodyPr/>
                    <a:lstStyle/>
                    <a:p>
                      <a:r>
                        <a:rPr lang="tr-TR" dirty="0">
                          <a:latin typeface="Arial" panose="020B0604020202020204" pitchFamily="34" charset="0"/>
                          <a:cs typeface="Arial" panose="020B0604020202020204" pitchFamily="34" charset="0"/>
                        </a:rPr>
                        <a:t>İkinci Öğretim</a:t>
                      </a:r>
                    </a:p>
                  </a:txBody>
                  <a:tcPr/>
                </a:tc>
                <a:tc>
                  <a:txBody>
                    <a:bodyPr/>
                    <a:lstStyle/>
                    <a:p>
                      <a:endParaRPr lang="tr-TR">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Sınav Tarihi</a:t>
                      </a:r>
                    </a:p>
                  </a:txBody>
                  <a:tcPr/>
                </a:tc>
                <a:tc>
                  <a:txBody>
                    <a:bodyPr/>
                    <a:lstStyle/>
                    <a:p>
                      <a:r>
                        <a:rPr lang="tr-TR" dirty="0">
                          <a:latin typeface="Arial" panose="020B0604020202020204" pitchFamily="34" charset="0"/>
                          <a:cs typeface="Arial" panose="020B0604020202020204" pitchFamily="34" charset="0"/>
                        </a:rPr>
                        <a:t>Sınav Saati</a:t>
                      </a:r>
                    </a:p>
                  </a:txBody>
                  <a:tcPr/>
                </a:tc>
                <a:tc>
                  <a:txBody>
                    <a:bodyPr/>
                    <a:lstStyle/>
                    <a:p>
                      <a:r>
                        <a:rPr lang="tr-TR" dirty="0">
                          <a:latin typeface="Arial" panose="020B0604020202020204" pitchFamily="34" charset="0"/>
                          <a:cs typeface="Arial" panose="020B0604020202020204" pitchFamily="34" charset="0"/>
                        </a:rPr>
                        <a:t>Öğrenci Sayısı</a:t>
                      </a:r>
                    </a:p>
                  </a:txBody>
                  <a:tcPr/>
                </a:tc>
                <a:extLst>
                  <a:ext uri="{0D108BD9-81ED-4DB2-BD59-A6C34878D82A}">
                    <a16:rowId xmlns:a16="http://schemas.microsoft.com/office/drawing/2014/main" val="1270549748"/>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Maliye Bölümü</a:t>
                      </a:r>
                    </a:p>
                  </a:txBody>
                  <a:tcPr/>
                </a:tc>
                <a:tc>
                  <a:txBody>
                    <a:bodyPr/>
                    <a:lstStyle/>
                    <a:p>
                      <a:r>
                        <a:rPr lang="tr-TR" dirty="0">
                          <a:latin typeface="Arial" panose="020B0604020202020204" pitchFamily="34" charset="0"/>
                          <a:cs typeface="Arial" panose="020B0604020202020204" pitchFamily="34" charset="0"/>
                        </a:rPr>
                        <a:t>10.01.2019</a:t>
                      </a:r>
                    </a:p>
                  </a:txBody>
                  <a:tcPr/>
                </a:tc>
                <a:tc>
                  <a:txBody>
                    <a:bodyPr/>
                    <a:lstStyle/>
                    <a:p>
                      <a:r>
                        <a:rPr lang="tr-TR" dirty="0">
                          <a:latin typeface="Arial" panose="020B0604020202020204" pitchFamily="34" charset="0"/>
                          <a:cs typeface="Arial" panose="020B0604020202020204" pitchFamily="34" charset="0"/>
                        </a:rPr>
                        <a:t>9.30</a:t>
                      </a:r>
                    </a:p>
                  </a:txBody>
                  <a:tcPr/>
                </a:tc>
                <a:tc>
                  <a:txBody>
                    <a:bodyPr/>
                    <a:lstStyle/>
                    <a:p>
                      <a:pPr algn="ctr"/>
                      <a:r>
                        <a:rPr lang="tr-TR" dirty="0">
                          <a:latin typeface="Arial" panose="020B0604020202020204" pitchFamily="34" charset="0"/>
                          <a:cs typeface="Arial" panose="020B0604020202020204" pitchFamily="34" charset="0"/>
                        </a:rPr>
                        <a:t>100</a:t>
                      </a:r>
                    </a:p>
                  </a:txBody>
                  <a:tcPr/>
                </a:tc>
                <a:extLst>
                  <a:ext uri="{0D108BD9-81ED-4DB2-BD59-A6C34878D82A}">
                    <a16:rowId xmlns:a16="http://schemas.microsoft.com/office/drawing/2014/main" val="620300674"/>
                  </a:ext>
                </a:extLst>
              </a:tr>
              <a:tr h="370840">
                <a:tc>
                  <a:txBody>
                    <a:bodyPr/>
                    <a:lstStyle/>
                    <a:p>
                      <a:r>
                        <a:rPr lang="tr-TR" dirty="0">
                          <a:latin typeface="Arial" panose="020B0604020202020204" pitchFamily="34" charset="0"/>
                          <a:cs typeface="Arial" panose="020B0604020202020204" pitchFamily="34" charset="0"/>
                        </a:rPr>
                        <a:t>Kamu Ekonomisi</a:t>
                      </a:r>
                    </a:p>
                  </a:txBody>
                  <a:tcPr/>
                </a:tc>
                <a:tc>
                  <a:txBody>
                    <a:bodyPr/>
                    <a:lstStyle/>
                    <a:p>
                      <a:r>
                        <a:rPr lang="tr-TR" dirty="0">
                          <a:latin typeface="Arial" panose="020B0604020202020204" pitchFamily="34" charset="0"/>
                          <a:cs typeface="Arial" panose="020B0604020202020204" pitchFamily="34" charset="0"/>
                        </a:rPr>
                        <a:t>İktisat Bölümü</a:t>
                      </a:r>
                    </a:p>
                  </a:txBody>
                  <a:tcPr/>
                </a:tc>
                <a:tc>
                  <a:txBody>
                    <a:bodyPr/>
                    <a:lstStyle/>
                    <a:p>
                      <a:r>
                        <a:rPr lang="tr-TR" dirty="0">
                          <a:latin typeface="Arial" panose="020B0604020202020204" pitchFamily="34" charset="0"/>
                          <a:cs typeface="Arial" panose="020B0604020202020204" pitchFamily="34" charset="0"/>
                        </a:rPr>
                        <a:t>11.01.2019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pPr algn="ctr"/>
                      <a:r>
                        <a:rPr lang="tr-TR" dirty="0">
                          <a:latin typeface="Arial" panose="020B0604020202020204" pitchFamily="34" charset="0"/>
                          <a:cs typeface="Arial" panose="020B0604020202020204" pitchFamily="34" charset="0"/>
                        </a:rPr>
                        <a:t>5</a:t>
                      </a:r>
                    </a:p>
                  </a:txBody>
                  <a:tcPr/>
                </a:tc>
                <a:extLst>
                  <a:ext uri="{0D108BD9-81ED-4DB2-BD59-A6C34878D82A}">
                    <a16:rowId xmlns:a16="http://schemas.microsoft.com/office/drawing/2014/main" val="3827639762"/>
                  </a:ext>
                </a:extLst>
              </a:tr>
            </a:tbl>
          </a:graphicData>
        </a:graphic>
      </p:graphicFrame>
    </p:spTree>
    <p:extLst>
      <p:ext uri="{BB962C8B-B14F-4D97-AF65-F5344CB8AC3E}">
        <p14:creationId xmlns:p14="http://schemas.microsoft.com/office/powerpoint/2010/main" val="30702702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2757" y="260317"/>
            <a:ext cx="8911687" cy="437748"/>
          </a:xfrm>
        </p:spPr>
        <p:txBody>
          <a:bodyPr>
            <a:normAutofit fontScale="90000"/>
          </a:bodyPr>
          <a:lstStyle/>
          <a:p>
            <a:r>
              <a:rPr lang="tr-TR" dirty="0"/>
              <a:t>Sınav Saatleri - 1</a:t>
            </a:r>
          </a:p>
        </p:txBody>
      </p:sp>
      <p:sp>
        <p:nvSpPr>
          <p:cNvPr id="3" name="İçerik Yer Tutucusu 2"/>
          <p:cNvSpPr>
            <a:spLocks noGrp="1"/>
          </p:cNvSpPr>
          <p:nvPr>
            <p:ph idx="1"/>
          </p:nvPr>
        </p:nvSpPr>
        <p:spPr>
          <a:xfrm>
            <a:off x="2599044" y="879988"/>
            <a:ext cx="8915400" cy="757083"/>
          </a:xfrm>
        </p:spPr>
        <p:txBody>
          <a:bodyPr>
            <a:normAutofit/>
          </a:bodyPr>
          <a:lstStyle/>
          <a:p>
            <a:pPr algn="just"/>
            <a:r>
              <a:rPr lang="tr-TR" sz="2000" dirty="0">
                <a:solidFill>
                  <a:schemeClr val="tx1"/>
                </a:solidFill>
                <a:latin typeface="Arial" panose="020B0604020202020204" pitchFamily="34" charset="0"/>
                <a:cs typeface="Arial" panose="020B0604020202020204" pitchFamily="34" charset="0"/>
              </a:rPr>
              <a:t>Birinci öğretim ve ikinci öğretim sınav programlarının birleşik olarak hazırlanıp ilan edilmesi</a:t>
            </a:r>
          </a:p>
        </p:txBody>
      </p:sp>
      <p:graphicFrame>
        <p:nvGraphicFramePr>
          <p:cNvPr id="4" name="Tablo 3"/>
          <p:cNvGraphicFramePr>
            <a:graphicFrameLocks noGrp="1"/>
          </p:cNvGraphicFramePr>
          <p:nvPr>
            <p:extLst>
              <p:ext uri="{D42A27DB-BD31-4B8C-83A1-F6EECF244321}">
                <p14:modId xmlns:p14="http://schemas.microsoft.com/office/powerpoint/2010/main" val="1200967793"/>
              </p:ext>
            </p:extLst>
          </p:nvPr>
        </p:nvGraphicFramePr>
        <p:xfrm>
          <a:off x="2759969" y="1637071"/>
          <a:ext cx="7200108" cy="1112520"/>
        </p:xfrm>
        <a:graphic>
          <a:graphicData uri="http://schemas.openxmlformats.org/drawingml/2006/table">
            <a:tbl>
              <a:tblPr firstRow="1" bandRow="1">
                <a:tableStyleId>{5940675A-B579-460E-94D1-54222C63F5DA}</a:tableStyleId>
              </a:tblPr>
              <a:tblGrid>
                <a:gridCol w="1750895">
                  <a:extLst>
                    <a:ext uri="{9D8B030D-6E8A-4147-A177-3AD203B41FA5}">
                      <a16:colId xmlns:a16="http://schemas.microsoft.com/office/drawing/2014/main" val="1514641126"/>
                    </a:ext>
                  </a:extLst>
                </a:gridCol>
                <a:gridCol w="1909601">
                  <a:extLst>
                    <a:ext uri="{9D8B030D-6E8A-4147-A177-3AD203B41FA5}">
                      <a16:colId xmlns:a16="http://schemas.microsoft.com/office/drawing/2014/main" val="2032570820"/>
                    </a:ext>
                  </a:extLst>
                </a:gridCol>
                <a:gridCol w="1789470">
                  <a:extLst>
                    <a:ext uri="{9D8B030D-6E8A-4147-A177-3AD203B41FA5}">
                      <a16:colId xmlns:a16="http://schemas.microsoft.com/office/drawing/2014/main" val="2668015988"/>
                    </a:ext>
                  </a:extLst>
                </a:gridCol>
                <a:gridCol w="1750142">
                  <a:extLst>
                    <a:ext uri="{9D8B030D-6E8A-4147-A177-3AD203B41FA5}">
                      <a16:colId xmlns:a16="http://schemas.microsoft.com/office/drawing/2014/main" val="4094654902"/>
                    </a:ext>
                  </a:extLst>
                </a:gridCol>
              </a:tblGrid>
              <a:tr h="370840">
                <a:tc>
                  <a:txBody>
                    <a:bodyPr/>
                    <a:lstStyle/>
                    <a:p>
                      <a:endParaRPr lang="tr-TR" dirty="0">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Sınav Tarihi</a:t>
                      </a:r>
                    </a:p>
                  </a:txBody>
                  <a:tcPr/>
                </a:tc>
                <a:tc>
                  <a:txBody>
                    <a:bodyPr/>
                    <a:lstStyle/>
                    <a:p>
                      <a:r>
                        <a:rPr lang="tr-TR" dirty="0">
                          <a:latin typeface="Arial" panose="020B0604020202020204" pitchFamily="34" charset="0"/>
                          <a:cs typeface="Arial" panose="020B0604020202020204" pitchFamily="34" charset="0"/>
                        </a:rPr>
                        <a:t>Sınav Saati</a:t>
                      </a:r>
                    </a:p>
                  </a:txBody>
                  <a:tcPr/>
                </a:tc>
                <a:tc>
                  <a:txBody>
                    <a:bodyPr/>
                    <a:lstStyle/>
                    <a:p>
                      <a:r>
                        <a:rPr lang="tr-TR" dirty="0">
                          <a:latin typeface="Arial" panose="020B0604020202020204" pitchFamily="34" charset="0"/>
                          <a:cs typeface="Arial" panose="020B0604020202020204" pitchFamily="34" charset="0"/>
                        </a:rPr>
                        <a:t>Öğrenci Sayısı</a:t>
                      </a:r>
                    </a:p>
                  </a:txBody>
                  <a:tcPr/>
                </a:tc>
                <a:extLst>
                  <a:ext uri="{0D108BD9-81ED-4DB2-BD59-A6C34878D82A}">
                    <a16:rowId xmlns:a16="http://schemas.microsoft.com/office/drawing/2014/main" val="1270549748"/>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10.01.2019</a:t>
                      </a:r>
                    </a:p>
                  </a:txBody>
                  <a:tcPr/>
                </a:tc>
                <a:tc>
                  <a:txBody>
                    <a:bodyPr/>
                    <a:lstStyle/>
                    <a:p>
                      <a:r>
                        <a:rPr lang="tr-TR" dirty="0">
                          <a:latin typeface="Arial" panose="020B0604020202020204" pitchFamily="34" charset="0"/>
                          <a:cs typeface="Arial" panose="020B0604020202020204" pitchFamily="34" charset="0"/>
                        </a:rPr>
                        <a:t>9.30</a:t>
                      </a:r>
                    </a:p>
                  </a:txBody>
                  <a:tcPr/>
                </a:tc>
                <a:tc>
                  <a:txBody>
                    <a:bodyPr/>
                    <a:lstStyle/>
                    <a:p>
                      <a:r>
                        <a:rPr lang="tr-TR" dirty="0">
                          <a:latin typeface="Arial" panose="020B0604020202020204" pitchFamily="34" charset="0"/>
                          <a:cs typeface="Arial" panose="020B0604020202020204" pitchFamily="34" charset="0"/>
                        </a:rPr>
                        <a:t>96</a:t>
                      </a:r>
                    </a:p>
                  </a:txBody>
                  <a:tcPr/>
                </a:tc>
                <a:extLst>
                  <a:ext uri="{0D108BD9-81ED-4DB2-BD59-A6C34878D82A}">
                    <a16:rowId xmlns:a16="http://schemas.microsoft.com/office/drawing/2014/main" val="620300674"/>
                  </a:ext>
                </a:extLst>
              </a:tr>
              <a:tr h="370840">
                <a:tc>
                  <a:txBody>
                    <a:bodyPr/>
                    <a:lstStyle/>
                    <a:p>
                      <a:r>
                        <a:rPr lang="tr-TR" dirty="0">
                          <a:latin typeface="Arial" panose="020B0604020202020204" pitchFamily="34" charset="0"/>
                          <a:cs typeface="Arial" panose="020B0604020202020204" pitchFamily="34" charset="0"/>
                        </a:rPr>
                        <a:t>Makro</a:t>
                      </a:r>
                      <a:r>
                        <a:rPr lang="tr-TR" baseline="0" dirty="0">
                          <a:latin typeface="Arial" panose="020B0604020202020204" pitchFamily="34" charset="0"/>
                          <a:cs typeface="Arial" panose="020B0604020202020204" pitchFamily="34" charset="0"/>
                        </a:rPr>
                        <a:t> İktisat</a:t>
                      </a:r>
                      <a:endParaRPr lang="tr-TR" dirty="0">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10.01.2019</a:t>
                      </a:r>
                    </a:p>
                  </a:txBody>
                  <a:tcPr/>
                </a:tc>
                <a:tc>
                  <a:txBody>
                    <a:bodyPr/>
                    <a:lstStyle/>
                    <a:p>
                      <a:r>
                        <a:rPr lang="tr-TR" dirty="0">
                          <a:latin typeface="Arial" panose="020B0604020202020204" pitchFamily="34" charset="0"/>
                          <a:cs typeface="Arial" panose="020B0604020202020204" pitchFamily="34" charset="0"/>
                        </a:rPr>
                        <a:t>9.30</a:t>
                      </a:r>
                    </a:p>
                  </a:txBody>
                  <a:tcPr/>
                </a:tc>
                <a:tc>
                  <a:txBody>
                    <a:bodyPr/>
                    <a:lstStyle/>
                    <a:p>
                      <a:r>
                        <a:rPr lang="tr-TR" dirty="0">
                          <a:latin typeface="Arial" panose="020B0604020202020204" pitchFamily="34" charset="0"/>
                          <a:cs typeface="Arial" panose="020B0604020202020204" pitchFamily="34" charset="0"/>
                        </a:rPr>
                        <a:t>100</a:t>
                      </a:r>
                    </a:p>
                  </a:txBody>
                  <a:tcPr/>
                </a:tc>
                <a:extLst>
                  <a:ext uri="{0D108BD9-81ED-4DB2-BD59-A6C34878D82A}">
                    <a16:rowId xmlns:a16="http://schemas.microsoft.com/office/drawing/2014/main" val="3827639762"/>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4085260916"/>
              </p:ext>
            </p:extLst>
          </p:nvPr>
        </p:nvGraphicFramePr>
        <p:xfrm>
          <a:off x="2759969" y="2992418"/>
          <a:ext cx="7213565" cy="1112520"/>
        </p:xfrm>
        <a:graphic>
          <a:graphicData uri="http://schemas.openxmlformats.org/drawingml/2006/table">
            <a:tbl>
              <a:tblPr firstRow="1" bandRow="1">
                <a:tableStyleId>{5940675A-B579-460E-94D1-54222C63F5DA}</a:tableStyleId>
              </a:tblPr>
              <a:tblGrid>
                <a:gridCol w="1960880">
                  <a:extLst>
                    <a:ext uri="{9D8B030D-6E8A-4147-A177-3AD203B41FA5}">
                      <a16:colId xmlns:a16="http://schemas.microsoft.com/office/drawing/2014/main" val="1514641126"/>
                    </a:ext>
                  </a:extLst>
                </a:gridCol>
                <a:gridCol w="1750895">
                  <a:extLst>
                    <a:ext uri="{9D8B030D-6E8A-4147-A177-3AD203B41FA5}">
                      <a16:colId xmlns:a16="http://schemas.microsoft.com/office/drawing/2014/main" val="2032570820"/>
                    </a:ext>
                  </a:extLst>
                </a:gridCol>
                <a:gridCol w="1750895">
                  <a:extLst>
                    <a:ext uri="{9D8B030D-6E8A-4147-A177-3AD203B41FA5}">
                      <a16:colId xmlns:a16="http://schemas.microsoft.com/office/drawing/2014/main" val="2668015988"/>
                    </a:ext>
                  </a:extLst>
                </a:gridCol>
                <a:gridCol w="1750895">
                  <a:extLst>
                    <a:ext uri="{9D8B030D-6E8A-4147-A177-3AD203B41FA5}">
                      <a16:colId xmlns:a16="http://schemas.microsoft.com/office/drawing/2014/main" val="4094654902"/>
                    </a:ext>
                  </a:extLst>
                </a:gridCol>
              </a:tblGrid>
              <a:tr h="370840">
                <a:tc>
                  <a:txBody>
                    <a:bodyPr/>
                    <a:lstStyle/>
                    <a:p>
                      <a:endParaRPr lang="tr-TR" dirty="0">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Sınav Tarihi</a:t>
                      </a:r>
                    </a:p>
                  </a:txBody>
                  <a:tcPr/>
                </a:tc>
                <a:tc>
                  <a:txBody>
                    <a:bodyPr/>
                    <a:lstStyle/>
                    <a:p>
                      <a:r>
                        <a:rPr lang="tr-TR" dirty="0">
                          <a:latin typeface="Arial" panose="020B0604020202020204" pitchFamily="34" charset="0"/>
                          <a:cs typeface="Arial" panose="020B0604020202020204" pitchFamily="34" charset="0"/>
                        </a:rPr>
                        <a:t>Sınav Saati</a:t>
                      </a:r>
                    </a:p>
                  </a:txBody>
                  <a:tcPr/>
                </a:tc>
                <a:tc>
                  <a:txBody>
                    <a:bodyPr/>
                    <a:lstStyle/>
                    <a:p>
                      <a:r>
                        <a:rPr lang="tr-TR" dirty="0">
                          <a:latin typeface="Arial" panose="020B0604020202020204" pitchFamily="34" charset="0"/>
                          <a:cs typeface="Arial" panose="020B0604020202020204" pitchFamily="34" charset="0"/>
                        </a:rPr>
                        <a:t>Öğrenci Sayısı</a:t>
                      </a:r>
                    </a:p>
                  </a:txBody>
                  <a:tcPr/>
                </a:tc>
                <a:extLst>
                  <a:ext uri="{0D108BD9-81ED-4DB2-BD59-A6C34878D82A}">
                    <a16:rowId xmlns:a16="http://schemas.microsoft.com/office/drawing/2014/main" val="1270549748"/>
                  </a:ext>
                </a:extLst>
              </a:tr>
              <a:tr h="370840">
                <a:tc>
                  <a:txBody>
                    <a:bodyPr/>
                    <a:lstStyle/>
                    <a:p>
                      <a:r>
                        <a:rPr lang="tr-TR" dirty="0">
                          <a:latin typeface="Arial" panose="020B0604020202020204" pitchFamily="34" charset="0"/>
                          <a:cs typeface="Arial" panose="020B0604020202020204" pitchFamily="34" charset="0"/>
                        </a:rPr>
                        <a:t>Kamu Ekonomisi</a:t>
                      </a:r>
                    </a:p>
                  </a:txBody>
                  <a:tcPr/>
                </a:tc>
                <a:tc>
                  <a:txBody>
                    <a:bodyPr/>
                    <a:lstStyle/>
                    <a:p>
                      <a:r>
                        <a:rPr lang="tr-TR" dirty="0">
                          <a:latin typeface="Arial" panose="020B0604020202020204" pitchFamily="34" charset="0"/>
                          <a:cs typeface="Arial" panose="020B0604020202020204" pitchFamily="34" charset="0"/>
                        </a:rPr>
                        <a:t>11.01.2019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pPr algn="ctr"/>
                      <a:r>
                        <a:rPr lang="tr-TR" dirty="0">
                          <a:latin typeface="Arial" panose="020B0604020202020204" pitchFamily="34" charset="0"/>
                          <a:cs typeface="Arial" panose="020B0604020202020204" pitchFamily="34" charset="0"/>
                        </a:rPr>
                        <a:t>14</a:t>
                      </a:r>
                    </a:p>
                  </a:txBody>
                  <a:tcPr/>
                </a:tc>
                <a:extLst>
                  <a:ext uri="{0D108BD9-81ED-4DB2-BD59-A6C34878D82A}">
                    <a16:rowId xmlns:a16="http://schemas.microsoft.com/office/drawing/2014/main" val="620300674"/>
                  </a:ext>
                </a:extLst>
              </a:tr>
              <a:tr h="370840">
                <a:tc>
                  <a:txBody>
                    <a:bodyPr/>
                    <a:lstStyle/>
                    <a:p>
                      <a:r>
                        <a:rPr lang="tr-TR" dirty="0">
                          <a:latin typeface="Arial" panose="020B0604020202020204" pitchFamily="34" charset="0"/>
                          <a:cs typeface="Arial" panose="020B0604020202020204" pitchFamily="34" charset="0"/>
                        </a:rPr>
                        <a:t>Kamu Ekonomisi</a:t>
                      </a:r>
                    </a:p>
                  </a:txBody>
                  <a:tcPr/>
                </a:tc>
                <a:tc>
                  <a:txBody>
                    <a:bodyPr/>
                    <a:lstStyle/>
                    <a:p>
                      <a:r>
                        <a:rPr lang="tr-TR" dirty="0">
                          <a:latin typeface="Arial" panose="020B0604020202020204" pitchFamily="34" charset="0"/>
                          <a:cs typeface="Arial" panose="020B0604020202020204" pitchFamily="34" charset="0"/>
                        </a:rPr>
                        <a:t>11.01.2019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pPr algn="ctr"/>
                      <a:r>
                        <a:rPr lang="tr-TR" dirty="0">
                          <a:latin typeface="Arial" panose="020B0604020202020204" pitchFamily="34" charset="0"/>
                          <a:cs typeface="Arial" panose="020B0604020202020204" pitchFamily="34" charset="0"/>
                        </a:rPr>
                        <a:t>5</a:t>
                      </a:r>
                    </a:p>
                  </a:txBody>
                  <a:tcPr/>
                </a:tc>
                <a:extLst>
                  <a:ext uri="{0D108BD9-81ED-4DB2-BD59-A6C34878D82A}">
                    <a16:rowId xmlns:a16="http://schemas.microsoft.com/office/drawing/2014/main" val="3827639762"/>
                  </a:ext>
                </a:extLst>
              </a:tr>
            </a:tbl>
          </a:graphicData>
        </a:graphic>
      </p:graphicFrame>
      <p:sp>
        <p:nvSpPr>
          <p:cNvPr id="6" name="Metin kutusu 5"/>
          <p:cNvSpPr txBox="1"/>
          <p:nvPr/>
        </p:nvSpPr>
        <p:spPr>
          <a:xfrm>
            <a:off x="2851355" y="4513006"/>
            <a:ext cx="7836310" cy="923330"/>
          </a:xfrm>
          <a:prstGeom prst="rect">
            <a:avLst/>
          </a:prstGeom>
          <a:noFill/>
        </p:spPr>
        <p:txBody>
          <a:bodyPr wrap="square" rtlCol="0">
            <a:spAutoFit/>
          </a:bodyPr>
          <a:lstStyle/>
          <a:p>
            <a:r>
              <a:rPr lang="tr-TR" dirty="0">
                <a:latin typeface="Arial" panose="020B0604020202020204" pitchFamily="34" charset="0"/>
                <a:cs typeface="Arial" panose="020B0604020202020204" pitchFamily="34" charset="0"/>
              </a:rPr>
              <a:t>Sınav Ücreti: </a:t>
            </a:r>
          </a:p>
          <a:p>
            <a:pPr marL="285750" indent="-285750">
              <a:buFontTx/>
              <a:buChar char="-"/>
            </a:pPr>
            <a:r>
              <a:rPr lang="tr-TR" dirty="0">
                <a:latin typeface="Arial" panose="020B0604020202020204" pitchFamily="34" charset="0"/>
                <a:cs typeface="Arial" panose="020B0604020202020204" pitchFamily="34" charset="0"/>
              </a:rPr>
              <a:t>Makro İktisat Toplam Öğrenci Sayısı: 196 Gösterge 1.200</a:t>
            </a:r>
          </a:p>
          <a:p>
            <a:pPr marL="285750" indent="-285750">
              <a:buFontTx/>
              <a:buChar char="-"/>
            </a:pPr>
            <a:r>
              <a:rPr lang="tr-TR" dirty="0">
                <a:latin typeface="Arial" panose="020B0604020202020204" pitchFamily="34" charset="0"/>
                <a:cs typeface="Arial" panose="020B0604020202020204" pitchFamily="34" charset="0"/>
              </a:rPr>
              <a:t>Kamu Ekonomisi Toplam Öğrenci Sayısı 19 Gösterge 300</a:t>
            </a:r>
          </a:p>
        </p:txBody>
      </p:sp>
    </p:spTree>
    <p:extLst>
      <p:ext uri="{BB962C8B-B14F-4D97-AF65-F5344CB8AC3E}">
        <p14:creationId xmlns:p14="http://schemas.microsoft.com/office/powerpoint/2010/main" val="5365821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2757" y="260317"/>
            <a:ext cx="8911687" cy="703244"/>
          </a:xfrm>
        </p:spPr>
        <p:txBody>
          <a:bodyPr>
            <a:normAutofit fontScale="90000"/>
          </a:bodyPr>
          <a:lstStyle/>
          <a:p>
            <a:r>
              <a:rPr lang="tr-TR" dirty="0"/>
              <a:t>Sınav Saatleri - 2</a:t>
            </a:r>
          </a:p>
        </p:txBody>
      </p:sp>
      <p:sp>
        <p:nvSpPr>
          <p:cNvPr id="3" name="İçerik Yer Tutucusu 2"/>
          <p:cNvSpPr>
            <a:spLocks noGrp="1"/>
          </p:cNvSpPr>
          <p:nvPr>
            <p:ph idx="1"/>
          </p:nvPr>
        </p:nvSpPr>
        <p:spPr>
          <a:xfrm>
            <a:off x="2520386" y="1258530"/>
            <a:ext cx="8915400" cy="757083"/>
          </a:xfrm>
        </p:spPr>
        <p:txBody>
          <a:bodyPr>
            <a:normAutofit/>
          </a:bodyPr>
          <a:lstStyle/>
          <a:p>
            <a:pPr algn="just"/>
            <a:r>
              <a:rPr lang="tr-TR" sz="2000" dirty="0">
                <a:solidFill>
                  <a:schemeClr val="tx1"/>
                </a:solidFill>
                <a:latin typeface="Arial" panose="020B0604020202020204" pitchFamily="34" charset="0"/>
                <a:cs typeface="Arial" panose="020B0604020202020204" pitchFamily="34" charset="0"/>
              </a:rPr>
              <a:t>Birinci öğretim ve ikinci öğretim sınav programlarının ayrı olarak hazırlanıp ilan edilmesi</a:t>
            </a:r>
          </a:p>
        </p:txBody>
      </p:sp>
      <p:graphicFrame>
        <p:nvGraphicFramePr>
          <p:cNvPr id="4" name="Tablo 3"/>
          <p:cNvGraphicFramePr>
            <a:graphicFrameLocks noGrp="1"/>
          </p:cNvGraphicFramePr>
          <p:nvPr>
            <p:extLst>
              <p:ext uri="{D42A27DB-BD31-4B8C-83A1-F6EECF244321}">
                <p14:modId xmlns:p14="http://schemas.microsoft.com/office/powerpoint/2010/main" val="3640139969"/>
              </p:ext>
            </p:extLst>
          </p:nvPr>
        </p:nvGraphicFramePr>
        <p:xfrm>
          <a:off x="2600848" y="2115846"/>
          <a:ext cx="8754475" cy="2763520"/>
        </p:xfrm>
        <a:graphic>
          <a:graphicData uri="http://schemas.openxmlformats.org/drawingml/2006/table">
            <a:tbl>
              <a:tblPr firstRow="1" bandRow="1">
                <a:tableStyleId>{5940675A-B579-460E-94D1-54222C63F5DA}</a:tableStyleId>
              </a:tblPr>
              <a:tblGrid>
                <a:gridCol w="1750895">
                  <a:extLst>
                    <a:ext uri="{9D8B030D-6E8A-4147-A177-3AD203B41FA5}">
                      <a16:colId xmlns:a16="http://schemas.microsoft.com/office/drawing/2014/main" val="1514641126"/>
                    </a:ext>
                  </a:extLst>
                </a:gridCol>
                <a:gridCol w="1911405">
                  <a:extLst>
                    <a:ext uri="{9D8B030D-6E8A-4147-A177-3AD203B41FA5}">
                      <a16:colId xmlns:a16="http://schemas.microsoft.com/office/drawing/2014/main" val="2516213623"/>
                    </a:ext>
                  </a:extLst>
                </a:gridCol>
                <a:gridCol w="1590385">
                  <a:extLst>
                    <a:ext uri="{9D8B030D-6E8A-4147-A177-3AD203B41FA5}">
                      <a16:colId xmlns:a16="http://schemas.microsoft.com/office/drawing/2014/main" val="2032570820"/>
                    </a:ext>
                  </a:extLst>
                </a:gridCol>
                <a:gridCol w="1750895">
                  <a:extLst>
                    <a:ext uri="{9D8B030D-6E8A-4147-A177-3AD203B41FA5}">
                      <a16:colId xmlns:a16="http://schemas.microsoft.com/office/drawing/2014/main" val="2668015988"/>
                    </a:ext>
                  </a:extLst>
                </a:gridCol>
                <a:gridCol w="1750895">
                  <a:extLst>
                    <a:ext uri="{9D8B030D-6E8A-4147-A177-3AD203B41FA5}">
                      <a16:colId xmlns:a16="http://schemas.microsoft.com/office/drawing/2014/main" val="4094654902"/>
                    </a:ext>
                  </a:extLst>
                </a:gridCol>
              </a:tblGrid>
              <a:tr h="370840">
                <a:tc>
                  <a:txBody>
                    <a:bodyPr/>
                    <a:lstStyle/>
                    <a:p>
                      <a:r>
                        <a:rPr lang="tr-TR" dirty="0">
                          <a:latin typeface="Arial" panose="020B0604020202020204" pitchFamily="34" charset="0"/>
                          <a:cs typeface="Arial" panose="020B0604020202020204" pitchFamily="34" charset="0"/>
                        </a:rPr>
                        <a:t>Normal Öğretim</a:t>
                      </a:r>
                    </a:p>
                  </a:txBody>
                  <a:tcPr/>
                </a:tc>
                <a:tc>
                  <a:txBody>
                    <a:bodyPr/>
                    <a:lstStyle/>
                    <a:p>
                      <a:endParaRPr lang="tr-TR">
                        <a:latin typeface="Arial" panose="020B0604020202020204" pitchFamily="34" charset="0"/>
                        <a:cs typeface="Arial" panose="020B0604020202020204" pitchFamily="34" charset="0"/>
                      </a:endParaRPr>
                    </a:p>
                  </a:txBody>
                  <a:tcPr/>
                </a:tc>
                <a:tc>
                  <a:txBody>
                    <a:bodyPr/>
                    <a:lstStyle/>
                    <a:p>
                      <a:r>
                        <a:rPr lang="tr-TR" dirty="0">
                          <a:latin typeface="Arial" panose="020B0604020202020204" pitchFamily="34" charset="0"/>
                          <a:cs typeface="Arial" panose="020B0604020202020204" pitchFamily="34" charset="0"/>
                        </a:rPr>
                        <a:t>Sınav Tarihi</a:t>
                      </a:r>
                    </a:p>
                  </a:txBody>
                  <a:tcPr/>
                </a:tc>
                <a:tc>
                  <a:txBody>
                    <a:bodyPr/>
                    <a:lstStyle/>
                    <a:p>
                      <a:r>
                        <a:rPr lang="tr-TR" dirty="0">
                          <a:latin typeface="Arial" panose="020B0604020202020204" pitchFamily="34" charset="0"/>
                          <a:cs typeface="Arial" panose="020B0604020202020204" pitchFamily="34" charset="0"/>
                        </a:rPr>
                        <a:t>Sınav Saati</a:t>
                      </a:r>
                    </a:p>
                  </a:txBody>
                  <a:tcPr/>
                </a:tc>
                <a:tc>
                  <a:txBody>
                    <a:bodyPr/>
                    <a:lstStyle/>
                    <a:p>
                      <a:r>
                        <a:rPr lang="tr-TR" dirty="0">
                          <a:latin typeface="Arial" panose="020B0604020202020204" pitchFamily="34" charset="0"/>
                          <a:cs typeface="Arial" panose="020B0604020202020204" pitchFamily="34" charset="0"/>
                        </a:rPr>
                        <a:t>Öğrenci Sayısı</a:t>
                      </a:r>
                    </a:p>
                  </a:txBody>
                  <a:tcPr/>
                </a:tc>
                <a:extLst>
                  <a:ext uri="{0D108BD9-81ED-4DB2-BD59-A6C34878D82A}">
                    <a16:rowId xmlns:a16="http://schemas.microsoft.com/office/drawing/2014/main" val="1270549748"/>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Maliye Bölümü</a:t>
                      </a:r>
                    </a:p>
                  </a:txBody>
                  <a:tcPr/>
                </a:tc>
                <a:tc>
                  <a:txBody>
                    <a:bodyPr/>
                    <a:lstStyle/>
                    <a:p>
                      <a:r>
                        <a:rPr lang="tr-TR" dirty="0">
                          <a:latin typeface="Arial" panose="020B0604020202020204" pitchFamily="34" charset="0"/>
                          <a:cs typeface="Arial" panose="020B0604020202020204" pitchFamily="34" charset="0"/>
                        </a:rPr>
                        <a:t>10.01.2019</a:t>
                      </a:r>
                    </a:p>
                  </a:txBody>
                  <a:tcPr/>
                </a:tc>
                <a:tc>
                  <a:txBody>
                    <a:bodyPr/>
                    <a:lstStyle/>
                    <a:p>
                      <a:r>
                        <a:rPr lang="tr-TR" dirty="0">
                          <a:latin typeface="Arial" panose="020B0604020202020204" pitchFamily="34" charset="0"/>
                          <a:cs typeface="Arial" panose="020B0604020202020204" pitchFamily="34" charset="0"/>
                        </a:rPr>
                        <a:t>9.30</a:t>
                      </a:r>
                    </a:p>
                  </a:txBody>
                  <a:tcPr/>
                </a:tc>
                <a:tc>
                  <a:txBody>
                    <a:bodyPr/>
                    <a:lstStyle/>
                    <a:p>
                      <a:r>
                        <a:rPr lang="tr-TR" dirty="0">
                          <a:latin typeface="Arial" panose="020B0604020202020204" pitchFamily="34" charset="0"/>
                          <a:cs typeface="Arial" panose="020B0604020202020204" pitchFamily="34" charset="0"/>
                        </a:rPr>
                        <a:t>96</a:t>
                      </a:r>
                    </a:p>
                  </a:txBody>
                  <a:tcPr/>
                </a:tc>
                <a:extLst>
                  <a:ext uri="{0D108BD9-81ED-4DB2-BD59-A6C34878D82A}">
                    <a16:rowId xmlns:a16="http://schemas.microsoft.com/office/drawing/2014/main" val="620300674"/>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İktisat Bölümü</a:t>
                      </a:r>
                    </a:p>
                  </a:txBody>
                  <a:tcPr/>
                </a:tc>
                <a:tc>
                  <a:txBody>
                    <a:bodyPr/>
                    <a:lstStyle/>
                    <a:p>
                      <a:r>
                        <a:rPr lang="tr-TR" dirty="0">
                          <a:latin typeface="Arial" panose="020B0604020202020204" pitchFamily="34" charset="0"/>
                          <a:cs typeface="Arial" panose="020B0604020202020204" pitchFamily="34" charset="0"/>
                        </a:rPr>
                        <a:t>08.01.2019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r>
                        <a:rPr lang="tr-TR" dirty="0">
                          <a:latin typeface="Arial" panose="020B0604020202020204" pitchFamily="34" charset="0"/>
                          <a:cs typeface="Arial" panose="020B0604020202020204" pitchFamily="34" charset="0"/>
                        </a:rPr>
                        <a:t>14</a:t>
                      </a:r>
                    </a:p>
                  </a:txBody>
                  <a:tcPr/>
                </a:tc>
                <a:extLst>
                  <a:ext uri="{0D108BD9-81ED-4DB2-BD59-A6C34878D82A}">
                    <a16:rowId xmlns:a16="http://schemas.microsoft.com/office/drawing/2014/main" val="3827639762"/>
                  </a:ext>
                </a:extLst>
              </a:tr>
              <a:tr h="370840">
                <a:tc>
                  <a:txBody>
                    <a:bodyPr/>
                    <a:lstStyle/>
                    <a:p>
                      <a:r>
                        <a:rPr lang="tr-TR" dirty="0">
                          <a:latin typeface="Arial" panose="020B0604020202020204" pitchFamily="34" charset="0"/>
                          <a:cs typeface="Arial" panose="020B0604020202020204" pitchFamily="34" charset="0"/>
                        </a:rPr>
                        <a:t>Makro İktisat</a:t>
                      </a:r>
                    </a:p>
                  </a:txBody>
                  <a:tcPr/>
                </a:tc>
                <a:tc>
                  <a:txBody>
                    <a:bodyPr/>
                    <a:lstStyle/>
                    <a:p>
                      <a:r>
                        <a:rPr lang="tr-TR" dirty="0">
                          <a:latin typeface="Arial" panose="020B0604020202020204" pitchFamily="34" charset="0"/>
                          <a:cs typeface="Arial" panose="020B0604020202020204" pitchFamily="34" charset="0"/>
                        </a:rPr>
                        <a:t>İşletme Bölümü</a:t>
                      </a:r>
                    </a:p>
                  </a:txBody>
                  <a:tcPr/>
                </a:tc>
                <a:tc>
                  <a:txBody>
                    <a:bodyPr/>
                    <a:lstStyle/>
                    <a:p>
                      <a:r>
                        <a:rPr lang="tr-TR" dirty="0">
                          <a:latin typeface="Arial" panose="020B0604020202020204" pitchFamily="34" charset="0"/>
                          <a:cs typeface="Arial" panose="020B0604020202020204" pitchFamily="34" charset="0"/>
                        </a:rPr>
                        <a:t>08.01.2019</a:t>
                      </a:r>
                    </a:p>
                  </a:txBody>
                  <a:tcPr/>
                </a:tc>
                <a:tc>
                  <a:txBody>
                    <a:bodyPr/>
                    <a:lstStyle/>
                    <a:p>
                      <a:r>
                        <a:rPr lang="tr-TR" dirty="0">
                          <a:latin typeface="Arial" panose="020B0604020202020204" pitchFamily="34" charset="0"/>
                          <a:cs typeface="Arial" panose="020B0604020202020204" pitchFamily="34" charset="0"/>
                        </a:rPr>
                        <a:t>13.30</a:t>
                      </a:r>
                    </a:p>
                  </a:txBody>
                  <a:tcPr/>
                </a:tc>
                <a:tc>
                  <a:txBody>
                    <a:bodyPr/>
                    <a:lstStyle/>
                    <a:p>
                      <a:r>
                        <a:rPr lang="tr-TR" dirty="0">
                          <a:latin typeface="Arial" panose="020B0604020202020204" pitchFamily="34" charset="0"/>
                          <a:cs typeface="Arial" panose="020B0604020202020204" pitchFamily="34" charset="0"/>
                        </a:rPr>
                        <a:t>18</a:t>
                      </a:r>
                    </a:p>
                  </a:txBody>
                  <a:tcPr/>
                </a:tc>
                <a:extLst>
                  <a:ext uri="{0D108BD9-81ED-4DB2-BD59-A6C34878D82A}">
                    <a16:rowId xmlns:a16="http://schemas.microsoft.com/office/drawing/2014/main" val="3160370240"/>
                  </a:ext>
                </a:extLst>
              </a:tr>
              <a:tr h="370840">
                <a:tc>
                  <a:txBody>
                    <a:bodyPr/>
                    <a:lstStyle/>
                    <a:p>
                      <a:r>
                        <a:rPr lang="tr-TR" dirty="0">
                          <a:latin typeface="Arial" panose="020B0604020202020204" pitchFamily="34" charset="0"/>
                          <a:cs typeface="Arial" panose="020B0604020202020204" pitchFamily="34" charset="0"/>
                        </a:rPr>
                        <a:t>Kamu Ekonomisi</a:t>
                      </a:r>
                    </a:p>
                  </a:txBody>
                  <a:tcPr/>
                </a:tc>
                <a:tc>
                  <a:txBody>
                    <a:bodyPr/>
                    <a:lstStyle/>
                    <a:p>
                      <a:r>
                        <a:rPr lang="tr-TR" dirty="0">
                          <a:latin typeface="Arial" panose="020B0604020202020204" pitchFamily="34" charset="0"/>
                          <a:cs typeface="Arial" panose="020B0604020202020204" pitchFamily="34" charset="0"/>
                        </a:rPr>
                        <a:t>Maliye Bölümü</a:t>
                      </a:r>
                    </a:p>
                  </a:txBody>
                  <a:tcPr/>
                </a:tc>
                <a:tc>
                  <a:txBody>
                    <a:bodyPr/>
                    <a:lstStyle/>
                    <a:p>
                      <a:r>
                        <a:rPr lang="tr-TR" dirty="0">
                          <a:latin typeface="Arial" panose="020B0604020202020204" pitchFamily="34" charset="0"/>
                          <a:cs typeface="Arial" panose="020B0604020202020204" pitchFamily="34" charset="0"/>
                        </a:rPr>
                        <a:t>09.01.2019</a:t>
                      </a:r>
                    </a:p>
                  </a:txBody>
                  <a:tcPr/>
                </a:tc>
                <a:tc>
                  <a:txBody>
                    <a:bodyPr/>
                    <a:lstStyle/>
                    <a:p>
                      <a:r>
                        <a:rPr lang="tr-TR" dirty="0">
                          <a:latin typeface="Arial" panose="020B0604020202020204" pitchFamily="34" charset="0"/>
                          <a:cs typeface="Arial" panose="020B0604020202020204" pitchFamily="34" charset="0"/>
                        </a:rPr>
                        <a:t>11.00</a:t>
                      </a:r>
                    </a:p>
                  </a:txBody>
                  <a:tcPr/>
                </a:tc>
                <a:tc>
                  <a:txBody>
                    <a:bodyPr/>
                    <a:lstStyle/>
                    <a:p>
                      <a:r>
                        <a:rPr lang="tr-TR" dirty="0">
                          <a:latin typeface="Arial" panose="020B0604020202020204" pitchFamily="34" charset="0"/>
                          <a:cs typeface="Arial" panose="020B0604020202020204" pitchFamily="34" charset="0"/>
                        </a:rPr>
                        <a:t>25</a:t>
                      </a:r>
                    </a:p>
                  </a:txBody>
                  <a:tcPr/>
                </a:tc>
                <a:extLst>
                  <a:ext uri="{0D108BD9-81ED-4DB2-BD59-A6C34878D82A}">
                    <a16:rowId xmlns:a16="http://schemas.microsoft.com/office/drawing/2014/main" val="1147990692"/>
                  </a:ext>
                </a:extLst>
              </a:tr>
              <a:tr h="370840">
                <a:tc>
                  <a:txBody>
                    <a:bodyPr/>
                    <a:lstStyle/>
                    <a:p>
                      <a:r>
                        <a:rPr lang="tr-TR" dirty="0">
                          <a:latin typeface="Arial" panose="020B0604020202020204" pitchFamily="34" charset="0"/>
                          <a:cs typeface="Arial" panose="020B0604020202020204" pitchFamily="34" charset="0"/>
                        </a:rPr>
                        <a:t>İktisat Tarihi</a:t>
                      </a:r>
                    </a:p>
                  </a:txBody>
                  <a:tcPr/>
                </a:tc>
                <a:tc>
                  <a:txBody>
                    <a:bodyPr/>
                    <a:lstStyle/>
                    <a:p>
                      <a:r>
                        <a:rPr lang="tr-TR" dirty="0">
                          <a:latin typeface="Arial" panose="020B0604020202020204" pitchFamily="34" charset="0"/>
                          <a:cs typeface="Arial" panose="020B0604020202020204" pitchFamily="34" charset="0"/>
                        </a:rPr>
                        <a:t>Maliye Bölümü</a:t>
                      </a:r>
                    </a:p>
                  </a:txBody>
                  <a:tcPr/>
                </a:tc>
                <a:tc>
                  <a:txBody>
                    <a:bodyPr/>
                    <a:lstStyle/>
                    <a:p>
                      <a:r>
                        <a:rPr lang="tr-TR" dirty="0">
                          <a:latin typeface="Arial" panose="020B0604020202020204" pitchFamily="34" charset="0"/>
                          <a:cs typeface="Arial" panose="020B0604020202020204" pitchFamily="34" charset="0"/>
                        </a:rPr>
                        <a:t>11.01.2019</a:t>
                      </a:r>
                    </a:p>
                  </a:txBody>
                  <a:tcPr/>
                </a:tc>
                <a:tc>
                  <a:txBody>
                    <a:bodyPr/>
                    <a:lstStyle/>
                    <a:p>
                      <a:r>
                        <a:rPr lang="tr-TR" dirty="0">
                          <a:latin typeface="Arial" panose="020B0604020202020204" pitchFamily="34" charset="0"/>
                          <a:cs typeface="Arial" panose="020B0604020202020204" pitchFamily="34" charset="0"/>
                        </a:rPr>
                        <a:t>09.45</a:t>
                      </a:r>
                    </a:p>
                  </a:txBody>
                  <a:tcPr/>
                </a:tc>
                <a:tc>
                  <a:txBody>
                    <a:bodyPr/>
                    <a:lstStyle/>
                    <a:p>
                      <a:r>
                        <a:rPr lang="tr-TR" dirty="0">
                          <a:latin typeface="Arial" panose="020B0604020202020204" pitchFamily="34" charset="0"/>
                          <a:cs typeface="Arial" panose="020B0604020202020204" pitchFamily="34" charset="0"/>
                        </a:rPr>
                        <a:t>78</a:t>
                      </a:r>
                    </a:p>
                  </a:txBody>
                  <a:tcPr/>
                </a:tc>
                <a:extLst>
                  <a:ext uri="{0D108BD9-81ED-4DB2-BD59-A6C34878D82A}">
                    <a16:rowId xmlns:a16="http://schemas.microsoft.com/office/drawing/2014/main" val="3090998282"/>
                  </a:ext>
                </a:extLst>
              </a:tr>
            </a:tbl>
          </a:graphicData>
        </a:graphic>
      </p:graphicFrame>
    </p:spTree>
    <p:extLst>
      <p:ext uri="{BB962C8B-B14F-4D97-AF65-F5344CB8AC3E}">
        <p14:creationId xmlns:p14="http://schemas.microsoft.com/office/powerpoint/2010/main" val="18014882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2757" y="260317"/>
            <a:ext cx="8911687" cy="437748"/>
          </a:xfrm>
        </p:spPr>
        <p:txBody>
          <a:bodyPr>
            <a:normAutofit fontScale="90000"/>
          </a:bodyPr>
          <a:lstStyle/>
          <a:p>
            <a:r>
              <a:rPr lang="tr-TR" dirty="0"/>
              <a:t>Sınav Saatleri - 2</a:t>
            </a:r>
          </a:p>
        </p:txBody>
      </p:sp>
      <p:sp>
        <p:nvSpPr>
          <p:cNvPr id="3" name="İçerik Yer Tutucusu 2"/>
          <p:cNvSpPr>
            <a:spLocks noGrp="1"/>
          </p:cNvSpPr>
          <p:nvPr>
            <p:ph idx="1"/>
          </p:nvPr>
        </p:nvSpPr>
        <p:spPr>
          <a:xfrm>
            <a:off x="2602757" y="1450259"/>
            <a:ext cx="8915400" cy="757083"/>
          </a:xfrm>
        </p:spPr>
        <p:txBody>
          <a:bodyPr>
            <a:noAutofit/>
          </a:bodyPr>
          <a:lstStyle/>
          <a:p>
            <a:pPr algn="just"/>
            <a:r>
              <a:rPr lang="tr-TR" sz="2400" dirty="0">
                <a:solidFill>
                  <a:schemeClr val="tx1"/>
                </a:solidFill>
                <a:latin typeface="Arial" panose="020B0604020202020204" pitchFamily="34" charset="0"/>
                <a:cs typeface="Arial" panose="020B0604020202020204" pitchFamily="34" charset="0"/>
              </a:rPr>
              <a:t>Birinci öğretim ve ikinci öğretim sınav programlarının ayrı olarak hazırlanıp ilan edilmesi</a:t>
            </a:r>
          </a:p>
        </p:txBody>
      </p:sp>
      <p:sp>
        <p:nvSpPr>
          <p:cNvPr id="6" name="Metin kutusu 5"/>
          <p:cNvSpPr txBox="1"/>
          <p:nvPr/>
        </p:nvSpPr>
        <p:spPr>
          <a:xfrm>
            <a:off x="2880852" y="2664541"/>
            <a:ext cx="8917858" cy="2739211"/>
          </a:xfrm>
          <a:prstGeom prst="rect">
            <a:avLst/>
          </a:prstGeom>
          <a:noFill/>
        </p:spPr>
        <p:txBody>
          <a:bodyPr wrap="square" rtlCol="0">
            <a:spAutoFit/>
          </a:bodyPr>
          <a:lstStyle/>
          <a:p>
            <a:r>
              <a:rPr lang="tr-TR" sz="2800" dirty="0">
                <a:latin typeface="Arial" panose="020B0604020202020204" pitchFamily="34" charset="0"/>
                <a:cs typeface="Arial" panose="020B0604020202020204" pitchFamily="34" charset="0"/>
              </a:rPr>
              <a:t>Sınav Ücreti: </a:t>
            </a:r>
          </a:p>
          <a:p>
            <a:pPr marL="285750" indent="-285750">
              <a:buFontTx/>
              <a:buChar char="-"/>
            </a:pPr>
            <a:r>
              <a:rPr lang="tr-TR" sz="2800" dirty="0">
                <a:latin typeface="Arial" panose="020B0604020202020204" pitchFamily="34" charset="0"/>
                <a:cs typeface="Arial" panose="020B0604020202020204" pitchFamily="34" charset="0"/>
              </a:rPr>
              <a:t>Makro İktisat Toplam Öğrenci Sayısı: 128 Gösterge 900</a:t>
            </a:r>
          </a:p>
          <a:p>
            <a:pPr marL="285750" indent="-285750">
              <a:buFontTx/>
              <a:buChar char="-"/>
            </a:pPr>
            <a:r>
              <a:rPr lang="tr-TR" sz="2800" dirty="0">
                <a:latin typeface="Arial" panose="020B0604020202020204" pitchFamily="34" charset="0"/>
                <a:cs typeface="Arial" panose="020B0604020202020204" pitchFamily="34" charset="0"/>
              </a:rPr>
              <a:t>Kamu Ekonomisi </a:t>
            </a:r>
            <a:r>
              <a:rPr lang="tr-TR" sz="3200" dirty="0">
                <a:latin typeface="Arial" panose="020B0604020202020204" pitchFamily="34" charset="0"/>
                <a:cs typeface="Arial" panose="020B0604020202020204" pitchFamily="34" charset="0"/>
              </a:rPr>
              <a:t>Toplam</a:t>
            </a:r>
            <a:r>
              <a:rPr lang="tr-TR" sz="2800" dirty="0">
                <a:latin typeface="Arial" panose="020B0604020202020204" pitchFamily="34" charset="0"/>
                <a:cs typeface="Arial" panose="020B0604020202020204" pitchFamily="34" charset="0"/>
              </a:rPr>
              <a:t> Öğrenci Sayısı 25 Gösterge 300</a:t>
            </a:r>
          </a:p>
          <a:p>
            <a:pPr marL="285750" indent="-285750">
              <a:buFontTx/>
              <a:buChar char="-"/>
            </a:pPr>
            <a:r>
              <a:rPr lang="tr-TR" sz="2800" dirty="0">
                <a:latin typeface="Arial" panose="020B0604020202020204" pitchFamily="34" charset="0"/>
                <a:cs typeface="Arial" panose="020B0604020202020204" pitchFamily="34" charset="0"/>
              </a:rPr>
              <a:t>İktisat Tarihi Toplam Öğrenci Sayısı 78 Gösterge 600</a:t>
            </a:r>
          </a:p>
        </p:txBody>
      </p:sp>
    </p:spTree>
    <p:extLst>
      <p:ext uri="{BB962C8B-B14F-4D97-AF65-F5344CB8AC3E}">
        <p14:creationId xmlns:p14="http://schemas.microsoft.com/office/powerpoint/2010/main" val="13927148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0889" y="570271"/>
            <a:ext cx="8915400" cy="5649460"/>
          </a:xfrm>
        </p:spPr>
        <p:txBody>
          <a:bodyPr>
            <a:noAutofit/>
          </a:bodyPr>
          <a:lstStyle/>
          <a:p>
            <a:pPr algn="ctr"/>
            <a:endParaRPr lang="tr-TR" sz="7200" dirty="0"/>
          </a:p>
          <a:p>
            <a:pPr algn="ctr"/>
            <a:endParaRPr lang="tr-TR" sz="7200" dirty="0"/>
          </a:p>
          <a:p>
            <a:pPr algn="ctr"/>
            <a:r>
              <a:rPr lang="tr-TR" sz="7200" dirty="0"/>
              <a:t>Teşekkürler.</a:t>
            </a:r>
          </a:p>
        </p:txBody>
      </p:sp>
    </p:spTree>
    <p:extLst>
      <p:ext uri="{BB962C8B-B14F-4D97-AF65-F5344CB8AC3E}">
        <p14:creationId xmlns:p14="http://schemas.microsoft.com/office/powerpoint/2010/main" val="3160879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7141" y="678426"/>
            <a:ext cx="10917471" cy="6046839"/>
          </a:xfrm>
        </p:spPr>
        <p:txBody>
          <a:bodyPr>
            <a:normAutofit fontScale="92500" lnSpcReduction="20000"/>
          </a:bodyPr>
          <a:lstStyle/>
          <a:p>
            <a:pPr marL="0" indent="0" algn="just">
              <a:buNone/>
            </a:pPr>
            <a:endParaRPr lang="tr-TR" dirty="0">
              <a:solidFill>
                <a:srgbClr val="FF0000"/>
              </a:solidFill>
              <a:latin typeface="Arial" panose="020B0604020202020204" pitchFamily="34" charset="0"/>
              <a:cs typeface="Arial" panose="020B0604020202020204" pitchFamily="34" charset="0"/>
            </a:endParaRPr>
          </a:p>
          <a:p>
            <a:pPr marL="0" indent="0" algn="just">
              <a:buNone/>
            </a:pPr>
            <a:r>
              <a:rPr lang="tr-TR" dirty="0">
                <a:solidFill>
                  <a:srgbClr val="FF0000"/>
                </a:solidFill>
                <a:latin typeface="Arial" panose="020B0604020202020204" pitchFamily="34" charset="0"/>
                <a:cs typeface="Arial" panose="020B0604020202020204" pitchFamily="34" charset="0"/>
              </a:rPr>
              <a:t>Temel İlke: Ek ders ücretinin ödenebilmesi için öğretim elemanının haftalık ders yükünün dışında ders vermesi gerekir. </a:t>
            </a:r>
          </a:p>
          <a:p>
            <a:pPr marL="0" indent="0" algn="just">
              <a:buNone/>
            </a:pPr>
            <a:endParaRPr lang="tr-TR" dirty="0">
              <a:latin typeface="Arial" panose="020B0604020202020204" pitchFamily="34" charset="0"/>
              <a:cs typeface="Arial" panose="020B0604020202020204" pitchFamily="34" charset="0"/>
            </a:endParaRP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SORU: Zorunlu ders yükü nedir ? Kaç saat olarak değerlendirilmesi gereklidir? </a:t>
            </a:r>
            <a:r>
              <a:rPr lang="tr-TR" sz="2300" dirty="0">
                <a:solidFill>
                  <a:srgbClr val="FF0000"/>
                </a:solidFill>
                <a:latin typeface="Arial" panose="020B0604020202020204" pitchFamily="34" charset="0"/>
                <a:cs typeface="Arial" panose="020B0604020202020204" pitchFamily="34" charset="0"/>
              </a:rPr>
              <a:t>Senato Kararı ile çıkarılan bir Yönerge aracılığıyla değiştirilebilir mi</a:t>
            </a:r>
            <a:r>
              <a:rPr lang="tr-TR" sz="2300" dirty="0">
                <a:solidFill>
                  <a:schemeClr val="tx1"/>
                </a:solidFill>
                <a:latin typeface="Arial" panose="020B0604020202020204" pitchFamily="34" charset="0"/>
                <a:cs typeface="Arial" panose="020B0604020202020204" pitchFamily="34" charset="0"/>
              </a:rPr>
              <a:t>?</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(2018 değişikliği; 2547 </a:t>
            </a:r>
            <a:r>
              <a:rPr lang="tr-TR" sz="2300" dirty="0" err="1">
                <a:solidFill>
                  <a:schemeClr val="tx1"/>
                </a:solidFill>
                <a:latin typeface="Arial" panose="020B0604020202020204" pitchFamily="34" charset="0"/>
                <a:cs typeface="Arial" panose="020B0604020202020204" pitchFamily="34" charset="0"/>
              </a:rPr>
              <a:t>sy</a:t>
            </a:r>
            <a:r>
              <a:rPr lang="tr-TR" sz="2300" dirty="0">
                <a:solidFill>
                  <a:schemeClr val="tx1"/>
                </a:solidFill>
                <a:latin typeface="Arial" panose="020B0604020202020204" pitchFamily="34" charset="0"/>
                <a:cs typeface="Arial" panose="020B0604020202020204" pitchFamily="34" charset="0"/>
              </a:rPr>
              <a:t> Kanun’un 36’ncı </a:t>
            </a:r>
            <a:r>
              <a:rPr lang="tr-TR" sz="2300" dirty="0" err="1">
                <a:solidFill>
                  <a:schemeClr val="tx1"/>
                </a:solidFill>
                <a:latin typeface="Arial" panose="020B0604020202020204" pitchFamily="34" charset="0"/>
                <a:cs typeface="Arial" panose="020B0604020202020204" pitchFamily="34" charset="0"/>
              </a:rPr>
              <a:t>md.</a:t>
            </a:r>
            <a:r>
              <a:rPr lang="tr-TR" sz="2300" dirty="0">
                <a:solidFill>
                  <a:schemeClr val="tx1"/>
                </a:solidFill>
                <a:latin typeface="Arial" panose="020B0604020202020204" pitchFamily="34" charset="0"/>
                <a:cs typeface="Arial" panose="020B0604020202020204" pitchFamily="34" charset="0"/>
              </a:rPr>
              <a:t> </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 Öğretim üyesi için … asgari 10 saat; </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 Öğretim görevlisi için … asgari 12 saat; </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 Araştırma görevlilerine </a:t>
            </a:r>
            <a:r>
              <a:rPr lang="tr-TR" sz="2300" u="sng" dirty="0">
                <a:solidFill>
                  <a:schemeClr val="tx1"/>
                </a:solidFill>
                <a:latin typeface="Arial" panose="020B0604020202020204" pitchFamily="34" charset="0"/>
                <a:cs typeface="Arial" panose="020B0604020202020204" pitchFamily="34" charset="0"/>
              </a:rPr>
              <a:t>talepleri üzerine </a:t>
            </a:r>
            <a:r>
              <a:rPr lang="tr-TR" sz="2300" dirty="0">
                <a:solidFill>
                  <a:schemeClr val="tx1"/>
                </a:solidFill>
                <a:latin typeface="Arial" panose="020B0604020202020204" pitchFamily="34" charset="0"/>
                <a:cs typeface="Arial" panose="020B0604020202020204" pitchFamily="34" charset="0"/>
              </a:rPr>
              <a:t>ve </a:t>
            </a:r>
            <a:r>
              <a:rPr lang="tr-TR" sz="2300" u="sng" dirty="0">
                <a:solidFill>
                  <a:schemeClr val="tx1"/>
                </a:solidFill>
                <a:latin typeface="Arial" panose="020B0604020202020204" pitchFamily="34" charset="0"/>
                <a:cs typeface="Arial" panose="020B0604020202020204" pitchFamily="34" charset="0"/>
              </a:rPr>
              <a:t>üniversite yönetim kurulunun uygun görmesi</a:t>
            </a:r>
            <a:r>
              <a:rPr lang="tr-TR" sz="2300" dirty="0">
                <a:solidFill>
                  <a:schemeClr val="tx1"/>
                </a:solidFill>
                <a:latin typeface="Arial" panose="020B0604020202020204" pitchFamily="34" charset="0"/>
                <a:cs typeface="Arial" panose="020B0604020202020204" pitchFamily="34" charset="0"/>
              </a:rPr>
              <a:t> halinde 12 saat; </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 Rektör, rektör yardımcısı, dekan, enstitü ve yüksekokul müdürlerinin ders verme yükümlülüğü yoktur. </a:t>
            </a:r>
          </a:p>
          <a:p>
            <a:pPr marL="0" indent="0" algn="just">
              <a:lnSpc>
                <a:spcPct val="120000"/>
              </a:lnSpc>
              <a:buNone/>
            </a:pPr>
            <a:r>
              <a:rPr lang="tr-TR" sz="2300" dirty="0">
                <a:solidFill>
                  <a:schemeClr val="tx1"/>
                </a:solidFill>
                <a:latin typeface="Arial" panose="020B0604020202020204" pitchFamily="34" charset="0"/>
                <a:cs typeface="Arial" panose="020B0604020202020204" pitchFamily="34" charset="0"/>
              </a:rPr>
              <a:t>	- Başhekimler, dekan yardımcıları, enstitü ve yüksekokul müdür yardımcıları ve bölüm başkanları için … asgari 5 saat; (İdari Görevlendirme) . 	zorunlu ders yükü bulunmaktadır. </a:t>
            </a:r>
          </a:p>
          <a:p>
            <a:pPr algn="just"/>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5171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2878F-F941-3C49-0AF0-FF344E847A0F}"/>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84DB61-A7E5-18BB-904E-045CE4B170E7}"/>
              </a:ext>
            </a:extLst>
          </p:cNvPr>
          <p:cNvSpPr>
            <a:spLocks noGrp="1"/>
          </p:cNvSpPr>
          <p:nvPr>
            <p:ph idx="1"/>
          </p:nvPr>
        </p:nvSpPr>
        <p:spPr>
          <a:xfrm>
            <a:off x="519764" y="678426"/>
            <a:ext cx="10984848" cy="6046839"/>
          </a:xfrm>
        </p:spPr>
        <p:txBody>
          <a:bodyPr>
            <a:normAutofit/>
          </a:bodyPr>
          <a:lstStyle/>
          <a:p>
            <a:pPr algn="just"/>
            <a:r>
              <a:rPr lang="tr-TR" b="1" i="0" dirty="0">
                <a:solidFill>
                  <a:srgbClr val="242424"/>
                </a:solidFill>
                <a:effectLst/>
                <a:latin typeface="Segoe UI" panose="020B0502040204020203" pitchFamily="34" charset="0"/>
              </a:rPr>
              <a:t>Madde 36 – </a:t>
            </a:r>
            <a:r>
              <a:rPr lang="tr-TR" b="0" i="0" dirty="0">
                <a:solidFill>
                  <a:srgbClr val="242424"/>
                </a:solidFill>
                <a:effectLst/>
                <a:latin typeface="Segoe UI" panose="020B0502040204020203" pitchFamily="34" charset="0"/>
              </a:rPr>
              <a:t>(Değişik: 21/1/2010-5947/3 </a:t>
            </a:r>
            <a:r>
              <a:rPr lang="tr-TR" b="0" i="0" dirty="0" err="1">
                <a:solidFill>
                  <a:srgbClr val="242424"/>
                </a:solidFill>
                <a:effectLst/>
                <a:latin typeface="Segoe UI" panose="020B0502040204020203" pitchFamily="34" charset="0"/>
              </a:rPr>
              <a:t>md.</a:t>
            </a:r>
            <a:r>
              <a:rPr lang="tr-TR" b="0" i="0" dirty="0">
                <a:solidFill>
                  <a:srgbClr val="242424"/>
                </a:solidFill>
                <a:effectLst/>
                <a:latin typeface="Segoe UI" panose="020B0502040204020203" pitchFamily="34" charset="0"/>
              </a:rPr>
              <a:t>) Öğretim elemanları, üniversitede devamlı statüde görev yapar. (İptal birinci cümle: Anayasa Mahkemesi’nin 16/7/2010 tarihli ve E.: 2010/29, K.: 2010/90 sayılı Kararı ile.) Öğretim elemanının görevi ile bağlantılı olarak verdiği hizmetin karşılığında telif ücreti adıyla bir bedel tahsil etmesi halinde 58 inci madde hükümleri uygulanır. (Değişik üçüncü fıkra: 22/2/2018-7100/8 </a:t>
            </a:r>
            <a:r>
              <a:rPr lang="tr-TR" b="0" i="0" dirty="0" err="1">
                <a:solidFill>
                  <a:srgbClr val="242424"/>
                </a:solidFill>
                <a:effectLst/>
                <a:latin typeface="Segoe UI" panose="020B0502040204020203" pitchFamily="34" charset="0"/>
              </a:rPr>
              <a:t>md.</a:t>
            </a:r>
            <a:r>
              <a:rPr lang="tr-TR" b="0" i="0" dirty="0">
                <a:solidFill>
                  <a:srgbClr val="242424"/>
                </a:solidFill>
                <a:effectLst/>
                <a:latin typeface="Segoe UI" panose="020B0502040204020203" pitchFamily="34" charset="0"/>
              </a:rPr>
              <a:t>) Öğretim üyesi, kadrosunun bulunduğu yükseköğretim birimi ile sınırlı olmaksızın ve ihtiyaç bulunması halinde görevli olduğu yükseköğretim kurumunda haftada asgari on saat ders vermekle yükümlüdür. Öğretim görevlisi ise haftada asgari on iki saat ders vermekle yükümlüdür.</a:t>
            </a:r>
            <a:r>
              <a:rPr lang="tr-TR" b="1" i="0" dirty="0">
                <a:solidFill>
                  <a:srgbClr val="242424"/>
                </a:solidFill>
                <a:effectLst/>
                <a:latin typeface="Segoe UI" panose="020B0502040204020203" pitchFamily="34" charset="0"/>
              </a:rPr>
              <a:t> </a:t>
            </a:r>
            <a:r>
              <a:rPr lang="tr-TR" b="1" i="0" dirty="0">
                <a:solidFill>
                  <a:srgbClr val="FF0000"/>
                </a:solidFill>
                <a:effectLst/>
                <a:latin typeface="Segoe UI" panose="020B0502040204020203" pitchFamily="34" charset="0"/>
              </a:rPr>
              <a:t>Ancak yükseköğretim kurumlarının uygulamalı birimlerinde görev yapacak olan öğretim görevlileri için ders yükü aranmaz ve bunlara ders ücreti ödenmez.</a:t>
            </a:r>
            <a:r>
              <a:rPr lang="tr-TR" b="1" i="0" dirty="0">
                <a:solidFill>
                  <a:srgbClr val="242424"/>
                </a:solidFill>
                <a:effectLst/>
                <a:latin typeface="Segoe UI" panose="020B0502040204020203" pitchFamily="34" charset="0"/>
              </a:rPr>
              <a:t> Doktora çalışmalarını başarı ile tamamlamış, tıpta, diş hekimliğinde, eczacılıkta ve veteriner hekimlikte uzmanlık unvanını veya Üniversitelerarası Kurulun önerisi üzerine Yükseköğretim Kurulunca tespit edilen belli sanat dallarının birinde yeterlik kazanmış olan 22/2/2018 tarihli ve 7100 sayılı Yükseköğretim Kanunu ile Bazı Kanun ve Kanun Hükmünde Kararnamelerde Değişiklik Yapılması Hakkında Kanunun 34 üncü maddesinin ikinci fıkrası kapsamındakiler de dahil olmak üzere uygulamalı birimlerde görev yapan öğretim görevlileri ile araştırma görevlilerine talepleri üzerine ve üniversite yönetim kurulunun uygun görmesi halinde ders görevi verilebilir. Bu şekilde ders görevi verilen uygulamalı birimlerde görev yapan öğretim görevlileri ile araştırma görevlilerine haftada on iki saati aşan ders görevleri için haftada on saate kadar 2914 sayılı Kanunun 11 inci maddesinde yer alan esaslar çerçevesinde öğretim görevlileri için  belirlenmiş olan ek ders ücreti, gösterge rakamı üzerinden ek ders ücreti ile sınav ücreti ödenir."</a:t>
            </a:r>
            <a:r>
              <a:rPr lang="tr-TR" b="0" i="0" dirty="0">
                <a:solidFill>
                  <a:srgbClr val="242424"/>
                </a:solidFill>
                <a:effectLst/>
                <a:latin typeface="Segoe UI" panose="020B0502040204020203" pitchFamily="34" charset="0"/>
              </a:rPr>
              <a:t>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5644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65B65-3C3A-835B-504B-F91BBCF0FA8C}"/>
            </a:ext>
          </a:extLst>
        </p:cNvPr>
        <p:cNvGrpSpPr/>
        <p:nvPr/>
      </p:nvGrpSpPr>
      <p:grpSpPr>
        <a:xfrm>
          <a:off x="0" y="0"/>
          <a:ext cx="0" cy="0"/>
          <a:chOff x="0" y="0"/>
          <a:chExt cx="0" cy="0"/>
        </a:xfrm>
      </p:grpSpPr>
      <p:graphicFrame>
        <p:nvGraphicFramePr>
          <p:cNvPr id="6" name="Tablo 5">
            <a:extLst>
              <a:ext uri="{FF2B5EF4-FFF2-40B4-BE49-F238E27FC236}">
                <a16:creationId xmlns:a16="http://schemas.microsoft.com/office/drawing/2014/main" id="{EA86B93D-E657-FD82-5ABD-6E890FD823C8}"/>
              </a:ext>
            </a:extLst>
          </p:cNvPr>
          <p:cNvGraphicFramePr>
            <a:graphicFrameLocks noGrp="1"/>
          </p:cNvGraphicFramePr>
          <p:nvPr>
            <p:extLst>
              <p:ext uri="{D42A27DB-BD31-4B8C-83A1-F6EECF244321}">
                <p14:modId xmlns:p14="http://schemas.microsoft.com/office/powerpoint/2010/main" val="681257648"/>
              </p:ext>
            </p:extLst>
          </p:nvPr>
        </p:nvGraphicFramePr>
        <p:xfrm>
          <a:off x="823866" y="719666"/>
          <a:ext cx="11009013" cy="5119819"/>
        </p:xfrm>
        <a:graphic>
          <a:graphicData uri="http://schemas.openxmlformats.org/drawingml/2006/table">
            <a:tbl>
              <a:tblPr firstRow="1" bandRow="1">
                <a:tableStyleId>{5C22544A-7EE6-4342-B048-85BDC9FD1C3A}</a:tableStyleId>
              </a:tblPr>
              <a:tblGrid>
                <a:gridCol w="3669671">
                  <a:extLst>
                    <a:ext uri="{9D8B030D-6E8A-4147-A177-3AD203B41FA5}">
                      <a16:colId xmlns:a16="http://schemas.microsoft.com/office/drawing/2014/main" val="3986761195"/>
                    </a:ext>
                  </a:extLst>
                </a:gridCol>
                <a:gridCol w="3669671">
                  <a:extLst>
                    <a:ext uri="{9D8B030D-6E8A-4147-A177-3AD203B41FA5}">
                      <a16:colId xmlns:a16="http://schemas.microsoft.com/office/drawing/2014/main" val="1726620045"/>
                    </a:ext>
                  </a:extLst>
                </a:gridCol>
                <a:gridCol w="3669671">
                  <a:extLst>
                    <a:ext uri="{9D8B030D-6E8A-4147-A177-3AD203B41FA5}">
                      <a16:colId xmlns:a16="http://schemas.microsoft.com/office/drawing/2014/main" val="4275336020"/>
                    </a:ext>
                  </a:extLst>
                </a:gridCol>
              </a:tblGrid>
              <a:tr h="596685">
                <a:tc gridSpan="3">
                  <a:txBody>
                    <a:bodyPr/>
                    <a:lstStyle/>
                    <a:p>
                      <a:r>
                        <a:rPr lang="tr-TR" b="1" dirty="0">
                          <a:effectLst/>
                        </a:rPr>
                        <a:t>17 NİSAN 2020 Tarihli Resmi Gazete 7243 SAYILI KANUN SONRASI</a:t>
                      </a:r>
                      <a:endParaRPr lang="tr-TR" dirty="0">
                        <a:effectLst/>
                      </a:endParaRPr>
                    </a:p>
                  </a:txBody>
                  <a:tcPr marL="12700" marR="12700" marT="12700" marB="12700" anchor="ctr"/>
                </a:tc>
                <a:tc hMerge="1">
                  <a:txBody>
                    <a:bodyPr/>
                    <a:lstStyle/>
                    <a:p>
                      <a:endParaRPr lang="tr-TR"/>
                    </a:p>
                  </a:txBody>
                  <a:tcPr/>
                </a:tc>
                <a:tc hMerge="1">
                  <a:txBody>
                    <a:bodyPr/>
                    <a:lstStyle/>
                    <a:p>
                      <a:endParaRPr lang="tr-TR" dirty="0"/>
                    </a:p>
                  </a:txBody>
                  <a:tcPr/>
                </a:tc>
                <a:extLst>
                  <a:ext uri="{0D108BD9-81ED-4DB2-BD59-A6C34878D82A}">
                    <a16:rowId xmlns:a16="http://schemas.microsoft.com/office/drawing/2014/main" val="2580426031"/>
                  </a:ext>
                </a:extLst>
              </a:tr>
              <a:tr h="923636">
                <a:tc>
                  <a:txBody>
                    <a:bodyPr/>
                    <a:lstStyle/>
                    <a:p>
                      <a:r>
                        <a:rPr lang="tr-TR" sz="1800" b="1" i="0" kern="1200" dirty="0">
                          <a:solidFill>
                            <a:schemeClr val="dk1"/>
                          </a:solidFill>
                          <a:effectLst/>
                          <a:latin typeface="+mn-lt"/>
                          <a:ea typeface="+mn-ea"/>
                          <a:cs typeface="+mn-cs"/>
                        </a:rPr>
                        <a:t>UNVANI</a:t>
                      </a:r>
                      <a:endParaRPr lang="tr-TR" dirty="0"/>
                    </a:p>
                  </a:txBody>
                  <a:tcPr/>
                </a:tc>
                <a:tc>
                  <a:txBody>
                    <a:bodyPr/>
                    <a:lstStyle/>
                    <a:p>
                      <a:br>
                        <a:rPr lang="tr-TR" b="1" dirty="0">
                          <a:effectLst/>
                        </a:rPr>
                      </a:br>
                      <a:r>
                        <a:rPr lang="tr-TR" b="1" dirty="0">
                          <a:effectLst/>
                        </a:rPr>
                        <a:t>DERS GÖREVİ</a:t>
                      </a:r>
                      <a:endParaRPr lang="tr-TR" dirty="0">
                        <a:effectLst/>
                      </a:endParaRPr>
                    </a:p>
                  </a:txBody>
                  <a:tcPr marL="12700" marR="12700" marT="12700" marB="12700" anchor="ctr"/>
                </a:tc>
                <a:tc>
                  <a:txBody>
                    <a:bodyPr/>
                    <a:lstStyle/>
                    <a:p>
                      <a:br>
                        <a:rPr lang="tr-TR" b="1" dirty="0">
                          <a:effectLst/>
                        </a:rPr>
                      </a:br>
                      <a:r>
                        <a:rPr lang="tr-TR" b="1" dirty="0">
                          <a:effectLst/>
                        </a:rPr>
                        <a:t>DERS ÜCRETİ</a:t>
                      </a:r>
                      <a:endParaRPr lang="tr-TR" dirty="0">
                        <a:effectLst/>
                      </a:endParaRPr>
                    </a:p>
                  </a:txBody>
                  <a:tcPr marL="12700" marR="12700" marT="12700" marB="12700" anchor="ctr"/>
                </a:tc>
                <a:extLst>
                  <a:ext uri="{0D108BD9-81ED-4DB2-BD59-A6C34878D82A}">
                    <a16:rowId xmlns:a16="http://schemas.microsoft.com/office/drawing/2014/main" val="1442615157"/>
                  </a:ext>
                </a:extLst>
              </a:tr>
              <a:tr h="1770698">
                <a:tc>
                  <a:txBody>
                    <a:bodyPr/>
                    <a:lstStyle/>
                    <a:p>
                      <a:r>
                        <a:rPr lang="tr-TR" sz="1800" b="0" i="0" kern="1200" dirty="0">
                          <a:solidFill>
                            <a:schemeClr val="dk1"/>
                          </a:solidFill>
                          <a:effectLst/>
                          <a:latin typeface="+mn-lt"/>
                          <a:ea typeface="+mn-ea"/>
                          <a:cs typeface="+mn-cs"/>
                        </a:rPr>
                        <a:t>Doktorasını tamamlamış Uzman, Çevirici ve Eğitim Öğretim Planlamacıları </a:t>
                      </a:r>
                      <a:r>
                        <a:rPr lang="tr-TR" sz="1800" b="1" i="0" kern="1200" dirty="0">
                          <a:solidFill>
                            <a:schemeClr val="dk1"/>
                          </a:solidFill>
                          <a:effectLst/>
                          <a:latin typeface="+mn-lt"/>
                          <a:ea typeface="+mn-ea"/>
                          <a:cs typeface="+mn-cs"/>
                        </a:rPr>
                        <a:t>(Kadroları Öğretim Görevlisine dönüşenler)</a:t>
                      </a:r>
                      <a:endParaRPr lang="tr-TR" dirty="0"/>
                    </a:p>
                  </a:txBody>
                  <a:tcPr/>
                </a:tc>
                <a:tc>
                  <a:txBody>
                    <a:bodyPr/>
                    <a:lstStyle/>
                    <a:p>
                      <a:r>
                        <a:rPr lang="tr-TR" sz="1800" b="0" i="0" kern="1200" dirty="0">
                          <a:solidFill>
                            <a:schemeClr val="dk1"/>
                          </a:solidFill>
                          <a:effectLst/>
                          <a:latin typeface="+mn-lt"/>
                          <a:ea typeface="+mn-ea"/>
                          <a:cs typeface="+mn-cs"/>
                        </a:rPr>
                        <a:t>Talebi üzerine ve Üniversite Yönetim Kurulunun uygun görmesine bağlı olarak verebilir.</a:t>
                      </a:r>
                      <a:endParaRPr lang="tr-TR" dirty="0"/>
                    </a:p>
                  </a:txBody>
                  <a:tcPr/>
                </a:tc>
                <a:tc>
                  <a:txBody>
                    <a:bodyPr/>
                    <a:lstStyle/>
                    <a:p>
                      <a:r>
                        <a:rPr lang="tr-TR" sz="1800" b="0" i="0" kern="1200" dirty="0">
                          <a:solidFill>
                            <a:schemeClr val="dk1"/>
                          </a:solidFill>
                          <a:effectLst/>
                          <a:latin typeface="+mn-lt"/>
                          <a:ea typeface="+mn-ea"/>
                          <a:cs typeface="+mn-cs"/>
                        </a:rPr>
                        <a:t>12 saati aşan kısmı için 10 saate kadar ders saati ücret alır.</a:t>
                      </a:r>
                      <a:endParaRPr lang="tr-TR" dirty="0"/>
                    </a:p>
                  </a:txBody>
                  <a:tcPr/>
                </a:tc>
                <a:extLst>
                  <a:ext uri="{0D108BD9-81ED-4DB2-BD59-A6C34878D82A}">
                    <a16:rowId xmlns:a16="http://schemas.microsoft.com/office/drawing/2014/main" val="878327352"/>
                  </a:ext>
                </a:extLst>
              </a:tr>
              <a:tr h="596685">
                <a:tc>
                  <a:txBody>
                    <a:bodyPr/>
                    <a:lstStyle/>
                    <a:p>
                      <a:r>
                        <a:rPr lang="tr-TR" sz="1800" b="0" i="0" kern="1200" dirty="0">
                          <a:solidFill>
                            <a:schemeClr val="dk1"/>
                          </a:solidFill>
                          <a:effectLst/>
                          <a:latin typeface="+mn-lt"/>
                          <a:ea typeface="+mn-ea"/>
                          <a:cs typeface="+mn-cs"/>
                        </a:rPr>
                        <a:t>İlk defa alınan doktorasını tamamlamamış uygulamalı birim Öğretim Görevlileri</a:t>
                      </a:r>
                      <a:endParaRPr lang="tr-TR" dirty="0"/>
                    </a:p>
                  </a:txBody>
                  <a:tcPr/>
                </a:tc>
                <a:tc>
                  <a:txBody>
                    <a:bodyPr/>
                    <a:lstStyle/>
                    <a:p>
                      <a:br>
                        <a:rPr lang="tr-TR" dirty="0">
                          <a:effectLst/>
                        </a:rPr>
                      </a:br>
                      <a:r>
                        <a:rPr lang="tr-TR" dirty="0">
                          <a:effectLst/>
                        </a:rPr>
                        <a:t>Verilebilir</a:t>
                      </a:r>
                    </a:p>
                  </a:txBody>
                  <a:tcPr marL="12700" marR="12700" marT="12700" marB="12700" anchor="ctr"/>
                </a:tc>
                <a:tc>
                  <a:txBody>
                    <a:bodyPr/>
                    <a:lstStyle/>
                    <a:p>
                      <a:r>
                        <a:rPr lang="tr-TR" sz="1800" b="0" i="0" kern="1200" dirty="0">
                          <a:solidFill>
                            <a:schemeClr val="dk1"/>
                          </a:solidFill>
                          <a:effectLst/>
                          <a:latin typeface="+mn-lt"/>
                          <a:ea typeface="+mn-ea"/>
                          <a:cs typeface="+mn-cs"/>
                        </a:rPr>
                        <a:t>Alamaz</a:t>
                      </a:r>
                      <a:endParaRPr lang="tr-TR" dirty="0"/>
                    </a:p>
                  </a:txBody>
                  <a:tcPr/>
                </a:tc>
                <a:extLst>
                  <a:ext uri="{0D108BD9-81ED-4DB2-BD59-A6C34878D82A}">
                    <a16:rowId xmlns:a16="http://schemas.microsoft.com/office/drawing/2014/main" val="2526163626"/>
                  </a:ext>
                </a:extLst>
              </a:tr>
              <a:tr h="596685">
                <a:tc>
                  <a:txBody>
                    <a:bodyPr/>
                    <a:lstStyle/>
                    <a:p>
                      <a:r>
                        <a:rPr lang="tr-TR" sz="1800" b="0" i="0" kern="1200" dirty="0">
                          <a:solidFill>
                            <a:schemeClr val="dk1"/>
                          </a:solidFill>
                          <a:effectLst/>
                          <a:latin typeface="+mn-lt"/>
                          <a:ea typeface="+mn-ea"/>
                          <a:cs typeface="+mn-cs"/>
                        </a:rPr>
                        <a:t>Doktorasını tamamlamış ve uygulamalı birim statüsünde ilk kez alınmış Öğretim Görevlileri</a:t>
                      </a:r>
                      <a:endParaRPr lang="tr-TR" dirty="0"/>
                    </a:p>
                  </a:txBody>
                  <a:tcPr/>
                </a:tc>
                <a:tc>
                  <a:txBody>
                    <a:bodyPr/>
                    <a:lstStyle/>
                    <a:p>
                      <a:r>
                        <a:rPr lang="tr-TR" sz="1800" b="0" i="0" kern="1200" dirty="0">
                          <a:solidFill>
                            <a:schemeClr val="dk1"/>
                          </a:solidFill>
                          <a:effectLst/>
                          <a:latin typeface="+mn-lt"/>
                          <a:ea typeface="+mn-ea"/>
                          <a:cs typeface="+mn-cs"/>
                        </a:rPr>
                        <a:t>Talebi üzerine ve Üniversite Yönetim Kurulunun uygun görmesine bağlı olarak verebilir.</a:t>
                      </a:r>
                      <a:endParaRPr lang="tr-TR" dirty="0"/>
                    </a:p>
                  </a:txBody>
                  <a:tcPr/>
                </a:tc>
                <a:tc>
                  <a:txBody>
                    <a:bodyPr/>
                    <a:lstStyle/>
                    <a:p>
                      <a:r>
                        <a:rPr lang="tr-TR" sz="1800" b="0" i="0" kern="1200" dirty="0">
                          <a:solidFill>
                            <a:schemeClr val="dk1"/>
                          </a:solidFill>
                          <a:effectLst/>
                          <a:latin typeface="+mn-lt"/>
                          <a:ea typeface="+mn-ea"/>
                          <a:cs typeface="+mn-cs"/>
                        </a:rPr>
                        <a:t>12 saati aşan kısmı için 10 saate kadar ders saati ücret alır.</a:t>
                      </a:r>
                      <a:endParaRPr lang="tr-TR" dirty="0"/>
                    </a:p>
                  </a:txBody>
                  <a:tcPr/>
                </a:tc>
                <a:extLst>
                  <a:ext uri="{0D108BD9-81ED-4DB2-BD59-A6C34878D82A}">
                    <a16:rowId xmlns:a16="http://schemas.microsoft.com/office/drawing/2014/main" val="2279381897"/>
                  </a:ext>
                </a:extLst>
              </a:tr>
            </a:tbl>
          </a:graphicData>
        </a:graphic>
      </p:graphicFrame>
    </p:spTree>
    <p:extLst>
      <p:ext uri="{BB962C8B-B14F-4D97-AF65-F5344CB8AC3E}">
        <p14:creationId xmlns:p14="http://schemas.microsoft.com/office/powerpoint/2010/main" val="1578564459"/>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TM10001115[[fn=Paket]]</Template>
  <TotalTime>3095</TotalTime>
  <Words>5993</Words>
  <Application>Microsoft Office PowerPoint</Application>
  <PresentationFormat>Geniş ekran</PresentationFormat>
  <Paragraphs>392</Paragraphs>
  <Slides>66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66</vt:i4>
      </vt:variant>
    </vt:vector>
  </HeadingPairs>
  <TitlesOfParts>
    <vt:vector size="71" baseType="lpstr">
      <vt:lpstr>Arial</vt:lpstr>
      <vt:lpstr>Book Antiqua</vt:lpstr>
      <vt:lpstr>Gill Sans MT</vt:lpstr>
      <vt:lpstr>Segoe UI</vt:lpstr>
      <vt:lpstr>Paket</vt:lpstr>
      <vt:lpstr>Ek Ders Mevzuatı ve UygulamalarI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Önemli !!!</vt:lpstr>
      <vt:lpstr>Örnek 1</vt:lpstr>
      <vt:lpstr>Aynı Dersin Birden Fazla Şubede Verilmesi</vt:lpstr>
      <vt:lpstr>Tıp Fakülteleri - 1</vt:lpstr>
      <vt:lpstr>Tıp Fakülteleri - 2</vt:lpstr>
      <vt:lpstr>Konservatuar </vt:lpstr>
      <vt:lpstr>Ek Ders Ücreti Hesaplamanın Esası</vt:lpstr>
      <vt:lpstr>Ek Ders Ücreti Hesaplamanın Esası - 1</vt:lpstr>
      <vt:lpstr>Ek Ders Ücreti Hesaplamanın Esası - 2</vt:lpstr>
      <vt:lpstr>Ek Ders Ücreti Hesaplamanın Esası - 3</vt:lpstr>
      <vt:lpstr>İkinci Öğretimde Zamlı Ek Ders Ücreti</vt:lpstr>
      <vt:lpstr>Ek Derse Esas Süreler – İkinci Öğretim</vt:lpstr>
      <vt:lpstr>Araştırma Görevlileri - 1</vt:lpstr>
      <vt:lpstr>Araştırma Görevlileri - 2</vt:lpstr>
      <vt:lpstr>Uzmanlık Alan Dersi - 1</vt:lpstr>
      <vt:lpstr>Uzmanlık Alan Dersi - 2</vt:lpstr>
      <vt:lpstr>Uzmanlık Alan Dersi - 3</vt:lpstr>
      <vt:lpstr>Tezsiz Yüksek Lisansta Ek Ders</vt:lpstr>
      <vt:lpstr>Araştırma Görevlilerine Tezsiz Yüksek Lisansta Ek Ders Ücreti</vt:lpstr>
      <vt:lpstr>Tez Danışmanının Görevlendirilmesi</vt:lpstr>
      <vt:lpstr>Ders Telafisi</vt:lpstr>
      <vt:lpstr>Ders Telafi Ücreti</vt:lpstr>
      <vt:lpstr>Ders Telafi Ücreti</vt:lpstr>
      <vt:lpstr>GÖREVLENDİRMELER</vt:lpstr>
      <vt:lpstr>2547 Sayılı Kanun’un 31. Maddesi Gereğince Görevlendirme</vt:lpstr>
      <vt:lpstr>2547 Sayılı Kanun’un 31. Maddesi Gereğince Görevlendirme</vt:lpstr>
      <vt:lpstr>2547 Sayılı Kanun’un 31. Maddesi Gereğince Görevlendirme </vt:lpstr>
      <vt:lpstr>2547 Sayılı Kanun’un 31. Maddesi Gereğince Görevlendirme </vt:lpstr>
      <vt:lpstr>2547 md 40/a (Bölümler arası görevlendirme)</vt:lpstr>
      <vt:lpstr>2547 md 40/d (Yükseköğretim kurumları arasında görevlendirme – Başka Şehir)</vt:lpstr>
      <vt:lpstr>2547 md 40/d (Yükseköğretim kurumları arasında görevlendirme – Başka Şehir)</vt:lpstr>
      <vt:lpstr>Vakıf Üniversitesinde Görevlendirme</vt:lpstr>
      <vt:lpstr>Vakıf Üniversitelerinden – Devlet Üniversitelerine Görevlendirme</vt:lpstr>
      <vt:lpstr>Vakıf Üniversitelerinden – Devlet Üniversitelerine Görevlendirme</vt:lpstr>
      <vt:lpstr>Emekli Öğretim Elemanın Sözleşmeli Olarak Görevlendirilmesi</vt:lpstr>
      <vt:lpstr>Emekli Öğretim Elemanın Sözleşmeli Olarak Görevlendirilmesi</vt:lpstr>
      <vt:lpstr>SINAV ÜCRETİ</vt:lpstr>
      <vt:lpstr>Sınav Ücreti – Ara Sınav</vt:lpstr>
      <vt:lpstr>Sınav Ücreti – Ara Sınav</vt:lpstr>
      <vt:lpstr>Sınav Ücreti – Yarıyıl ve Yıl Sonu Genel Sınav - 1</vt:lpstr>
      <vt:lpstr>Sınav Ücreti – Yarıyıl ve Yıl Sonu Genel Sınav - 2</vt:lpstr>
      <vt:lpstr>Sınav Ücreti – İkinci Öğretimde Tezsiz Yüksek Lisans</vt:lpstr>
      <vt:lpstr>Sınav Ücreti – İkinci Öğretimde Tezsiz Yüksek Lisans</vt:lpstr>
      <vt:lpstr>Sınav Ücreti – İkinci Öğretimde Tezsiz Yüksek Lisans</vt:lpstr>
      <vt:lpstr>Bitirme Ödevinde Sınav Ücreti</vt:lpstr>
      <vt:lpstr>Sınav Saatleri</vt:lpstr>
      <vt:lpstr>Sınav Saatleri - 1</vt:lpstr>
      <vt:lpstr>Sınav Saatleri - 1</vt:lpstr>
      <vt:lpstr>Sınav Saatleri - 2</vt:lpstr>
      <vt:lpstr>Sınav Saatleri - 2</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KESİCİ</dc:creator>
  <cp:lastModifiedBy>serafettin@yalova.edu.tr</cp:lastModifiedBy>
  <cp:revision>168</cp:revision>
  <dcterms:created xsi:type="dcterms:W3CDTF">2019-02-04T12:44:15Z</dcterms:created>
  <dcterms:modified xsi:type="dcterms:W3CDTF">2025-01-02T07:22:08Z</dcterms:modified>
</cp:coreProperties>
</file>