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30" r:id="rId5"/>
    <p:sldMasterId id="2147483756" r:id="rId6"/>
  </p:sldMasterIdLst>
  <p:notesMasterIdLst>
    <p:notesMasterId r:id="rId49"/>
  </p:notesMasterIdLst>
  <p:sldIdLst>
    <p:sldId id="261" r:id="rId7"/>
    <p:sldId id="329" r:id="rId8"/>
    <p:sldId id="276" r:id="rId9"/>
    <p:sldId id="260" r:id="rId10"/>
    <p:sldId id="369" r:id="rId11"/>
    <p:sldId id="309" r:id="rId12"/>
    <p:sldId id="386" r:id="rId13"/>
    <p:sldId id="311" r:id="rId14"/>
    <p:sldId id="371" r:id="rId15"/>
    <p:sldId id="372" r:id="rId16"/>
    <p:sldId id="341" r:id="rId17"/>
    <p:sldId id="364" r:id="rId18"/>
    <p:sldId id="387" r:id="rId19"/>
    <p:sldId id="365" r:id="rId20"/>
    <p:sldId id="357" r:id="rId21"/>
    <p:sldId id="356" r:id="rId22"/>
    <p:sldId id="382" r:id="rId23"/>
    <p:sldId id="391" r:id="rId24"/>
    <p:sldId id="380" r:id="rId25"/>
    <p:sldId id="393" r:id="rId26"/>
    <p:sldId id="381" r:id="rId27"/>
    <p:sldId id="330" r:id="rId28"/>
    <p:sldId id="331" r:id="rId29"/>
    <p:sldId id="286" r:id="rId30"/>
    <p:sldId id="287" r:id="rId31"/>
    <p:sldId id="288" r:id="rId32"/>
    <p:sldId id="335" r:id="rId33"/>
    <p:sldId id="293" r:id="rId34"/>
    <p:sldId id="295" r:id="rId35"/>
    <p:sldId id="336" r:id="rId36"/>
    <p:sldId id="337" r:id="rId37"/>
    <p:sldId id="388" r:id="rId38"/>
    <p:sldId id="389" r:id="rId39"/>
    <p:sldId id="390" r:id="rId40"/>
    <p:sldId id="297" r:id="rId41"/>
    <p:sldId id="272" r:id="rId42"/>
    <p:sldId id="273" r:id="rId43"/>
    <p:sldId id="274" r:id="rId44"/>
    <p:sldId id="269" r:id="rId45"/>
    <p:sldId id="282" r:id="rId46"/>
    <p:sldId id="258" r:id="rId47"/>
    <p:sldId id="259"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1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FD270-DD67-4FA4-B272-B387048781A3}" type="doc">
      <dgm:prSet loTypeId="urn:microsoft.com/office/officeart/2005/8/layout/process1" loCatId="process" qsTypeId="urn:microsoft.com/office/officeart/2005/8/quickstyle/simple2" qsCatId="simple" csTypeId="urn:microsoft.com/office/officeart/2005/8/colors/accent2_4" csCatId="accent2"/>
      <dgm:spPr/>
      <dgm:t>
        <a:bodyPr/>
        <a:lstStyle/>
        <a:p>
          <a:endParaRPr lang="tr-TR"/>
        </a:p>
      </dgm:t>
    </dgm:pt>
    <dgm:pt modelId="{EEA3CAED-D186-4BE0-965B-E1185DDC98CB}">
      <dgm:prSet/>
      <dgm:spPr/>
      <dgm:t>
        <a:bodyPr/>
        <a:lstStyle/>
        <a:p>
          <a:pPr algn="ctr" rtl="0"/>
          <a:r>
            <a:rPr lang="tr-TR" u="sng" dirty="0"/>
            <a:t>Bütçe Müdürlüğümüz</a:t>
          </a:r>
          <a:r>
            <a:rPr lang="tr-TR" u="none" dirty="0"/>
            <a:t> </a:t>
          </a:r>
          <a:r>
            <a:rPr lang="tr-TR" dirty="0"/>
            <a:t>10/12/2003 tarihli ve 5018 sayılı Kamu Malî Yönetimi ve Kontrol Kanununun 60 </a:t>
          </a:r>
          <a:r>
            <a:rPr lang="tr-TR" dirty="0" err="1"/>
            <a:t>ıncı</a:t>
          </a:r>
          <a:r>
            <a:rPr lang="tr-TR" dirty="0"/>
            <a:t> maddesi ile 22/12/2005 tarihli ve 5436 sayılı Kanunun 15 inci maddesine dayanılarak hazırlanan </a:t>
          </a:r>
          <a:r>
            <a:rPr lang="tr-TR" u="sng" dirty="0"/>
            <a:t>Strateji Geliştirme Birimlerinin Çalışma Usul Ve Esasları Hakkında yönetmeliğin</a:t>
          </a:r>
          <a:r>
            <a:rPr lang="tr-TR" dirty="0"/>
            <a:t> Strateji geliştirme birimlerinin görevleri başlıklı 5.maddesi ile Malî hizmetler fonksiyonu başlıklı 9.maddesi kapsamında iş ve işlemlerini yürütmektedir.</a:t>
          </a:r>
        </a:p>
      </dgm:t>
    </dgm:pt>
    <dgm:pt modelId="{9744E009-F221-4324-83BF-99DEB4816912}" type="parTrans" cxnId="{3FD1ED59-46B4-405E-B7C8-F2C9BB259908}">
      <dgm:prSet/>
      <dgm:spPr/>
      <dgm:t>
        <a:bodyPr/>
        <a:lstStyle/>
        <a:p>
          <a:endParaRPr lang="tr-TR"/>
        </a:p>
      </dgm:t>
    </dgm:pt>
    <dgm:pt modelId="{9B919C3F-DBD5-4C1B-8A8D-2D0DCE9351DE}" type="sibTrans" cxnId="{3FD1ED59-46B4-405E-B7C8-F2C9BB259908}">
      <dgm:prSet/>
      <dgm:spPr/>
      <dgm:t>
        <a:bodyPr/>
        <a:lstStyle/>
        <a:p>
          <a:endParaRPr lang="tr-TR"/>
        </a:p>
      </dgm:t>
    </dgm:pt>
    <dgm:pt modelId="{2F29E8C7-1E0F-4C14-9587-40F8A47C4994}" type="pres">
      <dgm:prSet presAssocID="{792FD270-DD67-4FA4-B272-B387048781A3}" presName="Name0" presStyleCnt="0">
        <dgm:presLayoutVars>
          <dgm:dir/>
          <dgm:resizeHandles val="exact"/>
        </dgm:presLayoutVars>
      </dgm:prSet>
      <dgm:spPr/>
    </dgm:pt>
    <dgm:pt modelId="{C099312E-05B6-4764-A1EA-FD574E99ACE7}" type="pres">
      <dgm:prSet presAssocID="{EEA3CAED-D186-4BE0-965B-E1185DDC98CB}" presName="node" presStyleLbl="node1" presStyleIdx="0" presStyleCnt="1">
        <dgm:presLayoutVars>
          <dgm:bulletEnabled val="1"/>
        </dgm:presLayoutVars>
      </dgm:prSet>
      <dgm:spPr/>
    </dgm:pt>
  </dgm:ptLst>
  <dgm:cxnLst>
    <dgm:cxn modelId="{3FD1ED59-46B4-405E-B7C8-F2C9BB259908}" srcId="{792FD270-DD67-4FA4-B272-B387048781A3}" destId="{EEA3CAED-D186-4BE0-965B-E1185DDC98CB}" srcOrd="0" destOrd="0" parTransId="{9744E009-F221-4324-83BF-99DEB4816912}" sibTransId="{9B919C3F-DBD5-4C1B-8A8D-2D0DCE9351DE}"/>
    <dgm:cxn modelId="{E87D7984-56E6-4297-B9FA-F2B6582E8F25}" type="presOf" srcId="{EEA3CAED-D186-4BE0-965B-E1185DDC98CB}" destId="{C099312E-05B6-4764-A1EA-FD574E99ACE7}" srcOrd="0" destOrd="0" presId="urn:microsoft.com/office/officeart/2005/8/layout/process1"/>
    <dgm:cxn modelId="{425902B0-560E-4C03-A307-6435B3261B66}" type="presOf" srcId="{792FD270-DD67-4FA4-B272-B387048781A3}" destId="{2F29E8C7-1E0F-4C14-9587-40F8A47C4994}" srcOrd="0" destOrd="0" presId="urn:microsoft.com/office/officeart/2005/8/layout/process1"/>
    <dgm:cxn modelId="{BA7CECD0-485C-4F6C-97FB-88E295C549C0}" type="presParOf" srcId="{2F29E8C7-1E0F-4C14-9587-40F8A47C4994}" destId="{C099312E-05B6-4764-A1EA-FD574E99ACE7}"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6C16F8-5E12-4651-BCC5-C446B9542A13}"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tr-TR"/>
        </a:p>
      </dgm:t>
    </dgm:pt>
    <dgm:pt modelId="{B3799F0A-B2D6-4261-B85D-A2C49C694292}">
      <dgm:prSet phldrT="[Metin]" custT="1"/>
      <dgm:spPr/>
      <dgm:t>
        <a:bodyPr/>
        <a:lstStyle/>
        <a:p>
          <a:r>
            <a:rPr lang="tr-TR" sz="1800" b="1" dirty="0"/>
            <a:t>Bütçe ve Yatırım Programı Müdürlüğü</a:t>
          </a:r>
        </a:p>
      </dgm:t>
    </dgm:pt>
    <dgm:pt modelId="{EACA6538-D0D1-4DDC-BBEC-F55702C8277B}" type="parTrans" cxnId="{D1AB8A96-476E-48C4-8C72-A3CCC3B0E436}">
      <dgm:prSet/>
      <dgm:spPr/>
      <dgm:t>
        <a:bodyPr/>
        <a:lstStyle/>
        <a:p>
          <a:endParaRPr lang="tr-TR" sz="1800" b="1"/>
        </a:p>
      </dgm:t>
    </dgm:pt>
    <dgm:pt modelId="{2A649D85-3CE5-494C-88BB-C532717DCDCF}" type="sibTrans" cxnId="{D1AB8A96-476E-48C4-8C72-A3CCC3B0E436}">
      <dgm:prSet/>
      <dgm:spPr/>
      <dgm:t>
        <a:bodyPr/>
        <a:lstStyle/>
        <a:p>
          <a:endParaRPr lang="tr-TR" sz="1800" b="1"/>
        </a:p>
      </dgm:t>
    </dgm:pt>
    <dgm:pt modelId="{9892CECA-D827-41BE-B189-7126C952B868}">
      <dgm:prSet phldrT="[Metin]" custT="1"/>
      <dgm:spPr/>
      <dgm:t>
        <a:bodyPr/>
        <a:lstStyle/>
        <a:p>
          <a:r>
            <a:rPr lang="tr-TR" sz="1800" b="1" dirty="0"/>
            <a:t>Bütçe Hazırlık</a:t>
          </a:r>
        </a:p>
      </dgm:t>
    </dgm:pt>
    <dgm:pt modelId="{295BD68C-FBE6-4A72-8D31-60ACC0F7B510}" type="parTrans" cxnId="{9D1F1494-CEA3-4807-AF06-FB0295BB8E23}">
      <dgm:prSet custT="1"/>
      <dgm:spPr/>
      <dgm:t>
        <a:bodyPr/>
        <a:lstStyle/>
        <a:p>
          <a:endParaRPr lang="tr-TR" sz="1800" b="1"/>
        </a:p>
      </dgm:t>
    </dgm:pt>
    <dgm:pt modelId="{6318685C-D614-4161-BA03-5393D7C5D048}" type="sibTrans" cxnId="{9D1F1494-CEA3-4807-AF06-FB0295BB8E23}">
      <dgm:prSet/>
      <dgm:spPr/>
      <dgm:t>
        <a:bodyPr/>
        <a:lstStyle/>
        <a:p>
          <a:endParaRPr lang="tr-TR" sz="1800" b="1"/>
        </a:p>
      </dgm:t>
    </dgm:pt>
    <dgm:pt modelId="{B1D2B2AA-D1F8-465C-9B06-077630B668DF}">
      <dgm:prSet phldrT="[Metin]" custT="1"/>
      <dgm:spPr/>
      <dgm:t>
        <a:bodyPr/>
        <a:lstStyle/>
        <a:p>
          <a:r>
            <a:rPr lang="tr-TR" sz="1550" b="1" dirty="0"/>
            <a:t>Bütçe Uygulama</a:t>
          </a:r>
        </a:p>
      </dgm:t>
    </dgm:pt>
    <dgm:pt modelId="{B02629F4-EED8-4B9A-90A5-9B83DB3C4B54}" type="parTrans" cxnId="{CA12F6FD-1D6B-4C6B-B005-45B98CF59648}">
      <dgm:prSet custT="1"/>
      <dgm:spPr/>
      <dgm:t>
        <a:bodyPr/>
        <a:lstStyle/>
        <a:p>
          <a:endParaRPr lang="tr-TR" sz="1800" b="1"/>
        </a:p>
      </dgm:t>
    </dgm:pt>
    <dgm:pt modelId="{1171BC94-A433-425C-BA0B-F71549F7B3E5}" type="sibTrans" cxnId="{CA12F6FD-1D6B-4C6B-B005-45B98CF59648}">
      <dgm:prSet/>
      <dgm:spPr/>
      <dgm:t>
        <a:bodyPr/>
        <a:lstStyle/>
        <a:p>
          <a:endParaRPr lang="tr-TR" sz="1800" b="1"/>
        </a:p>
      </dgm:t>
    </dgm:pt>
    <dgm:pt modelId="{267B3153-AC5D-4FF0-8E81-9052985AA0D4}">
      <dgm:prSet phldrT="[Metin]" custT="1"/>
      <dgm:spPr/>
      <dgm:t>
        <a:bodyPr/>
        <a:lstStyle/>
        <a:p>
          <a:r>
            <a:rPr lang="tr-TR" sz="1800" b="1" dirty="0"/>
            <a:t>Yatırım Programı Hazırlık</a:t>
          </a:r>
        </a:p>
      </dgm:t>
    </dgm:pt>
    <dgm:pt modelId="{F529CEBE-3639-4AA9-A039-E560501C6A0B}" type="parTrans" cxnId="{7EA93275-4777-4D35-8F2E-5B4A85BAC88C}">
      <dgm:prSet custT="1"/>
      <dgm:spPr/>
      <dgm:t>
        <a:bodyPr/>
        <a:lstStyle/>
        <a:p>
          <a:endParaRPr lang="tr-TR" sz="1800" b="1"/>
        </a:p>
      </dgm:t>
    </dgm:pt>
    <dgm:pt modelId="{CF55BB82-04DE-43A5-8589-2D102FE9948D}" type="sibTrans" cxnId="{7EA93275-4777-4D35-8F2E-5B4A85BAC88C}">
      <dgm:prSet/>
      <dgm:spPr/>
      <dgm:t>
        <a:bodyPr/>
        <a:lstStyle/>
        <a:p>
          <a:endParaRPr lang="tr-TR" sz="1800" b="1"/>
        </a:p>
      </dgm:t>
    </dgm:pt>
    <dgm:pt modelId="{0AC3AD66-EDCA-481E-B5E9-92769D8255DF}">
      <dgm:prSet phldrT="[Metin]" custT="1"/>
      <dgm:spPr/>
      <dgm:t>
        <a:bodyPr/>
        <a:lstStyle/>
        <a:p>
          <a:r>
            <a:rPr lang="tr-TR" sz="1550" b="1" dirty="0"/>
            <a:t>Yatırım Programı Uygulama</a:t>
          </a:r>
        </a:p>
      </dgm:t>
    </dgm:pt>
    <dgm:pt modelId="{FB05217F-489C-4702-98D1-0CEA3BFC2506}" type="parTrans" cxnId="{2D4220D7-4EF2-4945-A5AE-E4EE35116400}">
      <dgm:prSet custT="1"/>
      <dgm:spPr/>
      <dgm:t>
        <a:bodyPr/>
        <a:lstStyle/>
        <a:p>
          <a:endParaRPr lang="tr-TR" sz="1800" b="1"/>
        </a:p>
      </dgm:t>
    </dgm:pt>
    <dgm:pt modelId="{02BC19C8-BE90-4D3C-866E-550A960D07BD}" type="sibTrans" cxnId="{2D4220D7-4EF2-4945-A5AE-E4EE35116400}">
      <dgm:prSet/>
      <dgm:spPr/>
      <dgm:t>
        <a:bodyPr/>
        <a:lstStyle/>
        <a:p>
          <a:endParaRPr lang="tr-TR" sz="1800" b="1"/>
        </a:p>
      </dgm:t>
    </dgm:pt>
    <dgm:pt modelId="{C4D0404A-1BE3-448C-B621-C33570C6AABF}">
      <dgm:prSet phldrT="[Metin]" custT="1"/>
      <dgm:spPr/>
      <dgm:t>
        <a:bodyPr/>
        <a:lstStyle/>
        <a:p>
          <a:r>
            <a:rPr lang="tr-TR" sz="1800" b="1" dirty="0"/>
            <a:t>Nakit Talepleri</a:t>
          </a:r>
        </a:p>
      </dgm:t>
    </dgm:pt>
    <dgm:pt modelId="{62BC01B5-07A2-4EB8-A0EE-E88D97BC4BF5}" type="parTrans" cxnId="{06CAE3AF-1965-4147-AB86-E0D546FF9EF8}">
      <dgm:prSet custT="1"/>
      <dgm:spPr/>
      <dgm:t>
        <a:bodyPr/>
        <a:lstStyle/>
        <a:p>
          <a:endParaRPr lang="tr-TR" sz="1800" b="1"/>
        </a:p>
      </dgm:t>
    </dgm:pt>
    <dgm:pt modelId="{DF1E10F6-05E9-4B24-9787-902658009857}" type="sibTrans" cxnId="{06CAE3AF-1965-4147-AB86-E0D546FF9EF8}">
      <dgm:prSet/>
      <dgm:spPr/>
      <dgm:t>
        <a:bodyPr/>
        <a:lstStyle/>
        <a:p>
          <a:endParaRPr lang="tr-TR" sz="1800" b="1"/>
        </a:p>
      </dgm:t>
    </dgm:pt>
    <dgm:pt modelId="{EE30C2C2-919F-4704-B37B-3BFC647B4092}">
      <dgm:prSet phldrT="[Metin]" custT="1"/>
      <dgm:spPr/>
      <dgm:t>
        <a:bodyPr/>
        <a:lstStyle/>
        <a:p>
          <a:r>
            <a:rPr lang="tr-TR" sz="1400" b="1" dirty="0"/>
            <a:t>Eğitim ve Danışmanlık</a:t>
          </a:r>
        </a:p>
      </dgm:t>
    </dgm:pt>
    <dgm:pt modelId="{DA1759D2-15C8-433F-AB16-874D41AE9C94}" type="parTrans" cxnId="{32A778F9-7E20-46DA-8861-60E1512138E2}">
      <dgm:prSet/>
      <dgm:spPr/>
      <dgm:t>
        <a:bodyPr/>
        <a:lstStyle/>
        <a:p>
          <a:endParaRPr lang="tr-TR"/>
        </a:p>
      </dgm:t>
    </dgm:pt>
    <dgm:pt modelId="{E498C7AD-0FCB-4E32-BAE5-9949CD0F415C}" type="sibTrans" cxnId="{32A778F9-7E20-46DA-8861-60E1512138E2}">
      <dgm:prSet/>
      <dgm:spPr/>
      <dgm:t>
        <a:bodyPr/>
        <a:lstStyle/>
        <a:p>
          <a:endParaRPr lang="tr-TR"/>
        </a:p>
      </dgm:t>
    </dgm:pt>
    <dgm:pt modelId="{2B02BD68-CA00-402B-9E7A-DE145164EE3A}">
      <dgm:prSet phldrT="[Metin]" custT="1"/>
      <dgm:spPr/>
      <dgm:t>
        <a:bodyPr/>
        <a:lstStyle/>
        <a:p>
          <a:r>
            <a:rPr lang="tr-TR" sz="1800" b="1" dirty="0"/>
            <a:t>Gelir İşlemleri</a:t>
          </a:r>
        </a:p>
      </dgm:t>
    </dgm:pt>
    <dgm:pt modelId="{D83B128C-0FDA-4310-8068-3D78F393E100}" type="parTrans" cxnId="{11B81FD1-4AEB-494E-852C-A2DB35D30B7D}">
      <dgm:prSet/>
      <dgm:spPr/>
      <dgm:t>
        <a:bodyPr/>
        <a:lstStyle/>
        <a:p>
          <a:endParaRPr lang="tr-TR"/>
        </a:p>
      </dgm:t>
    </dgm:pt>
    <dgm:pt modelId="{4652B9EB-691A-4889-82B8-D001846695AA}" type="sibTrans" cxnId="{11B81FD1-4AEB-494E-852C-A2DB35D30B7D}">
      <dgm:prSet/>
      <dgm:spPr/>
      <dgm:t>
        <a:bodyPr/>
        <a:lstStyle/>
        <a:p>
          <a:endParaRPr lang="tr-TR"/>
        </a:p>
      </dgm:t>
    </dgm:pt>
    <dgm:pt modelId="{340E7D8A-9ADC-49DB-B059-36C6A2DEEB0C}" type="pres">
      <dgm:prSet presAssocID="{EE6C16F8-5E12-4651-BCC5-C446B9542A13}" presName="Name0" presStyleCnt="0">
        <dgm:presLayoutVars>
          <dgm:chMax val="1"/>
          <dgm:dir/>
          <dgm:animLvl val="ctr"/>
          <dgm:resizeHandles val="exact"/>
        </dgm:presLayoutVars>
      </dgm:prSet>
      <dgm:spPr/>
    </dgm:pt>
    <dgm:pt modelId="{E3003E5B-154A-451E-989D-2336E0669E8D}" type="pres">
      <dgm:prSet presAssocID="{B3799F0A-B2D6-4261-B85D-A2C49C694292}" presName="centerShape" presStyleLbl="node0" presStyleIdx="0" presStyleCnt="1" custScaleX="161653" custScaleY="146645" custLinFactNeighborX="1329" custLinFactNeighborY="-308"/>
      <dgm:spPr/>
    </dgm:pt>
    <dgm:pt modelId="{85CA9AA7-BF63-4895-867A-A3A781423E5C}" type="pres">
      <dgm:prSet presAssocID="{295BD68C-FBE6-4A72-8D31-60ACC0F7B510}" presName="parTrans" presStyleLbl="sibTrans2D1" presStyleIdx="0" presStyleCnt="7"/>
      <dgm:spPr/>
    </dgm:pt>
    <dgm:pt modelId="{2E300D1C-3637-4376-966D-756FA50F0D94}" type="pres">
      <dgm:prSet presAssocID="{295BD68C-FBE6-4A72-8D31-60ACC0F7B510}" presName="connectorText" presStyleLbl="sibTrans2D1" presStyleIdx="0" presStyleCnt="7"/>
      <dgm:spPr/>
    </dgm:pt>
    <dgm:pt modelId="{C87EE7B9-425C-478F-9E6A-2CD49AF97D24}" type="pres">
      <dgm:prSet presAssocID="{9892CECA-D827-41BE-B189-7126C952B868}" presName="node" presStyleLbl="node1" presStyleIdx="0" presStyleCnt="7" custScaleX="124309" custScaleY="127818" custRadScaleRad="100651" custRadScaleInc="4205">
        <dgm:presLayoutVars>
          <dgm:bulletEnabled val="1"/>
        </dgm:presLayoutVars>
      </dgm:prSet>
      <dgm:spPr/>
    </dgm:pt>
    <dgm:pt modelId="{D63BEF69-D536-43E7-9341-844AAE173A21}" type="pres">
      <dgm:prSet presAssocID="{B02629F4-EED8-4B9A-90A5-9B83DB3C4B54}" presName="parTrans" presStyleLbl="sibTrans2D1" presStyleIdx="1" presStyleCnt="7"/>
      <dgm:spPr/>
    </dgm:pt>
    <dgm:pt modelId="{6DA3FFD4-3E22-4962-AF6F-439528FDA87F}" type="pres">
      <dgm:prSet presAssocID="{B02629F4-EED8-4B9A-90A5-9B83DB3C4B54}" presName="connectorText" presStyleLbl="sibTrans2D1" presStyleIdx="1" presStyleCnt="7"/>
      <dgm:spPr/>
    </dgm:pt>
    <dgm:pt modelId="{F75D4884-CA7C-4276-A409-F09D9B03C5FA}" type="pres">
      <dgm:prSet presAssocID="{B1D2B2AA-D1F8-465C-9B06-077630B668DF}" presName="node" presStyleLbl="node1" presStyleIdx="1" presStyleCnt="7" custScaleX="124309" custScaleY="127818" custRadScaleRad="108229" custRadScaleInc="686">
        <dgm:presLayoutVars>
          <dgm:bulletEnabled val="1"/>
        </dgm:presLayoutVars>
      </dgm:prSet>
      <dgm:spPr/>
    </dgm:pt>
    <dgm:pt modelId="{1F64A025-2A5A-4342-9445-E11A2E25A603}" type="pres">
      <dgm:prSet presAssocID="{F529CEBE-3639-4AA9-A039-E560501C6A0B}" presName="parTrans" presStyleLbl="sibTrans2D1" presStyleIdx="2" presStyleCnt="7"/>
      <dgm:spPr/>
    </dgm:pt>
    <dgm:pt modelId="{AB19AD45-DBCB-47D8-A97A-7DB6A855EA49}" type="pres">
      <dgm:prSet presAssocID="{F529CEBE-3639-4AA9-A039-E560501C6A0B}" presName="connectorText" presStyleLbl="sibTrans2D1" presStyleIdx="2" presStyleCnt="7"/>
      <dgm:spPr/>
    </dgm:pt>
    <dgm:pt modelId="{4F32C2B1-D259-47DB-BBE3-AA0C552B62E1}" type="pres">
      <dgm:prSet presAssocID="{267B3153-AC5D-4FF0-8E81-9052985AA0D4}" presName="node" presStyleLbl="node1" presStyleIdx="2" presStyleCnt="7" custScaleX="124309" custScaleY="127818" custRadScaleRad="106484" custRadScaleInc="-3092">
        <dgm:presLayoutVars>
          <dgm:bulletEnabled val="1"/>
        </dgm:presLayoutVars>
      </dgm:prSet>
      <dgm:spPr/>
    </dgm:pt>
    <dgm:pt modelId="{65617CA6-E526-4C82-A306-B09A9412DC8A}" type="pres">
      <dgm:prSet presAssocID="{FB05217F-489C-4702-98D1-0CEA3BFC2506}" presName="parTrans" presStyleLbl="sibTrans2D1" presStyleIdx="3" presStyleCnt="7"/>
      <dgm:spPr/>
    </dgm:pt>
    <dgm:pt modelId="{82F4DA7A-A77F-4D47-B44E-379B744D3143}" type="pres">
      <dgm:prSet presAssocID="{FB05217F-489C-4702-98D1-0CEA3BFC2506}" presName="connectorText" presStyleLbl="sibTrans2D1" presStyleIdx="3" presStyleCnt="7"/>
      <dgm:spPr/>
    </dgm:pt>
    <dgm:pt modelId="{2F4E91B8-4EDA-4EE1-BF99-D4109A4C720B}" type="pres">
      <dgm:prSet presAssocID="{0AC3AD66-EDCA-481E-B5E9-92769D8255DF}" presName="node" presStyleLbl="node1" presStyleIdx="3" presStyleCnt="7" custScaleX="124309" custScaleY="127818">
        <dgm:presLayoutVars>
          <dgm:bulletEnabled val="1"/>
        </dgm:presLayoutVars>
      </dgm:prSet>
      <dgm:spPr/>
    </dgm:pt>
    <dgm:pt modelId="{61E39A27-AD6E-4A49-9400-D5615E0430B6}" type="pres">
      <dgm:prSet presAssocID="{DA1759D2-15C8-433F-AB16-874D41AE9C94}" presName="parTrans" presStyleLbl="sibTrans2D1" presStyleIdx="4" presStyleCnt="7"/>
      <dgm:spPr/>
    </dgm:pt>
    <dgm:pt modelId="{EC1CDFA2-AD3A-448D-9DBB-8F0FEFC47E5A}" type="pres">
      <dgm:prSet presAssocID="{DA1759D2-15C8-433F-AB16-874D41AE9C94}" presName="connectorText" presStyleLbl="sibTrans2D1" presStyleIdx="4" presStyleCnt="7"/>
      <dgm:spPr/>
    </dgm:pt>
    <dgm:pt modelId="{18ED8F22-CBA8-4C77-85FA-9465B8D3A8BC}" type="pres">
      <dgm:prSet presAssocID="{EE30C2C2-919F-4704-B37B-3BFC647B4092}" presName="node" presStyleLbl="node1" presStyleIdx="4" presStyleCnt="7" custScaleX="127439" custScaleY="120834">
        <dgm:presLayoutVars>
          <dgm:bulletEnabled val="1"/>
        </dgm:presLayoutVars>
      </dgm:prSet>
      <dgm:spPr/>
    </dgm:pt>
    <dgm:pt modelId="{0378BBBB-6471-434F-B6B1-236A3CA94701}" type="pres">
      <dgm:prSet presAssocID="{D83B128C-0FDA-4310-8068-3D78F393E100}" presName="parTrans" presStyleLbl="sibTrans2D1" presStyleIdx="5" presStyleCnt="7"/>
      <dgm:spPr/>
    </dgm:pt>
    <dgm:pt modelId="{E2DA6330-D419-4318-BADC-FFE14558B7FB}" type="pres">
      <dgm:prSet presAssocID="{D83B128C-0FDA-4310-8068-3D78F393E100}" presName="connectorText" presStyleLbl="sibTrans2D1" presStyleIdx="5" presStyleCnt="7"/>
      <dgm:spPr/>
    </dgm:pt>
    <dgm:pt modelId="{52D4D030-8819-4577-B904-FEC651E10CA9}" type="pres">
      <dgm:prSet presAssocID="{2B02BD68-CA00-402B-9E7A-DE145164EE3A}" presName="node" presStyleLbl="node1" presStyleIdx="5" presStyleCnt="7" custScaleX="113905" custScaleY="110690">
        <dgm:presLayoutVars>
          <dgm:bulletEnabled val="1"/>
        </dgm:presLayoutVars>
      </dgm:prSet>
      <dgm:spPr/>
    </dgm:pt>
    <dgm:pt modelId="{B83411FA-589D-45DA-ADC9-FA88DE658151}" type="pres">
      <dgm:prSet presAssocID="{62BC01B5-07A2-4EB8-A0EE-E88D97BC4BF5}" presName="parTrans" presStyleLbl="sibTrans2D1" presStyleIdx="6" presStyleCnt="7"/>
      <dgm:spPr/>
    </dgm:pt>
    <dgm:pt modelId="{C43FBC0B-4563-4723-86FA-9ECFBB50A846}" type="pres">
      <dgm:prSet presAssocID="{62BC01B5-07A2-4EB8-A0EE-E88D97BC4BF5}" presName="connectorText" presStyleLbl="sibTrans2D1" presStyleIdx="6" presStyleCnt="7"/>
      <dgm:spPr/>
    </dgm:pt>
    <dgm:pt modelId="{E8C496A4-A2C6-4D1F-A882-8B4B5575148E}" type="pres">
      <dgm:prSet presAssocID="{C4D0404A-1BE3-448C-B621-C33570C6AABF}" presName="node" presStyleLbl="node1" presStyleIdx="6" presStyleCnt="7" custScaleX="124309" custScaleY="127818" custRadScaleRad="103130" custRadScaleInc="99">
        <dgm:presLayoutVars>
          <dgm:bulletEnabled val="1"/>
        </dgm:presLayoutVars>
      </dgm:prSet>
      <dgm:spPr/>
    </dgm:pt>
  </dgm:ptLst>
  <dgm:cxnLst>
    <dgm:cxn modelId="{9A10D302-F6C4-4668-9621-70FB317EF2A1}" type="presOf" srcId="{FB05217F-489C-4702-98D1-0CEA3BFC2506}" destId="{82F4DA7A-A77F-4D47-B44E-379B744D3143}" srcOrd="1" destOrd="0" presId="urn:microsoft.com/office/officeart/2005/8/layout/radial5"/>
    <dgm:cxn modelId="{9F218A14-AFF5-4996-9CAF-048737C2BCC9}" type="presOf" srcId="{F529CEBE-3639-4AA9-A039-E560501C6A0B}" destId="{1F64A025-2A5A-4342-9445-E11A2E25A603}" srcOrd="0" destOrd="0" presId="urn:microsoft.com/office/officeart/2005/8/layout/radial5"/>
    <dgm:cxn modelId="{A5A06D19-C6D1-41D7-93C8-5A7856C56A02}" type="presOf" srcId="{DA1759D2-15C8-433F-AB16-874D41AE9C94}" destId="{EC1CDFA2-AD3A-448D-9DBB-8F0FEFC47E5A}" srcOrd="1" destOrd="0" presId="urn:microsoft.com/office/officeart/2005/8/layout/radial5"/>
    <dgm:cxn modelId="{B5130E4A-D6B6-4631-8917-F7AC65D58675}" type="presOf" srcId="{267B3153-AC5D-4FF0-8E81-9052985AA0D4}" destId="{4F32C2B1-D259-47DB-BBE3-AA0C552B62E1}" srcOrd="0" destOrd="0" presId="urn:microsoft.com/office/officeart/2005/8/layout/radial5"/>
    <dgm:cxn modelId="{9C92AB6C-7FC3-4AAC-A029-0637E7CA84DE}" type="presOf" srcId="{C4D0404A-1BE3-448C-B621-C33570C6AABF}" destId="{E8C496A4-A2C6-4D1F-A882-8B4B5575148E}" srcOrd="0" destOrd="0" presId="urn:microsoft.com/office/officeart/2005/8/layout/radial5"/>
    <dgm:cxn modelId="{5E047B70-D7A8-4AF8-A1A2-2A688B932139}" type="presOf" srcId="{F529CEBE-3639-4AA9-A039-E560501C6A0B}" destId="{AB19AD45-DBCB-47D8-A97A-7DB6A855EA49}" srcOrd="1" destOrd="0" presId="urn:microsoft.com/office/officeart/2005/8/layout/radial5"/>
    <dgm:cxn modelId="{9A20C351-40FA-4CC3-A52B-A3E9C94ED359}" type="presOf" srcId="{D83B128C-0FDA-4310-8068-3D78F393E100}" destId="{E2DA6330-D419-4318-BADC-FFE14558B7FB}" srcOrd="1" destOrd="0" presId="urn:microsoft.com/office/officeart/2005/8/layout/radial5"/>
    <dgm:cxn modelId="{1FE0CF53-B598-4F27-8B9C-70B736814027}" type="presOf" srcId="{B3799F0A-B2D6-4261-B85D-A2C49C694292}" destId="{E3003E5B-154A-451E-989D-2336E0669E8D}" srcOrd="0" destOrd="0" presId="urn:microsoft.com/office/officeart/2005/8/layout/radial5"/>
    <dgm:cxn modelId="{67DD5054-2052-400C-BD4E-2D703FB704F9}" type="presOf" srcId="{FB05217F-489C-4702-98D1-0CEA3BFC2506}" destId="{65617CA6-E526-4C82-A306-B09A9412DC8A}" srcOrd="0" destOrd="0" presId="urn:microsoft.com/office/officeart/2005/8/layout/radial5"/>
    <dgm:cxn modelId="{7EA93275-4777-4D35-8F2E-5B4A85BAC88C}" srcId="{B3799F0A-B2D6-4261-B85D-A2C49C694292}" destId="{267B3153-AC5D-4FF0-8E81-9052985AA0D4}" srcOrd="2" destOrd="0" parTransId="{F529CEBE-3639-4AA9-A039-E560501C6A0B}" sibTransId="{CF55BB82-04DE-43A5-8589-2D102FE9948D}"/>
    <dgm:cxn modelId="{DFF65075-7243-4F94-89E0-1E292C31E9F2}" type="presOf" srcId="{62BC01B5-07A2-4EB8-A0EE-E88D97BC4BF5}" destId="{C43FBC0B-4563-4723-86FA-9ECFBB50A846}" srcOrd="1" destOrd="0" presId="urn:microsoft.com/office/officeart/2005/8/layout/radial5"/>
    <dgm:cxn modelId="{B7360677-CEEB-4FBF-A0D2-4F18842C9F21}" type="presOf" srcId="{D83B128C-0FDA-4310-8068-3D78F393E100}" destId="{0378BBBB-6471-434F-B6B1-236A3CA94701}" srcOrd="0" destOrd="0" presId="urn:microsoft.com/office/officeart/2005/8/layout/radial5"/>
    <dgm:cxn modelId="{4EB5F187-1CB4-409D-90ED-0743287E2844}" type="presOf" srcId="{2B02BD68-CA00-402B-9E7A-DE145164EE3A}" destId="{52D4D030-8819-4577-B904-FEC651E10CA9}" srcOrd="0" destOrd="0" presId="urn:microsoft.com/office/officeart/2005/8/layout/radial5"/>
    <dgm:cxn modelId="{9D1F1494-CEA3-4807-AF06-FB0295BB8E23}" srcId="{B3799F0A-B2D6-4261-B85D-A2C49C694292}" destId="{9892CECA-D827-41BE-B189-7126C952B868}" srcOrd="0" destOrd="0" parTransId="{295BD68C-FBE6-4A72-8D31-60ACC0F7B510}" sibTransId="{6318685C-D614-4161-BA03-5393D7C5D048}"/>
    <dgm:cxn modelId="{D1AB8A96-476E-48C4-8C72-A3CCC3B0E436}" srcId="{EE6C16F8-5E12-4651-BCC5-C446B9542A13}" destId="{B3799F0A-B2D6-4261-B85D-A2C49C694292}" srcOrd="0" destOrd="0" parTransId="{EACA6538-D0D1-4DDC-BBEC-F55702C8277B}" sibTransId="{2A649D85-3CE5-494C-88BB-C532717DCDCF}"/>
    <dgm:cxn modelId="{F71A319C-B17E-46AD-BBA1-214568CD70C4}" type="presOf" srcId="{EE6C16F8-5E12-4651-BCC5-C446B9542A13}" destId="{340E7D8A-9ADC-49DB-B059-36C6A2DEEB0C}" srcOrd="0" destOrd="0" presId="urn:microsoft.com/office/officeart/2005/8/layout/radial5"/>
    <dgm:cxn modelId="{2FC3579D-FB1C-4D0A-93D5-83F6A7717687}" type="presOf" srcId="{DA1759D2-15C8-433F-AB16-874D41AE9C94}" destId="{61E39A27-AD6E-4A49-9400-D5615E0430B6}" srcOrd="0" destOrd="0" presId="urn:microsoft.com/office/officeart/2005/8/layout/radial5"/>
    <dgm:cxn modelId="{06CAE3AF-1965-4147-AB86-E0D546FF9EF8}" srcId="{B3799F0A-B2D6-4261-B85D-A2C49C694292}" destId="{C4D0404A-1BE3-448C-B621-C33570C6AABF}" srcOrd="6" destOrd="0" parTransId="{62BC01B5-07A2-4EB8-A0EE-E88D97BC4BF5}" sibTransId="{DF1E10F6-05E9-4B24-9787-902658009857}"/>
    <dgm:cxn modelId="{F43C7AB1-3284-470A-A2ED-3062C5D0AB2F}" type="presOf" srcId="{295BD68C-FBE6-4A72-8D31-60ACC0F7B510}" destId="{85CA9AA7-BF63-4895-867A-A3A781423E5C}" srcOrd="0" destOrd="0" presId="urn:microsoft.com/office/officeart/2005/8/layout/radial5"/>
    <dgm:cxn modelId="{226E3AB6-399E-4B00-B9DB-7BD72E1F0044}" type="presOf" srcId="{B02629F4-EED8-4B9A-90A5-9B83DB3C4B54}" destId="{D63BEF69-D536-43E7-9341-844AAE173A21}" srcOrd="0" destOrd="0" presId="urn:microsoft.com/office/officeart/2005/8/layout/radial5"/>
    <dgm:cxn modelId="{C57C5EC1-D401-4D47-B3AA-2B5488273DC3}" type="presOf" srcId="{9892CECA-D827-41BE-B189-7126C952B868}" destId="{C87EE7B9-425C-478F-9E6A-2CD49AF97D24}" srcOrd="0" destOrd="0" presId="urn:microsoft.com/office/officeart/2005/8/layout/radial5"/>
    <dgm:cxn modelId="{F01113C5-F2F1-40D5-A6BD-D2293E725561}" type="presOf" srcId="{62BC01B5-07A2-4EB8-A0EE-E88D97BC4BF5}" destId="{B83411FA-589D-45DA-ADC9-FA88DE658151}" srcOrd="0" destOrd="0" presId="urn:microsoft.com/office/officeart/2005/8/layout/radial5"/>
    <dgm:cxn modelId="{F78DE3C5-D93C-4D58-8833-C04716645608}" type="presOf" srcId="{B1D2B2AA-D1F8-465C-9B06-077630B668DF}" destId="{F75D4884-CA7C-4276-A409-F09D9B03C5FA}" srcOrd="0" destOrd="0" presId="urn:microsoft.com/office/officeart/2005/8/layout/radial5"/>
    <dgm:cxn modelId="{11B81FD1-4AEB-494E-852C-A2DB35D30B7D}" srcId="{B3799F0A-B2D6-4261-B85D-A2C49C694292}" destId="{2B02BD68-CA00-402B-9E7A-DE145164EE3A}" srcOrd="5" destOrd="0" parTransId="{D83B128C-0FDA-4310-8068-3D78F393E100}" sibTransId="{4652B9EB-691A-4889-82B8-D001846695AA}"/>
    <dgm:cxn modelId="{2D4220D7-4EF2-4945-A5AE-E4EE35116400}" srcId="{B3799F0A-B2D6-4261-B85D-A2C49C694292}" destId="{0AC3AD66-EDCA-481E-B5E9-92769D8255DF}" srcOrd="3" destOrd="0" parTransId="{FB05217F-489C-4702-98D1-0CEA3BFC2506}" sibTransId="{02BC19C8-BE90-4D3C-866E-550A960D07BD}"/>
    <dgm:cxn modelId="{023F90E7-7147-4778-966A-98C5C3C98066}" type="presOf" srcId="{EE30C2C2-919F-4704-B37B-3BFC647B4092}" destId="{18ED8F22-CBA8-4C77-85FA-9465B8D3A8BC}" srcOrd="0" destOrd="0" presId="urn:microsoft.com/office/officeart/2005/8/layout/radial5"/>
    <dgm:cxn modelId="{FFD6BDEA-1BF8-4184-B90E-FC54EE7F27EC}" type="presOf" srcId="{0AC3AD66-EDCA-481E-B5E9-92769D8255DF}" destId="{2F4E91B8-4EDA-4EE1-BF99-D4109A4C720B}" srcOrd="0" destOrd="0" presId="urn:microsoft.com/office/officeart/2005/8/layout/radial5"/>
    <dgm:cxn modelId="{32A778F9-7E20-46DA-8861-60E1512138E2}" srcId="{B3799F0A-B2D6-4261-B85D-A2C49C694292}" destId="{EE30C2C2-919F-4704-B37B-3BFC647B4092}" srcOrd="4" destOrd="0" parTransId="{DA1759D2-15C8-433F-AB16-874D41AE9C94}" sibTransId="{E498C7AD-0FCB-4E32-BAE5-9949CD0F415C}"/>
    <dgm:cxn modelId="{AAC873FB-CA9B-42A0-A9F1-DEE1CC46F892}" type="presOf" srcId="{295BD68C-FBE6-4A72-8D31-60ACC0F7B510}" destId="{2E300D1C-3637-4376-966D-756FA50F0D94}" srcOrd="1" destOrd="0" presId="urn:microsoft.com/office/officeart/2005/8/layout/radial5"/>
    <dgm:cxn modelId="{C083F3FC-A004-483A-B03E-F3E6D6AAE3E2}" type="presOf" srcId="{B02629F4-EED8-4B9A-90A5-9B83DB3C4B54}" destId="{6DA3FFD4-3E22-4962-AF6F-439528FDA87F}" srcOrd="1" destOrd="0" presId="urn:microsoft.com/office/officeart/2005/8/layout/radial5"/>
    <dgm:cxn modelId="{CA12F6FD-1D6B-4C6B-B005-45B98CF59648}" srcId="{B3799F0A-B2D6-4261-B85D-A2C49C694292}" destId="{B1D2B2AA-D1F8-465C-9B06-077630B668DF}" srcOrd="1" destOrd="0" parTransId="{B02629F4-EED8-4B9A-90A5-9B83DB3C4B54}" sibTransId="{1171BC94-A433-425C-BA0B-F71549F7B3E5}"/>
    <dgm:cxn modelId="{57FE043F-20C6-412F-9EB4-6063C693AEBE}" type="presParOf" srcId="{340E7D8A-9ADC-49DB-B059-36C6A2DEEB0C}" destId="{E3003E5B-154A-451E-989D-2336E0669E8D}" srcOrd="0" destOrd="0" presId="urn:microsoft.com/office/officeart/2005/8/layout/radial5"/>
    <dgm:cxn modelId="{2C3C844E-B9A7-43B5-A8ED-F9ECB443B00C}" type="presParOf" srcId="{340E7D8A-9ADC-49DB-B059-36C6A2DEEB0C}" destId="{85CA9AA7-BF63-4895-867A-A3A781423E5C}" srcOrd="1" destOrd="0" presId="urn:microsoft.com/office/officeart/2005/8/layout/radial5"/>
    <dgm:cxn modelId="{937EBDCD-1C67-414D-BF77-A8E10902F567}" type="presParOf" srcId="{85CA9AA7-BF63-4895-867A-A3A781423E5C}" destId="{2E300D1C-3637-4376-966D-756FA50F0D94}" srcOrd="0" destOrd="0" presId="urn:microsoft.com/office/officeart/2005/8/layout/radial5"/>
    <dgm:cxn modelId="{F342BDC9-7FE8-41CA-8850-EDCD38766305}" type="presParOf" srcId="{340E7D8A-9ADC-49DB-B059-36C6A2DEEB0C}" destId="{C87EE7B9-425C-478F-9E6A-2CD49AF97D24}" srcOrd="2" destOrd="0" presId="urn:microsoft.com/office/officeart/2005/8/layout/radial5"/>
    <dgm:cxn modelId="{1ED11BC8-8EAC-4F1A-A23E-9892A0F22DBD}" type="presParOf" srcId="{340E7D8A-9ADC-49DB-B059-36C6A2DEEB0C}" destId="{D63BEF69-D536-43E7-9341-844AAE173A21}" srcOrd="3" destOrd="0" presId="urn:microsoft.com/office/officeart/2005/8/layout/radial5"/>
    <dgm:cxn modelId="{D44ACE2B-ED22-4306-9DD9-7FC96B88B693}" type="presParOf" srcId="{D63BEF69-D536-43E7-9341-844AAE173A21}" destId="{6DA3FFD4-3E22-4962-AF6F-439528FDA87F}" srcOrd="0" destOrd="0" presId="urn:microsoft.com/office/officeart/2005/8/layout/radial5"/>
    <dgm:cxn modelId="{FB1B3FAE-9574-4492-9E98-458087543A81}" type="presParOf" srcId="{340E7D8A-9ADC-49DB-B059-36C6A2DEEB0C}" destId="{F75D4884-CA7C-4276-A409-F09D9B03C5FA}" srcOrd="4" destOrd="0" presId="urn:microsoft.com/office/officeart/2005/8/layout/radial5"/>
    <dgm:cxn modelId="{226834D8-ECD3-4A34-8286-F4EA9961E46B}" type="presParOf" srcId="{340E7D8A-9ADC-49DB-B059-36C6A2DEEB0C}" destId="{1F64A025-2A5A-4342-9445-E11A2E25A603}" srcOrd="5" destOrd="0" presId="urn:microsoft.com/office/officeart/2005/8/layout/radial5"/>
    <dgm:cxn modelId="{D652C0A8-15D8-47AD-9089-BC0DD1FA20FB}" type="presParOf" srcId="{1F64A025-2A5A-4342-9445-E11A2E25A603}" destId="{AB19AD45-DBCB-47D8-A97A-7DB6A855EA49}" srcOrd="0" destOrd="0" presId="urn:microsoft.com/office/officeart/2005/8/layout/radial5"/>
    <dgm:cxn modelId="{C30D283B-60BD-42AF-8E45-45E651A1AF07}" type="presParOf" srcId="{340E7D8A-9ADC-49DB-B059-36C6A2DEEB0C}" destId="{4F32C2B1-D259-47DB-BBE3-AA0C552B62E1}" srcOrd="6" destOrd="0" presId="urn:microsoft.com/office/officeart/2005/8/layout/radial5"/>
    <dgm:cxn modelId="{D57047D6-8CB9-47A0-9079-B17A2835B8A1}" type="presParOf" srcId="{340E7D8A-9ADC-49DB-B059-36C6A2DEEB0C}" destId="{65617CA6-E526-4C82-A306-B09A9412DC8A}" srcOrd="7" destOrd="0" presId="urn:microsoft.com/office/officeart/2005/8/layout/radial5"/>
    <dgm:cxn modelId="{3A2EE35D-FF62-40A5-A559-4B96E7AF4B5D}" type="presParOf" srcId="{65617CA6-E526-4C82-A306-B09A9412DC8A}" destId="{82F4DA7A-A77F-4D47-B44E-379B744D3143}" srcOrd="0" destOrd="0" presId="urn:microsoft.com/office/officeart/2005/8/layout/radial5"/>
    <dgm:cxn modelId="{86023ACE-D928-43C3-82B9-97D41EDC7E90}" type="presParOf" srcId="{340E7D8A-9ADC-49DB-B059-36C6A2DEEB0C}" destId="{2F4E91B8-4EDA-4EE1-BF99-D4109A4C720B}" srcOrd="8" destOrd="0" presId="urn:microsoft.com/office/officeart/2005/8/layout/radial5"/>
    <dgm:cxn modelId="{60E010A0-488E-4621-BE8E-64A61190CBFB}" type="presParOf" srcId="{340E7D8A-9ADC-49DB-B059-36C6A2DEEB0C}" destId="{61E39A27-AD6E-4A49-9400-D5615E0430B6}" srcOrd="9" destOrd="0" presId="urn:microsoft.com/office/officeart/2005/8/layout/radial5"/>
    <dgm:cxn modelId="{EC31A939-6FC9-4967-B2BB-6BDE547C73CC}" type="presParOf" srcId="{61E39A27-AD6E-4A49-9400-D5615E0430B6}" destId="{EC1CDFA2-AD3A-448D-9DBB-8F0FEFC47E5A}" srcOrd="0" destOrd="0" presId="urn:microsoft.com/office/officeart/2005/8/layout/radial5"/>
    <dgm:cxn modelId="{5FFA70B3-4886-4461-9843-03D4C3FE72B9}" type="presParOf" srcId="{340E7D8A-9ADC-49DB-B059-36C6A2DEEB0C}" destId="{18ED8F22-CBA8-4C77-85FA-9465B8D3A8BC}" srcOrd="10" destOrd="0" presId="urn:microsoft.com/office/officeart/2005/8/layout/radial5"/>
    <dgm:cxn modelId="{7AC82A5C-08A8-430A-86E1-4860D75B5524}" type="presParOf" srcId="{340E7D8A-9ADC-49DB-B059-36C6A2DEEB0C}" destId="{0378BBBB-6471-434F-B6B1-236A3CA94701}" srcOrd="11" destOrd="0" presId="urn:microsoft.com/office/officeart/2005/8/layout/radial5"/>
    <dgm:cxn modelId="{13F33A7F-02D2-4E8D-937F-328774DA8C3D}" type="presParOf" srcId="{0378BBBB-6471-434F-B6B1-236A3CA94701}" destId="{E2DA6330-D419-4318-BADC-FFE14558B7FB}" srcOrd="0" destOrd="0" presId="urn:microsoft.com/office/officeart/2005/8/layout/radial5"/>
    <dgm:cxn modelId="{29795536-D1BF-48EA-8FFA-5E1FD7777F2D}" type="presParOf" srcId="{340E7D8A-9ADC-49DB-B059-36C6A2DEEB0C}" destId="{52D4D030-8819-4577-B904-FEC651E10CA9}" srcOrd="12" destOrd="0" presId="urn:microsoft.com/office/officeart/2005/8/layout/radial5"/>
    <dgm:cxn modelId="{D098642C-0834-45B8-B863-BDDED5B16F91}" type="presParOf" srcId="{340E7D8A-9ADC-49DB-B059-36C6A2DEEB0C}" destId="{B83411FA-589D-45DA-ADC9-FA88DE658151}" srcOrd="13" destOrd="0" presId="urn:microsoft.com/office/officeart/2005/8/layout/radial5"/>
    <dgm:cxn modelId="{C8ECCFCA-6796-464B-BD14-B56677EB8CB0}" type="presParOf" srcId="{B83411FA-589D-45DA-ADC9-FA88DE658151}" destId="{C43FBC0B-4563-4723-86FA-9ECFBB50A846}" srcOrd="0" destOrd="0" presId="urn:microsoft.com/office/officeart/2005/8/layout/radial5"/>
    <dgm:cxn modelId="{8BBE9015-7C19-4FC7-9F08-35945A819D9D}" type="presParOf" srcId="{340E7D8A-9ADC-49DB-B059-36C6A2DEEB0C}" destId="{E8C496A4-A2C6-4D1F-A882-8B4B5575148E}"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50CEA6-A9DA-4E1C-823E-DB0587492FA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tr-TR"/>
        </a:p>
      </dgm:t>
    </dgm:pt>
    <dgm:pt modelId="{D21E08FC-7148-4071-80A6-94A0CD2EF3EE}">
      <dgm:prSet phldrT="[Metin]"/>
      <dgm:spPr/>
      <dgm:t>
        <a:bodyPr/>
        <a:lstStyle/>
        <a:p>
          <a:r>
            <a:rPr lang="tr-TR" dirty="0"/>
            <a:t>PROGRAM</a:t>
          </a:r>
        </a:p>
      </dgm:t>
    </dgm:pt>
    <dgm:pt modelId="{BB7728FF-8E83-4FC5-8153-1BCC9C353371}" type="parTrans" cxnId="{6C7847EB-DAA3-4E1C-9F3A-382C15914870}">
      <dgm:prSet/>
      <dgm:spPr/>
      <dgm:t>
        <a:bodyPr/>
        <a:lstStyle/>
        <a:p>
          <a:endParaRPr lang="tr-TR"/>
        </a:p>
      </dgm:t>
    </dgm:pt>
    <dgm:pt modelId="{32A50B07-A056-4EC1-8DB3-A08E3702076F}" type="sibTrans" cxnId="{6C7847EB-DAA3-4E1C-9F3A-382C15914870}">
      <dgm:prSet/>
      <dgm:spPr/>
      <dgm:t>
        <a:bodyPr/>
        <a:lstStyle/>
        <a:p>
          <a:endParaRPr lang="tr-TR"/>
        </a:p>
      </dgm:t>
    </dgm:pt>
    <dgm:pt modelId="{0AEFB788-6ECD-4FB8-A031-DE7DDF382878}">
      <dgm:prSet phldrT="[Metin]"/>
      <dgm:spPr/>
      <dgm:t>
        <a:bodyPr/>
        <a:lstStyle/>
        <a:p>
          <a:r>
            <a:rPr lang="tr-TR" dirty="0"/>
            <a:t>ALT PROGRAM</a:t>
          </a:r>
        </a:p>
      </dgm:t>
    </dgm:pt>
    <dgm:pt modelId="{8F238F9B-F17F-4DC1-819D-875EA533B940}" type="parTrans" cxnId="{A09BB841-6448-4271-AFCD-1688C434C487}">
      <dgm:prSet/>
      <dgm:spPr/>
      <dgm:t>
        <a:bodyPr/>
        <a:lstStyle/>
        <a:p>
          <a:endParaRPr lang="tr-TR"/>
        </a:p>
      </dgm:t>
    </dgm:pt>
    <dgm:pt modelId="{7D32B4CC-613C-4960-BD55-66176821E765}" type="sibTrans" cxnId="{A09BB841-6448-4271-AFCD-1688C434C487}">
      <dgm:prSet/>
      <dgm:spPr/>
      <dgm:t>
        <a:bodyPr/>
        <a:lstStyle/>
        <a:p>
          <a:endParaRPr lang="tr-TR"/>
        </a:p>
      </dgm:t>
    </dgm:pt>
    <dgm:pt modelId="{750FA584-65D2-41F7-94CB-4D256FDCEA1E}">
      <dgm:prSet phldrT="[Metin]"/>
      <dgm:spPr/>
      <dgm:t>
        <a:bodyPr/>
        <a:lstStyle/>
        <a:p>
          <a:r>
            <a:rPr lang="tr-TR" dirty="0"/>
            <a:t>FAALİYET</a:t>
          </a:r>
        </a:p>
      </dgm:t>
    </dgm:pt>
    <dgm:pt modelId="{90542434-FE7E-45A7-BCFA-A45B8CC2E396}" type="parTrans" cxnId="{83BA7C44-EF59-4871-8D90-5945D2AE0022}">
      <dgm:prSet/>
      <dgm:spPr/>
      <dgm:t>
        <a:bodyPr/>
        <a:lstStyle/>
        <a:p>
          <a:endParaRPr lang="tr-TR"/>
        </a:p>
      </dgm:t>
    </dgm:pt>
    <dgm:pt modelId="{FED5602C-39A1-4B57-8BF1-8456A8642232}" type="sibTrans" cxnId="{83BA7C44-EF59-4871-8D90-5945D2AE0022}">
      <dgm:prSet/>
      <dgm:spPr/>
      <dgm:t>
        <a:bodyPr/>
        <a:lstStyle/>
        <a:p>
          <a:endParaRPr lang="tr-TR"/>
        </a:p>
      </dgm:t>
    </dgm:pt>
    <dgm:pt modelId="{F3331391-4F6E-49FE-B7CF-6D991A345995}">
      <dgm:prSet/>
      <dgm:spPr/>
      <dgm:t>
        <a:bodyPr/>
        <a:lstStyle/>
        <a:p>
          <a:r>
            <a:rPr lang="tr-TR" dirty="0"/>
            <a:t>ALT FAALİYET</a:t>
          </a:r>
        </a:p>
      </dgm:t>
    </dgm:pt>
    <dgm:pt modelId="{2E391998-B78D-4BDC-8365-11F1F4A70B91}" type="parTrans" cxnId="{C44FCC0C-391C-4A87-A967-732A2E394AB4}">
      <dgm:prSet/>
      <dgm:spPr/>
      <dgm:t>
        <a:bodyPr/>
        <a:lstStyle/>
        <a:p>
          <a:endParaRPr lang="tr-TR"/>
        </a:p>
      </dgm:t>
    </dgm:pt>
    <dgm:pt modelId="{FA1D1B19-48FE-417B-AA20-BBAD7BB5FAB9}" type="sibTrans" cxnId="{C44FCC0C-391C-4A87-A967-732A2E394AB4}">
      <dgm:prSet/>
      <dgm:spPr/>
      <dgm:t>
        <a:bodyPr/>
        <a:lstStyle/>
        <a:p>
          <a:endParaRPr lang="tr-TR"/>
        </a:p>
      </dgm:t>
    </dgm:pt>
    <dgm:pt modelId="{96FCD5A1-5768-484A-9103-AED53EE7335D}" type="pres">
      <dgm:prSet presAssocID="{4C50CEA6-A9DA-4E1C-823E-DB0587492FA3}" presName="rootnode" presStyleCnt="0">
        <dgm:presLayoutVars>
          <dgm:chMax/>
          <dgm:chPref/>
          <dgm:dir/>
          <dgm:animLvl val="lvl"/>
        </dgm:presLayoutVars>
      </dgm:prSet>
      <dgm:spPr/>
    </dgm:pt>
    <dgm:pt modelId="{355DAD8E-DABB-4CB4-99C1-9EFCDC6FE9D8}" type="pres">
      <dgm:prSet presAssocID="{D21E08FC-7148-4071-80A6-94A0CD2EF3EE}" presName="composite" presStyleCnt="0"/>
      <dgm:spPr/>
    </dgm:pt>
    <dgm:pt modelId="{153CBCBA-DBBB-4996-BC32-6A1E69DC3132}" type="pres">
      <dgm:prSet presAssocID="{D21E08FC-7148-4071-80A6-94A0CD2EF3EE}" presName="bentUpArrow1" presStyleLbl="alignImgPlace1" presStyleIdx="0" presStyleCnt="3"/>
      <dgm:spPr/>
    </dgm:pt>
    <dgm:pt modelId="{D78A9A42-2B28-4A91-BF48-84AB2FBB8D80}" type="pres">
      <dgm:prSet presAssocID="{D21E08FC-7148-4071-80A6-94A0CD2EF3EE}" presName="ParentText" presStyleLbl="node1" presStyleIdx="0" presStyleCnt="4" custLinFactNeighborX="1470" custLinFactNeighborY="2392">
        <dgm:presLayoutVars>
          <dgm:chMax val="1"/>
          <dgm:chPref val="1"/>
          <dgm:bulletEnabled val="1"/>
        </dgm:presLayoutVars>
      </dgm:prSet>
      <dgm:spPr/>
    </dgm:pt>
    <dgm:pt modelId="{7723B0C4-449E-407B-AEEC-46ACC35B75B5}" type="pres">
      <dgm:prSet presAssocID="{D21E08FC-7148-4071-80A6-94A0CD2EF3EE}" presName="ChildText" presStyleLbl="revTx" presStyleIdx="0" presStyleCnt="3">
        <dgm:presLayoutVars>
          <dgm:chMax val="0"/>
          <dgm:chPref val="0"/>
          <dgm:bulletEnabled val="1"/>
        </dgm:presLayoutVars>
      </dgm:prSet>
      <dgm:spPr/>
    </dgm:pt>
    <dgm:pt modelId="{9D9DCEF5-B242-4214-8C51-CACE7AE9A50C}" type="pres">
      <dgm:prSet presAssocID="{32A50B07-A056-4EC1-8DB3-A08E3702076F}" presName="sibTrans" presStyleCnt="0"/>
      <dgm:spPr/>
    </dgm:pt>
    <dgm:pt modelId="{E99A2812-131D-426C-960C-F144C7738705}" type="pres">
      <dgm:prSet presAssocID="{0AEFB788-6ECD-4FB8-A031-DE7DDF382878}" presName="composite" presStyleCnt="0"/>
      <dgm:spPr/>
    </dgm:pt>
    <dgm:pt modelId="{ED447A03-DAED-4001-804C-65E543C43C79}" type="pres">
      <dgm:prSet presAssocID="{0AEFB788-6ECD-4FB8-A031-DE7DDF382878}" presName="bentUpArrow1" presStyleLbl="alignImgPlace1" presStyleIdx="1" presStyleCnt="3"/>
      <dgm:spPr/>
    </dgm:pt>
    <dgm:pt modelId="{AFEBC0DF-3520-4C6D-B46F-12509B0D853D}" type="pres">
      <dgm:prSet presAssocID="{0AEFB788-6ECD-4FB8-A031-DE7DDF382878}" presName="ParentText" presStyleLbl="node1" presStyleIdx="1" presStyleCnt="4">
        <dgm:presLayoutVars>
          <dgm:chMax val="1"/>
          <dgm:chPref val="1"/>
          <dgm:bulletEnabled val="1"/>
        </dgm:presLayoutVars>
      </dgm:prSet>
      <dgm:spPr/>
    </dgm:pt>
    <dgm:pt modelId="{20E4BA1C-6B9E-4828-9991-6C4E8EA5B269}" type="pres">
      <dgm:prSet presAssocID="{0AEFB788-6ECD-4FB8-A031-DE7DDF382878}" presName="ChildText" presStyleLbl="revTx" presStyleIdx="1" presStyleCnt="3">
        <dgm:presLayoutVars>
          <dgm:chMax val="0"/>
          <dgm:chPref val="0"/>
          <dgm:bulletEnabled val="1"/>
        </dgm:presLayoutVars>
      </dgm:prSet>
      <dgm:spPr/>
    </dgm:pt>
    <dgm:pt modelId="{A1EECC3C-CD70-4B60-A993-2473EEAB3042}" type="pres">
      <dgm:prSet presAssocID="{7D32B4CC-613C-4960-BD55-66176821E765}" presName="sibTrans" presStyleCnt="0"/>
      <dgm:spPr/>
    </dgm:pt>
    <dgm:pt modelId="{AC225261-51E0-49DA-8405-8B90392CBDCA}" type="pres">
      <dgm:prSet presAssocID="{750FA584-65D2-41F7-94CB-4D256FDCEA1E}" presName="composite" presStyleCnt="0"/>
      <dgm:spPr/>
    </dgm:pt>
    <dgm:pt modelId="{87CD9ED0-07F0-4DBF-B954-53CF5DF51820}" type="pres">
      <dgm:prSet presAssocID="{750FA584-65D2-41F7-94CB-4D256FDCEA1E}" presName="bentUpArrow1" presStyleLbl="alignImgPlace1" presStyleIdx="2" presStyleCnt="3"/>
      <dgm:spPr/>
    </dgm:pt>
    <dgm:pt modelId="{B281CDBE-BA0E-44F3-867C-B60B8703F7A0}" type="pres">
      <dgm:prSet presAssocID="{750FA584-65D2-41F7-94CB-4D256FDCEA1E}" presName="ParentText" presStyleLbl="node1" presStyleIdx="2" presStyleCnt="4">
        <dgm:presLayoutVars>
          <dgm:chMax val="1"/>
          <dgm:chPref val="1"/>
          <dgm:bulletEnabled val="1"/>
        </dgm:presLayoutVars>
      </dgm:prSet>
      <dgm:spPr/>
    </dgm:pt>
    <dgm:pt modelId="{ED1232D2-C071-490B-BBB7-BD12F6477A48}" type="pres">
      <dgm:prSet presAssocID="{750FA584-65D2-41F7-94CB-4D256FDCEA1E}" presName="ChildText" presStyleLbl="revTx" presStyleIdx="2" presStyleCnt="3">
        <dgm:presLayoutVars>
          <dgm:chMax val="0"/>
          <dgm:chPref val="0"/>
          <dgm:bulletEnabled val="1"/>
        </dgm:presLayoutVars>
      </dgm:prSet>
      <dgm:spPr/>
    </dgm:pt>
    <dgm:pt modelId="{88B94CB3-CA2E-40CE-B48D-6E5736CD8D69}" type="pres">
      <dgm:prSet presAssocID="{FED5602C-39A1-4B57-8BF1-8456A8642232}" presName="sibTrans" presStyleCnt="0"/>
      <dgm:spPr/>
    </dgm:pt>
    <dgm:pt modelId="{D35E06B0-1740-47EA-9633-FD6C691A662B}" type="pres">
      <dgm:prSet presAssocID="{F3331391-4F6E-49FE-B7CF-6D991A345995}" presName="composite" presStyleCnt="0"/>
      <dgm:spPr/>
    </dgm:pt>
    <dgm:pt modelId="{F3333A64-DF54-4B75-94EE-74097F9C420F}" type="pres">
      <dgm:prSet presAssocID="{F3331391-4F6E-49FE-B7CF-6D991A345995}" presName="ParentText" presStyleLbl="node1" presStyleIdx="3" presStyleCnt="4">
        <dgm:presLayoutVars>
          <dgm:chMax val="1"/>
          <dgm:chPref val="1"/>
          <dgm:bulletEnabled val="1"/>
        </dgm:presLayoutVars>
      </dgm:prSet>
      <dgm:spPr/>
    </dgm:pt>
  </dgm:ptLst>
  <dgm:cxnLst>
    <dgm:cxn modelId="{C44FCC0C-391C-4A87-A967-732A2E394AB4}" srcId="{4C50CEA6-A9DA-4E1C-823E-DB0587492FA3}" destId="{F3331391-4F6E-49FE-B7CF-6D991A345995}" srcOrd="3" destOrd="0" parTransId="{2E391998-B78D-4BDC-8365-11F1F4A70B91}" sibTransId="{FA1D1B19-48FE-417B-AA20-BBAD7BB5FAB9}"/>
    <dgm:cxn modelId="{A09BB841-6448-4271-AFCD-1688C434C487}" srcId="{4C50CEA6-A9DA-4E1C-823E-DB0587492FA3}" destId="{0AEFB788-6ECD-4FB8-A031-DE7DDF382878}" srcOrd="1" destOrd="0" parTransId="{8F238F9B-F17F-4DC1-819D-875EA533B940}" sibTransId="{7D32B4CC-613C-4960-BD55-66176821E765}"/>
    <dgm:cxn modelId="{83BA7C44-EF59-4871-8D90-5945D2AE0022}" srcId="{4C50CEA6-A9DA-4E1C-823E-DB0587492FA3}" destId="{750FA584-65D2-41F7-94CB-4D256FDCEA1E}" srcOrd="2" destOrd="0" parTransId="{90542434-FE7E-45A7-BCFA-A45B8CC2E396}" sibTransId="{FED5602C-39A1-4B57-8BF1-8456A8642232}"/>
    <dgm:cxn modelId="{81E7DB44-37EF-4214-9E85-C15D26231EDF}" type="presOf" srcId="{0AEFB788-6ECD-4FB8-A031-DE7DDF382878}" destId="{AFEBC0DF-3520-4C6D-B46F-12509B0D853D}" srcOrd="0" destOrd="0" presId="urn:microsoft.com/office/officeart/2005/8/layout/StepDownProcess"/>
    <dgm:cxn modelId="{1508D48E-D303-4DF3-8EC0-D5C91B3AC4B8}" type="presOf" srcId="{4C50CEA6-A9DA-4E1C-823E-DB0587492FA3}" destId="{96FCD5A1-5768-484A-9103-AED53EE7335D}" srcOrd="0" destOrd="0" presId="urn:microsoft.com/office/officeart/2005/8/layout/StepDownProcess"/>
    <dgm:cxn modelId="{359E3BB2-AECD-4448-BBF0-772428552747}" type="presOf" srcId="{750FA584-65D2-41F7-94CB-4D256FDCEA1E}" destId="{B281CDBE-BA0E-44F3-867C-B60B8703F7A0}" srcOrd="0" destOrd="0" presId="urn:microsoft.com/office/officeart/2005/8/layout/StepDownProcess"/>
    <dgm:cxn modelId="{66278ED1-7653-4281-8C80-1153B59E92BC}" type="presOf" srcId="{D21E08FC-7148-4071-80A6-94A0CD2EF3EE}" destId="{D78A9A42-2B28-4A91-BF48-84AB2FBB8D80}" srcOrd="0" destOrd="0" presId="urn:microsoft.com/office/officeart/2005/8/layout/StepDownProcess"/>
    <dgm:cxn modelId="{D6B8A2D2-D61E-4774-99B8-6C028FA6FB1D}" type="presOf" srcId="{F3331391-4F6E-49FE-B7CF-6D991A345995}" destId="{F3333A64-DF54-4B75-94EE-74097F9C420F}" srcOrd="0" destOrd="0" presId="urn:microsoft.com/office/officeart/2005/8/layout/StepDownProcess"/>
    <dgm:cxn modelId="{6C7847EB-DAA3-4E1C-9F3A-382C15914870}" srcId="{4C50CEA6-A9DA-4E1C-823E-DB0587492FA3}" destId="{D21E08FC-7148-4071-80A6-94A0CD2EF3EE}" srcOrd="0" destOrd="0" parTransId="{BB7728FF-8E83-4FC5-8153-1BCC9C353371}" sibTransId="{32A50B07-A056-4EC1-8DB3-A08E3702076F}"/>
    <dgm:cxn modelId="{EA84BBBD-B051-4781-8E40-6DDAC7F9ABDB}" type="presParOf" srcId="{96FCD5A1-5768-484A-9103-AED53EE7335D}" destId="{355DAD8E-DABB-4CB4-99C1-9EFCDC6FE9D8}" srcOrd="0" destOrd="0" presId="urn:microsoft.com/office/officeart/2005/8/layout/StepDownProcess"/>
    <dgm:cxn modelId="{D165451B-B029-415F-AA9E-3315D5CADE66}" type="presParOf" srcId="{355DAD8E-DABB-4CB4-99C1-9EFCDC6FE9D8}" destId="{153CBCBA-DBBB-4996-BC32-6A1E69DC3132}" srcOrd="0" destOrd="0" presId="urn:microsoft.com/office/officeart/2005/8/layout/StepDownProcess"/>
    <dgm:cxn modelId="{BD4C27C5-850A-4494-B2E7-5E62A3907883}" type="presParOf" srcId="{355DAD8E-DABB-4CB4-99C1-9EFCDC6FE9D8}" destId="{D78A9A42-2B28-4A91-BF48-84AB2FBB8D80}" srcOrd="1" destOrd="0" presId="urn:microsoft.com/office/officeart/2005/8/layout/StepDownProcess"/>
    <dgm:cxn modelId="{089537AC-8B7D-4FB2-BFA9-1BE28DA109D0}" type="presParOf" srcId="{355DAD8E-DABB-4CB4-99C1-9EFCDC6FE9D8}" destId="{7723B0C4-449E-407B-AEEC-46ACC35B75B5}" srcOrd="2" destOrd="0" presId="urn:microsoft.com/office/officeart/2005/8/layout/StepDownProcess"/>
    <dgm:cxn modelId="{7355B905-AE69-4984-96A1-40F883364E65}" type="presParOf" srcId="{96FCD5A1-5768-484A-9103-AED53EE7335D}" destId="{9D9DCEF5-B242-4214-8C51-CACE7AE9A50C}" srcOrd="1" destOrd="0" presId="urn:microsoft.com/office/officeart/2005/8/layout/StepDownProcess"/>
    <dgm:cxn modelId="{84F43BC8-E337-4CDD-A6C5-DEC53269362E}" type="presParOf" srcId="{96FCD5A1-5768-484A-9103-AED53EE7335D}" destId="{E99A2812-131D-426C-960C-F144C7738705}" srcOrd="2" destOrd="0" presId="urn:microsoft.com/office/officeart/2005/8/layout/StepDownProcess"/>
    <dgm:cxn modelId="{0B79DC77-B874-41AE-AE48-BBB66C493340}" type="presParOf" srcId="{E99A2812-131D-426C-960C-F144C7738705}" destId="{ED447A03-DAED-4001-804C-65E543C43C79}" srcOrd="0" destOrd="0" presId="urn:microsoft.com/office/officeart/2005/8/layout/StepDownProcess"/>
    <dgm:cxn modelId="{3F36C122-567B-4333-8E4B-E78B827F0B27}" type="presParOf" srcId="{E99A2812-131D-426C-960C-F144C7738705}" destId="{AFEBC0DF-3520-4C6D-B46F-12509B0D853D}" srcOrd="1" destOrd="0" presId="urn:microsoft.com/office/officeart/2005/8/layout/StepDownProcess"/>
    <dgm:cxn modelId="{743D9D75-60C4-4C28-AC93-A410ED6AA2D3}" type="presParOf" srcId="{E99A2812-131D-426C-960C-F144C7738705}" destId="{20E4BA1C-6B9E-4828-9991-6C4E8EA5B269}" srcOrd="2" destOrd="0" presId="urn:microsoft.com/office/officeart/2005/8/layout/StepDownProcess"/>
    <dgm:cxn modelId="{4DB6240F-572B-4074-981B-B6B8BA543914}" type="presParOf" srcId="{96FCD5A1-5768-484A-9103-AED53EE7335D}" destId="{A1EECC3C-CD70-4B60-A993-2473EEAB3042}" srcOrd="3" destOrd="0" presId="urn:microsoft.com/office/officeart/2005/8/layout/StepDownProcess"/>
    <dgm:cxn modelId="{588E1B6C-239F-4294-A382-65668D73FE5A}" type="presParOf" srcId="{96FCD5A1-5768-484A-9103-AED53EE7335D}" destId="{AC225261-51E0-49DA-8405-8B90392CBDCA}" srcOrd="4" destOrd="0" presId="urn:microsoft.com/office/officeart/2005/8/layout/StepDownProcess"/>
    <dgm:cxn modelId="{98337B61-C9DB-412F-97CF-ED6C8A6274D6}" type="presParOf" srcId="{AC225261-51E0-49DA-8405-8B90392CBDCA}" destId="{87CD9ED0-07F0-4DBF-B954-53CF5DF51820}" srcOrd="0" destOrd="0" presId="urn:microsoft.com/office/officeart/2005/8/layout/StepDownProcess"/>
    <dgm:cxn modelId="{8E9362B4-CAF9-48CA-9F49-02F525BB1997}" type="presParOf" srcId="{AC225261-51E0-49DA-8405-8B90392CBDCA}" destId="{B281CDBE-BA0E-44F3-867C-B60B8703F7A0}" srcOrd="1" destOrd="0" presId="urn:microsoft.com/office/officeart/2005/8/layout/StepDownProcess"/>
    <dgm:cxn modelId="{541DDE4E-5D87-4110-AEEE-714FECAEF821}" type="presParOf" srcId="{AC225261-51E0-49DA-8405-8B90392CBDCA}" destId="{ED1232D2-C071-490B-BBB7-BD12F6477A48}" srcOrd="2" destOrd="0" presId="urn:microsoft.com/office/officeart/2005/8/layout/StepDownProcess"/>
    <dgm:cxn modelId="{C4C9CD22-BF49-4CB0-A29A-A1B7F41FBE00}" type="presParOf" srcId="{96FCD5A1-5768-484A-9103-AED53EE7335D}" destId="{88B94CB3-CA2E-40CE-B48D-6E5736CD8D69}" srcOrd="5" destOrd="0" presId="urn:microsoft.com/office/officeart/2005/8/layout/StepDownProcess"/>
    <dgm:cxn modelId="{B41E976D-25FC-4E56-A90F-BBB8F2710ECC}" type="presParOf" srcId="{96FCD5A1-5768-484A-9103-AED53EE7335D}" destId="{D35E06B0-1740-47EA-9633-FD6C691A662B}" srcOrd="6" destOrd="0" presId="urn:microsoft.com/office/officeart/2005/8/layout/StepDownProcess"/>
    <dgm:cxn modelId="{F8B1A262-5FB1-4313-A474-5826B0E4456B}" type="presParOf" srcId="{D35E06B0-1740-47EA-9633-FD6C691A662B}" destId="{F3333A64-DF54-4B75-94EE-74097F9C420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3689C4-4CE2-42AC-9A19-30D8583BF35C}" type="doc">
      <dgm:prSet loTypeId="urn:microsoft.com/office/officeart/2005/8/layout/pyramid1" loCatId="pyramid" qsTypeId="urn:microsoft.com/office/officeart/2005/8/quickstyle/3d4" qsCatId="3D" csTypeId="urn:microsoft.com/office/officeart/2005/8/colors/colorful2" csCatId="colorful" phldr="1"/>
      <dgm:spPr/>
    </dgm:pt>
    <dgm:pt modelId="{903BEB21-98A1-4751-9263-846A91E847BF}">
      <dgm:prSet phldrT="[Metin]" custT="1"/>
      <dgm:spPr/>
      <dgm:t>
        <a:bodyPr/>
        <a:lstStyle/>
        <a:p>
          <a:r>
            <a:rPr lang="tr-TR" sz="1800" b="1" dirty="0"/>
            <a:t>Ödenek gönderme belgesi ile ödeneğin birime gönderilmesi</a:t>
          </a:r>
        </a:p>
      </dgm:t>
    </dgm:pt>
    <dgm:pt modelId="{9F8251E8-C9F9-4BEB-B424-5BD7E90C2FE2}" type="parTrans" cxnId="{849E378F-FAE4-429D-A110-F23BDF7A1B56}">
      <dgm:prSet/>
      <dgm:spPr/>
      <dgm:t>
        <a:bodyPr/>
        <a:lstStyle/>
        <a:p>
          <a:endParaRPr lang="tr-TR"/>
        </a:p>
      </dgm:t>
    </dgm:pt>
    <dgm:pt modelId="{E1733D3A-BD9F-4D44-B6B7-DAFC1E6A6444}" type="sibTrans" cxnId="{849E378F-FAE4-429D-A110-F23BDF7A1B56}">
      <dgm:prSet/>
      <dgm:spPr/>
      <dgm:t>
        <a:bodyPr/>
        <a:lstStyle/>
        <a:p>
          <a:endParaRPr lang="tr-TR"/>
        </a:p>
      </dgm:t>
    </dgm:pt>
    <dgm:pt modelId="{6192A2E6-E3A8-46AB-9F5C-97D51F6C3231}">
      <dgm:prSet phldrT="[Metin]" custT="1"/>
      <dgm:spPr/>
      <dgm:t>
        <a:bodyPr/>
        <a:lstStyle/>
        <a:p>
          <a:r>
            <a:rPr lang="tr-TR" sz="1800" b="1" dirty="0"/>
            <a:t>Ödenek dağılımının yönetim kurulunun bilgisine sunulması</a:t>
          </a:r>
        </a:p>
      </dgm:t>
    </dgm:pt>
    <dgm:pt modelId="{A2A360DC-2822-4B95-B5F0-A269D49E32E3}" type="parTrans" cxnId="{2CB620A4-4EAB-4AA3-BD62-D74EFC6123D5}">
      <dgm:prSet/>
      <dgm:spPr/>
      <dgm:t>
        <a:bodyPr/>
        <a:lstStyle/>
        <a:p>
          <a:endParaRPr lang="tr-TR"/>
        </a:p>
      </dgm:t>
    </dgm:pt>
    <dgm:pt modelId="{68BC176D-256C-4A11-8913-B6EED46FA2DA}" type="sibTrans" cxnId="{2CB620A4-4EAB-4AA3-BD62-D74EFC6123D5}">
      <dgm:prSet/>
      <dgm:spPr/>
      <dgm:t>
        <a:bodyPr/>
        <a:lstStyle/>
        <a:p>
          <a:endParaRPr lang="tr-TR"/>
        </a:p>
      </dgm:t>
    </dgm:pt>
    <dgm:pt modelId="{6B85684F-E19D-4DCF-BCB7-61C07B21528E}">
      <dgm:prSet phldrT="[Metin]" custT="1"/>
      <dgm:spPr/>
      <dgm:t>
        <a:bodyPr/>
        <a:lstStyle/>
        <a:p>
          <a:r>
            <a:rPr lang="tr-TR" sz="1800" b="1" dirty="0"/>
            <a:t>Ödeneklerin Birimlere Ödenek Dağılım Modülü yardımıyla dağıtılması</a:t>
          </a:r>
        </a:p>
      </dgm:t>
    </dgm:pt>
    <dgm:pt modelId="{308F73F7-578A-45E5-814E-3B9877C5CF6A}" type="parTrans" cxnId="{6AFB0A52-FF54-48E8-B72D-F066834E7A62}">
      <dgm:prSet/>
      <dgm:spPr/>
      <dgm:t>
        <a:bodyPr/>
        <a:lstStyle/>
        <a:p>
          <a:endParaRPr lang="tr-TR"/>
        </a:p>
      </dgm:t>
    </dgm:pt>
    <dgm:pt modelId="{1576F4F1-E7C4-470A-B63E-CC7CD2ACF5DC}" type="sibTrans" cxnId="{6AFB0A52-FF54-48E8-B72D-F066834E7A62}">
      <dgm:prSet/>
      <dgm:spPr/>
      <dgm:t>
        <a:bodyPr/>
        <a:lstStyle/>
        <a:p>
          <a:endParaRPr lang="tr-TR"/>
        </a:p>
      </dgm:t>
    </dgm:pt>
    <dgm:pt modelId="{FC94B73D-0E9F-43B2-8938-60A6477F44D2}">
      <dgm:prSet phldrT="[Metin]" custT="1"/>
      <dgm:spPr/>
      <dgm:t>
        <a:bodyPr/>
        <a:lstStyle/>
        <a:p>
          <a:r>
            <a:rPr lang="tr-TR" sz="1800" b="1" dirty="0"/>
            <a:t>Bütçenin Mecliste kabul edilmesi</a:t>
          </a:r>
        </a:p>
      </dgm:t>
    </dgm:pt>
    <dgm:pt modelId="{1F69BA1C-C6A2-46C5-89C1-062A22DFD869}" type="parTrans" cxnId="{CDEAC670-A034-4642-B398-35E2A3D4186D}">
      <dgm:prSet/>
      <dgm:spPr/>
      <dgm:t>
        <a:bodyPr/>
        <a:lstStyle/>
        <a:p>
          <a:endParaRPr lang="tr-TR"/>
        </a:p>
      </dgm:t>
    </dgm:pt>
    <dgm:pt modelId="{65989318-49A8-4117-82DB-E6614215B62A}" type="sibTrans" cxnId="{CDEAC670-A034-4642-B398-35E2A3D4186D}">
      <dgm:prSet/>
      <dgm:spPr/>
      <dgm:t>
        <a:bodyPr/>
        <a:lstStyle/>
        <a:p>
          <a:endParaRPr lang="tr-TR"/>
        </a:p>
      </dgm:t>
    </dgm:pt>
    <dgm:pt modelId="{39F426FD-65F2-43ED-B9E8-E4D5B51CD2D7}" type="pres">
      <dgm:prSet presAssocID="{E63689C4-4CE2-42AC-9A19-30D8583BF35C}" presName="Name0" presStyleCnt="0">
        <dgm:presLayoutVars>
          <dgm:dir/>
          <dgm:animLvl val="lvl"/>
          <dgm:resizeHandles val="exact"/>
        </dgm:presLayoutVars>
      </dgm:prSet>
      <dgm:spPr/>
    </dgm:pt>
    <dgm:pt modelId="{4EA76EE3-832A-4EBC-948A-91C065AE5471}" type="pres">
      <dgm:prSet presAssocID="{903BEB21-98A1-4751-9263-846A91E847BF}" presName="Name8" presStyleCnt="0"/>
      <dgm:spPr/>
    </dgm:pt>
    <dgm:pt modelId="{AE597785-90E4-45BB-A358-470E6CCE736F}" type="pres">
      <dgm:prSet presAssocID="{903BEB21-98A1-4751-9263-846A91E847BF}" presName="level" presStyleLbl="node1" presStyleIdx="0" presStyleCnt="4">
        <dgm:presLayoutVars>
          <dgm:chMax val="1"/>
          <dgm:bulletEnabled val="1"/>
        </dgm:presLayoutVars>
      </dgm:prSet>
      <dgm:spPr/>
    </dgm:pt>
    <dgm:pt modelId="{E643DFC7-1FA5-4537-A9AF-90870A93764C}" type="pres">
      <dgm:prSet presAssocID="{903BEB21-98A1-4751-9263-846A91E847BF}" presName="levelTx" presStyleLbl="revTx" presStyleIdx="0" presStyleCnt="0">
        <dgm:presLayoutVars>
          <dgm:chMax val="1"/>
          <dgm:bulletEnabled val="1"/>
        </dgm:presLayoutVars>
      </dgm:prSet>
      <dgm:spPr/>
    </dgm:pt>
    <dgm:pt modelId="{39AB7DB6-C8C5-4610-AA0C-1E3ED3948CDE}" type="pres">
      <dgm:prSet presAssocID="{6192A2E6-E3A8-46AB-9F5C-97D51F6C3231}" presName="Name8" presStyleCnt="0"/>
      <dgm:spPr/>
    </dgm:pt>
    <dgm:pt modelId="{929E81A2-5FFF-4C6B-9618-EE41F394D218}" type="pres">
      <dgm:prSet presAssocID="{6192A2E6-E3A8-46AB-9F5C-97D51F6C3231}" presName="level" presStyleLbl="node1" presStyleIdx="1" presStyleCnt="4" custScaleY="37055">
        <dgm:presLayoutVars>
          <dgm:chMax val="1"/>
          <dgm:bulletEnabled val="1"/>
        </dgm:presLayoutVars>
      </dgm:prSet>
      <dgm:spPr/>
    </dgm:pt>
    <dgm:pt modelId="{D22C9315-DF5E-4654-A778-7F27FFB9122A}" type="pres">
      <dgm:prSet presAssocID="{6192A2E6-E3A8-46AB-9F5C-97D51F6C3231}" presName="levelTx" presStyleLbl="revTx" presStyleIdx="0" presStyleCnt="0">
        <dgm:presLayoutVars>
          <dgm:chMax val="1"/>
          <dgm:bulletEnabled val="1"/>
        </dgm:presLayoutVars>
      </dgm:prSet>
      <dgm:spPr/>
    </dgm:pt>
    <dgm:pt modelId="{18F59AAC-AB7A-44CD-B3A0-2E9D0D6C1A5A}" type="pres">
      <dgm:prSet presAssocID="{6B85684F-E19D-4DCF-BCB7-61C07B21528E}" presName="Name8" presStyleCnt="0"/>
      <dgm:spPr/>
    </dgm:pt>
    <dgm:pt modelId="{E982B5F1-D251-4625-AAA7-778A037879BC}" type="pres">
      <dgm:prSet presAssocID="{6B85684F-E19D-4DCF-BCB7-61C07B21528E}" presName="level" presStyleLbl="node1" presStyleIdx="2" presStyleCnt="4" custScaleY="77525">
        <dgm:presLayoutVars>
          <dgm:chMax val="1"/>
          <dgm:bulletEnabled val="1"/>
        </dgm:presLayoutVars>
      </dgm:prSet>
      <dgm:spPr/>
    </dgm:pt>
    <dgm:pt modelId="{E57D22C6-1EAD-49A6-B4AC-DB014D161533}" type="pres">
      <dgm:prSet presAssocID="{6B85684F-E19D-4DCF-BCB7-61C07B21528E}" presName="levelTx" presStyleLbl="revTx" presStyleIdx="0" presStyleCnt="0">
        <dgm:presLayoutVars>
          <dgm:chMax val="1"/>
          <dgm:bulletEnabled val="1"/>
        </dgm:presLayoutVars>
      </dgm:prSet>
      <dgm:spPr/>
    </dgm:pt>
    <dgm:pt modelId="{DBE8F739-F956-4E0C-AFC5-B6D0845CFBA9}" type="pres">
      <dgm:prSet presAssocID="{FC94B73D-0E9F-43B2-8938-60A6477F44D2}" presName="Name8" presStyleCnt="0"/>
      <dgm:spPr/>
    </dgm:pt>
    <dgm:pt modelId="{3FC4BBAF-4006-4D75-90EB-052541004CE2}" type="pres">
      <dgm:prSet presAssocID="{FC94B73D-0E9F-43B2-8938-60A6477F44D2}" presName="level" presStyleLbl="node1" presStyleIdx="3" presStyleCnt="4" custScaleY="65217">
        <dgm:presLayoutVars>
          <dgm:chMax val="1"/>
          <dgm:bulletEnabled val="1"/>
        </dgm:presLayoutVars>
      </dgm:prSet>
      <dgm:spPr/>
    </dgm:pt>
    <dgm:pt modelId="{38F7038C-352D-4CD4-86CD-60F0B58815E4}" type="pres">
      <dgm:prSet presAssocID="{FC94B73D-0E9F-43B2-8938-60A6477F44D2}" presName="levelTx" presStyleLbl="revTx" presStyleIdx="0" presStyleCnt="0">
        <dgm:presLayoutVars>
          <dgm:chMax val="1"/>
          <dgm:bulletEnabled val="1"/>
        </dgm:presLayoutVars>
      </dgm:prSet>
      <dgm:spPr/>
    </dgm:pt>
  </dgm:ptLst>
  <dgm:cxnLst>
    <dgm:cxn modelId="{3C5B6B2A-B686-4DF0-85DA-A8703BBF81E1}" type="presOf" srcId="{903BEB21-98A1-4751-9263-846A91E847BF}" destId="{AE597785-90E4-45BB-A358-470E6CCE736F}" srcOrd="0" destOrd="0" presId="urn:microsoft.com/office/officeart/2005/8/layout/pyramid1"/>
    <dgm:cxn modelId="{F263572E-8450-475A-B4A4-58DC9728582A}" type="presOf" srcId="{903BEB21-98A1-4751-9263-846A91E847BF}" destId="{E643DFC7-1FA5-4537-A9AF-90870A93764C}" srcOrd="1" destOrd="0" presId="urn:microsoft.com/office/officeart/2005/8/layout/pyramid1"/>
    <dgm:cxn modelId="{CBCC3130-4F4C-4EC4-8D9D-FC95C7FF684D}" type="presOf" srcId="{FC94B73D-0E9F-43B2-8938-60A6477F44D2}" destId="{3FC4BBAF-4006-4D75-90EB-052541004CE2}" srcOrd="0" destOrd="0" presId="urn:microsoft.com/office/officeart/2005/8/layout/pyramid1"/>
    <dgm:cxn modelId="{CDEAC670-A034-4642-B398-35E2A3D4186D}" srcId="{E63689C4-4CE2-42AC-9A19-30D8583BF35C}" destId="{FC94B73D-0E9F-43B2-8938-60A6477F44D2}" srcOrd="3" destOrd="0" parTransId="{1F69BA1C-C6A2-46C5-89C1-062A22DFD869}" sibTransId="{65989318-49A8-4117-82DB-E6614215B62A}"/>
    <dgm:cxn modelId="{6AFB0A52-FF54-48E8-B72D-F066834E7A62}" srcId="{E63689C4-4CE2-42AC-9A19-30D8583BF35C}" destId="{6B85684F-E19D-4DCF-BCB7-61C07B21528E}" srcOrd="2" destOrd="0" parTransId="{308F73F7-578A-45E5-814E-3B9877C5CF6A}" sibTransId="{1576F4F1-E7C4-470A-B63E-CC7CD2ACF5DC}"/>
    <dgm:cxn modelId="{BA160E78-E734-43E7-A99D-C45B7C2B1445}" type="presOf" srcId="{6192A2E6-E3A8-46AB-9F5C-97D51F6C3231}" destId="{D22C9315-DF5E-4654-A778-7F27FFB9122A}" srcOrd="1" destOrd="0" presId="urn:microsoft.com/office/officeart/2005/8/layout/pyramid1"/>
    <dgm:cxn modelId="{6124DD87-9DF5-4972-B9E2-39E4EB55C7F2}" type="presOf" srcId="{6B85684F-E19D-4DCF-BCB7-61C07B21528E}" destId="{E982B5F1-D251-4625-AAA7-778A037879BC}" srcOrd="0" destOrd="0" presId="urn:microsoft.com/office/officeart/2005/8/layout/pyramid1"/>
    <dgm:cxn modelId="{52C9198B-263C-4D72-A138-5BA8FA24DAD5}" type="presOf" srcId="{6192A2E6-E3A8-46AB-9F5C-97D51F6C3231}" destId="{929E81A2-5FFF-4C6B-9618-EE41F394D218}" srcOrd="0" destOrd="0" presId="urn:microsoft.com/office/officeart/2005/8/layout/pyramid1"/>
    <dgm:cxn modelId="{849E378F-FAE4-429D-A110-F23BDF7A1B56}" srcId="{E63689C4-4CE2-42AC-9A19-30D8583BF35C}" destId="{903BEB21-98A1-4751-9263-846A91E847BF}" srcOrd="0" destOrd="0" parTransId="{9F8251E8-C9F9-4BEB-B424-5BD7E90C2FE2}" sibTransId="{E1733D3A-BD9F-4D44-B6B7-DAFC1E6A6444}"/>
    <dgm:cxn modelId="{2CB620A4-4EAB-4AA3-BD62-D74EFC6123D5}" srcId="{E63689C4-4CE2-42AC-9A19-30D8583BF35C}" destId="{6192A2E6-E3A8-46AB-9F5C-97D51F6C3231}" srcOrd="1" destOrd="0" parTransId="{A2A360DC-2822-4B95-B5F0-A269D49E32E3}" sibTransId="{68BC176D-256C-4A11-8913-B6EED46FA2DA}"/>
    <dgm:cxn modelId="{16F775E4-8B95-4C99-B9CC-FAE41C5AF22F}" type="presOf" srcId="{E63689C4-4CE2-42AC-9A19-30D8583BF35C}" destId="{39F426FD-65F2-43ED-B9E8-E4D5B51CD2D7}" srcOrd="0" destOrd="0" presId="urn:microsoft.com/office/officeart/2005/8/layout/pyramid1"/>
    <dgm:cxn modelId="{F92FC7E9-E85D-452B-BD25-286B0C859890}" type="presOf" srcId="{6B85684F-E19D-4DCF-BCB7-61C07B21528E}" destId="{E57D22C6-1EAD-49A6-B4AC-DB014D161533}" srcOrd="1" destOrd="0" presId="urn:microsoft.com/office/officeart/2005/8/layout/pyramid1"/>
    <dgm:cxn modelId="{627475EC-84ED-4794-8999-316CCBD99BC2}" type="presOf" srcId="{FC94B73D-0E9F-43B2-8938-60A6477F44D2}" destId="{38F7038C-352D-4CD4-86CD-60F0B58815E4}" srcOrd="1" destOrd="0" presId="urn:microsoft.com/office/officeart/2005/8/layout/pyramid1"/>
    <dgm:cxn modelId="{A649E668-5D91-4D8C-9551-C91E79F9860A}" type="presParOf" srcId="{39F426FD-65F2-43ED-B9E8-E4D5B51CD2D7}" destId="{4EA76EE3-832A-4EBC-948A-91C065AE5471}" srcOrd="0" destOrd="0" presId="urn:microsoft.com/office/officeart/2005/8/layout/pyramid1"/>
    <dgm:cxn modelId="{1927064A-1866-4869-B6FA-D4C1482EFC38}" type="presParOf" srcId="{4EA76EE3-832A-4EBC-948A-91C065AE5471}" destId="{AE597785-90E4-45BB-A358-470E6CCE736F}" srcOrd="0" destOrd="0" presId="urn:microsoft.com/office/officeart/2005/8/layout/pyramid1"/>
    <dgm:cxn modelId="{7D315335-1DFA-41F1-9FAD-F7A840E00EB7}" type="presParOf" srcId="{4EA76EE3-832A-4EBC-948A-91C065AE5471}" destId="{E643DFC7-1FA5-4537-A9AF-90870A93764C}" srcOrd="1" destOrd="0" presId="urn:microsoft.com/office/officeart/2005/8/layout/pyramid1"/>
    <dgm:cxn modelId="{2C109BE2-0F42-4F9A-BF51-7BE1A55346BD}" type="presParOf" srcId="{39F426FD-65F2-43ED-B9E8-E4D5B51CD2D7}" destId="{39AB7DB6-C8C5-4610-AA0C-1E3ED3948CDE}" srcOrd="1" destOrd="0" presId="urn:microsoft.com/office/officeart/2005/8/layout/pyramid1"/>
    <dgm:cxn modelId="{55412D22-81BD-4A7C-9C0E-F54BDFB36D0D}" type="presParOf" srcId="{39AB7DB6-C8C5-4610-AA0C-1E3ED3948CDE}" destId="{929E81A2-5FFF-4C6B-9618-EE41F394D218}" srcOrd="0" destOrd="0" presId="urn:microsoft.com/office/officeart/2005/8/layout/pyramid1"/>
    <dgm:cxn modelId="{CD4BDDBB-06CB-4FE7-9761-96C63BFA91E6}" type="presParOf" srcId="{39AB7DB6-C8C5-4610-AA0C-1E3ED3948CDE}" destId="{D22C9315-DF5E-4654-A778-7F27FFB9122A}" srcOrd="1" destOrd="0" presId="urn:microsoft.com/office/officeart/2005/8/layout/pyramid1"/>
    <dgm:cxn modelId="{8E741F21-83AF-4124-89DB-90CB2992DBF0}" type="presParOf" srcId="{39F426FD-65F2-43ED-B9E8-E4D5B51CD2D7}" destId="{18F59AAC-AB7A-44CD-B3A0-2E9D0D6C1A5A}" srcOrd="2" destOrd="0" presId="urn:microsoft.com/office/officeart/2005/8/layout/pyramid1"/>
    <dgm:cxn modelId="{B4EC0FF8-1C39-4EAC-8781-560DB9A3D2F6}" type="presParOf" srcId="{18F59AAC-AB7A-44CD-B3A0-2E9D0D6C1A5A}" destId="{E982B5F1-D251-4625-AAA7-778A037879BC}" srcOrd="0" destOrd="0" presId="urn:microsoft.com/office/officeart/2005/8/layout/pyramid1"/>
    <dgm:cxn modelId="{97EFEBDA-453F-421E-8B31-797E75202EF2}" type="presParOf" srcId="{18F59AAC-AB7A-44CD-B3A0-2E9D0D6C1A5A}" destId="{E57D22C6-1EAD-49A6-B4AC-DB014D161533}" srcOrd="1" destOrd="0" presId="urn:microsoft.com/office/officeart/2005/8/layout/pyramid1"/>
    <dgm:cxn modelId="{705A19E4-BF22-4E5D-8273-D42A8B4942F9}" type="presParOf" srcId="{39F426FD-65F2-43ED-B9E8-E4D5B51CD2D7}" destId="{DBE8F739-F956-4E0C-AFC5-B6D0845CFBA9}" srcOrd="3" destOrd="0" presId="urn:microsoft.com/office/officeart/2005/8/layout/pyramid1"/>
    <dgm:cxn modelId="{A4B61026-E470-4AA2-B67A-733F07DFD0F3}" type="presParOf" srcId="{DBE8F739-F956-4E0C-AFC5-B6D0845CFBA9}" destId="{3FC4BBAF-4006-4D75-90EB-052541004CE2}" srcOrd="0" destOrd="0" presId="urn:microsoft.com/office/officeart/2005/8/layout/pyramid1"/>
    <dgm:cxn modelId="{076BFE95-3637-42BB-97C5-6A840ED532E2}" type="presParOf" srcId="{DBE8F739-F956-4E0C-AFC5-B6D0845CFBA9}" destId="{38F7038C-352D-4CD4-86CD-60F0B58815E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59E95C-3F01-4FF0-834A-4656AE7560EF}"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tr-TR"/>
        </a:p>
      </dgm:t>
    </dgm:pt>
    <dgm:pt modelId="{03E0F8E8-CC5F-4536-B0C1-0C6B0EE9A48F}">
      <dgm:prSet/>
      <dgm:spPr/>
      <dgm:t>
        <a:bodyPr/>
        <a:lstStyle/>
        <a:p>
          <a:pPr rtl="0"/>
          <a:r>
            <a:rPr lang="tr-TR" b="0" dirty="0"/>
            <a:t>Bütçe ödeneklerinin etkin, verimli ve   yerinde kullanımını sağlamak amacıyla ödeneklerin dağılımında dikkate alınacak hususlar;</a:t>
          </a:r>
          <a:endParaRPr lang="tr-TR" dirty="0"/>
        </a:p>
      </dgm:t>
    </dgm:pt>
    <dgm:pt modelId="{9E8D4412-868F-40C6-871D-953F7C047A79}" type="parTrans" cxnId="{53BAFF9D-F8EF-4015-AF6D-7B00B68856DA}">
      <dgm:prSet/>
      <dgm:spPr/>
      <dgm:t>
        <a:bodyPr/>
        <a:lstStyle/>
        <a:p>
          <a:endParaRPr lang="tr-TR"/>
        </a:p>
      </dgm:t>
    </dgm:pt>
    <dgm:pt modelId="{1572C044-CE3C-453E-84C2-FFC090E9A517}" type="sibTrans" cxnId="{53BAFF9D-F8EF-4015-AF6D-7B00B68856DA}">
      <dgm:prSet/>
      <dgm:spPr/>
      <dgm:t>
        <a:bodyPr/>
        <a:lstStyle/>
        <a:p>
          <a:endParaRPr lang="tr-TR"/>
        </a:p>
      </dgm:t>
    </dgm:pt>
    <dgm:pt modelId="{826652C5-5D7F-450D-8452-D390C6820481}" type="pres">
      <dgm:prSet presAssocID="{8D59E95C-3F01-4FF0-834A-4656AE7560EF}" presName="Name0" presStyleCnt="0">
        <dgm:presLayoutVars>
          <dgm:dir/>
          <dgm:animLvl val="lvl"/>
          <dgm:resizeHandles/>
        </dgm:presLayoutVars>
      </dgm:prSet>
      <dgm:spPr/>
    </dgm:pt>
    <dgm:pt modelId="{73CF9A0A-5463-4199-9EAD-A5E4A6A39816}" type="pres">
      <dgm:prSet presAssocID="{03E0F8E8-CC5F-4536-B0C1-0C6B0EE9A48F}" presName="linNode" presStyleCnt="0"/>
      <dgm:spPr/>
    </dgm:pt>
    <dgm:pt modelId="{7246145E-72A8-4B6B-97D0-0A9EB2DB7EFF}" type="pres">
      <dgm:prSet presAssocID="{03E0F8E8-CC5F-4536-B0C1-0C6B0EE9A48F}" presName="parentShp" presStyleLbl="node1" presStyleIdx="0" presStyleCnt="1" custScaleX="400000">
        <dgm:presLayoutVars>
          <dgm:bulletEnabled val="1"/>
        </dgm:presLayoutVars>
      </dgm:prSet>
      <dgm:spPr/>
    </dgm:pt>
    <dgm:pt modelId="{C6E7A6FF-59F5-4FD9-8C26-25AB081763D3}" type="pres">
      <dgm:prSet presAssocID="{03E0F8E8-CC5F-4536-B0C1-0C6B0EE9A48F}" presName="childShp" presStyleLbl="bgAccFollowNode1" presStyleIdx="0" presStyleCnt="1">
        <dgm:presLayoutVars>
          <dgm:bulletEnabled val="1"/>
        </dgm:presLayoutVars>
      </dgm:prSet>
      <dgm:spPr/>
    </dgm:pt>
  </dgm:ptLst>
  <dgm:cxnLst>
    <dgm:cxn modelId="{5048D50A-A71F-4AEA-BE8A-170A35880FE9}" type="presOf" srcId="{8D59E95C-3F01-4FF0-834A-4656AE7560EF}" destId="{826652C5-5D7F-450D-8452-D390C6820481}" srcOrd="0" destOrd="0" presId="urn:microsoft.com/office/officeart/2005/8/layout/vList6"/>
    <dgm:cxn modelId="{8C962589-81CA-454D-98E1-C6FBBAF1EB37}" type="presOf" srcId="{03E0F8E8-CC5F-4536-B0C1-0C6B0EE9A48F}" destId="{7246145E-72A8-4B6B-97D0-0A9EB2DB7EFF}" srcOrd="0" destOrd="0" presId="urn:microsoft.com/office/officeart/2005/8/layout/vList6"/>
    <dgm:cxn modelId="{53BAFF9D-F8EF-4015-AF6D-7B00B68856DA}" srcId="{8D59E95C-3F01-4FF0-834A-4656AE7560EF}" destId="{03E0F8E8-CC5F-4536-B0C1-0C6B0EE9A48F}" srcOrd="0" destOrd="0" parTransId="{9E8D4412-868F-40C6-871D-953F7C047A79}" sibTransId="{1572C044-CE3C-453E-84C2-FFC090E9A517}"/>
    <dgm:cxn modelId="{A4C460CD-5BCE-4FDA-A0FF-508AAD31DD76}" type="presParOf" srcId="{826652C5-5D7F-450D-8452-D390C6820481}" destId="{73CF9A0A-5463-4199-9EAD-A5E4A6A39816}" srcOrd="0" destOrd="0" presId="urn:microsoft.com/office/officeart/2005/8/layout/vList6"/>
    <dgm:cxn modelId="{53C81B7E-0CA8-4B9E-99B0-8F2294B4D114}" type="presParOf" srcId="{73CF9A0A-5463-4199-9EAD-A5E4A6A39816}" destId="{7246145E-72A8-4B6B-97D0-0A9EB2DB7EFF}" srcOrd="0" destOrd="0" presId="urn:microsoft.com/office/officeart/2005/8/layout/vList6"/>
    <dgm:cxn modelId="{1B230219-A4ED-4BC9-9F37-E42FDB3FDA3C}" type="presParOf" srcId="{73CF9A0A-5463-4199-9EAD-A5E4A6A39816}" destId="{C6E7A6FF-59F5-4FD9-8C26-25AB081763D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35BFE6-EEC9-49D0-9767-5E8876F5117D}"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tr-TR"/>
        </a:p>
      </dgm:t>
    </dgm:pt>
    <dgm:pt modelId="{BE0730FF-B18D-41F8-A6ED-DB644901933A}">
      <dgm:prSet/>
      <dgm:spPr/>
      <dgm:t>
        <a:bodyPr/>
        <a:lstStyle/>
        <a:p>
          <a:pPr rtl="0"/>
          <a:r>
            <a:rPr lang="tr-TR" b="1"/>
            <a:t>Harcama birimlerinin önceki yıllar ödenekleri,</a:t>
          </a:r>
          <a:endParaRPr lang="tr-TR"/>
        </a:p>
      </dgm:t>
    </dgm:pt>
    <dgm:pt modelId="{A38EE806-0AF3-4653-8E0A-EB398573B435}" type="parTrans" cxnId="{431825F2-FD4A-4C67-ABAA-9CE877826E77}">
      <dgm:prSet/>
      <dgm:spPr/>
      <dgm:t>
        <a:bodyPr/>
        <a:lstStyle/>
        <a:p>
          <a:endParaRPr lang="tr-TR"/>
        </a:p>
      </dgm:t>
    </dgm:pt>
    <dgm:pt modelId="{17431161-4043-4213-A480-9A04279F6A67}" type="sibTrans" cxnId="{431825F2-FD4A-4C67-ABAA-9CE877826E77}">
      <dgm:prSet/>
      <dgm:spPr/>
      <dgm:t>
        <a:bodyPr/>
        <a:lstStyle/>
        <a:p>
          <a:endParaRPr lang="tr-TR"/>
        </a:p>
      </dgm:t>
    </dgm:pt>
    <dgm:pt modelId="{73AC5EB2-F1A9-49CC-BDD3-FC15C01033DA}">
      <dgm:prSet/>
      <dgm:spPr/>
      <dgm:t>
        <a:bodyPr/>
        <a:lstStyle/>
        <a:p>
          <a:pPr rtl="0"/>
          <a:r>
            <a:rPr lang="tr-TR" b="1"/>
            <a:t>Harcama kapasiteleri,</a:t>
          </a:r>
          <a:endParaRPr lang="tr-TR"/>
        </a:p>
      </dgm:t>
    </dgm:pt>
    <dgm:pt modelId="{DD9CD970-2BBF-4712-92CA-3608438659C8}" type="parTrans" cxnId="{6BDB7ED0-3B07-44D6-A666-CC7F87544C14}">
      <dgm:prSet/>
      <dgm:spPr/>
      <dgm:t>
        <a:bodyPr/>
        <a:lstStyle/>
        <a:p>
          <a:endParaRPr lang="tr-TR"/>
        </a:p>
      </dgm:t>
    </dgm:pt>
    <dgm:pt modelId="{2B951A01-E214-447E-BADD-A1A94798A544}" type="sibTrans" cxnId="{6BDB7ED0-3B07-44D6-A666-CC7F87544C14}">
      <dgm:prSet/>
      <dgm:spPr/>
      <dgm:t>
        <a:bodyPr/>
        <a:lstStyle/>
        <a:p>
          <a:endParaRPr lang="tr-TR"/>
        </a:p>
      </dgm:t>
    </dgm:pt>
    <dgm:pt modelId="{B2969B40-277C-41CC-ADA6-F1A87710C779}">
      <dgm:prSet/>
      <dgm:spPr/>
      <dgm:t>
        <a:bodyPr/>
        <a:lstStyle/>
        <a:p>
          <a:pPr rtl="0"/>
          <a:r>
            <a:rPr lang="tr-TR" b="1"/>
            <a:t>Yıl içi ihtiyaçları,</a:t>
          </a:r>
          <a:endParaRPr lang="tr-TR"/>
        </a:p>
      </dgm:t>
    </dgm:pt>
    <dgm:pt modelId="{E3146A31-F89F-4162-8639-19265445498B}" type="parTrans" cxnId="{CC2DA203-5536-4E4C-B2F6-38CBD630A226}">
      <dgm:prSet/>
      <dgm:spPr/>
      <dgm:t>
        <a:bodyPr/>
        <a:lstStyle/>
        <a:p>
          <a:endParaRPr lang="tr-TR"/>
        </a:p>
      </dgm:t>
    </dgm:pt>
    <dgm:pt modelId="{2425503A-C0D1-4F1A-8694-291A25142D06}" type="sibTrans" cxnId="{CC2DA203-5536-4E4C-B2F6-38CBD630A226}">
      <dgm:prSet/>
      <dgm:spPr/>
      <dgm:t>
        <a:bodyPr/>
        <a:lstStyle/>
        <a:p>
          <a:endParaRPr lang="tr-TR"/>
        </a:p>
      </dgm:t>
    </dgm:pt>
    <dgm:pt modelId="{55B2400F-8A73-4B0C-89FA-5FF3B2975923}">
      <dgm:prSet/>
      <dgm:spPr/>
      <dgm:t>
        <a:bodyPr/>
        <a:lstStyle/>
        <a:p>
          <a:pPr rtl="0"/>
          <a:r>
            <a:rPr lang="tr-TR" b="1"/>
            <a:t>Öğrenci sayıları,</a:t>
          </a:r>
          <a:endParaRPr lang="tr-TR"/>
        </a:p>
      </dgm:t>
    </dgm:pt>
    <dgm:pt modelId="{6E33C8BA-02DA-49B5-92E4-9F706F469FDE}" type="parTrans" cxnId="{69A6D3FD-9B79-4313-B9F1-DC169507B006}">
      <dgm:prSet/>
      <dgm:spPr/>
      <dgm:t>
        <a:bodyPr/>
        <a:lstStyle/>
        <a:p>
          <a:endParaRPr lang="tr-TR"/>
        </a:p>
      </dgm:t>
    </dgm:pt>
    <dgm:pt modelId="{31D7FFF6-CE4A-4825-99C8-697124D0233D}" type="sibTrans" cxnId="{69A6D3FD-9B79-4313-B9F1-DC169507B006}">
      <dgm:prSet/>
      <dgm:spPr/>
      <dgm:t>
        <a:bodyPr/>
        <a:lstStyle/>
        <a:p>
          <a:endParaRPr lang="tr-TR"/>
        </a:p>
      </dgm:t>
    </dgm:pt>
    <dgm:pt modelId="{9111D825-CB65-456B-A41A-49149B20A11B}">
      <dgm:prSet/>
      <dgm:spPr/>
      <dgm:t>
        <a:bodyPr/>
        <a:lstStyle/>
        <a:p>
          <a:pPr rtl="0"/>
          <a:r>
            <a:rPr lang="tr-TR" b="1"/>
            <a:t>Hizmet veya fiziki mekan genişlemeleri,</a:t>
          </a:r>
          <a:endParaRPr lang="tr-TR"/>
        </a:p>
      </dgm:t>
    </dgm:pt>
    <dgm:pt modelId="{CE9A77F4-1F87-4ED6-9BA9-20DDCF806E21}" type="parTrans" cxnId="{F089BDB8-B667-499B-A710-4B858B5A26AD}">
      <dgm:prSet/>
      <dgm:spPr/>
      <dgm:t>
        <a:bodyPr/>
        <a:lstStyle/>
        <a:p>
          <a:endParaRPr lang="tr-TR"/>
        </a:p>
      </dgm:t>
    </dgm:pt>
    <dgm:pt modelId="{3DF09734-7E2C-4609-ABCB-662E7589270A}" type="sibTrans" cxnId="{F089BDB8-B667-499B-A710-4B858B5A26AD}">
      <dgm:prSet/>
      <dgm:spPr/>
      <dgm:t>
        <a:bodyPr/>
        <a:lstStyle/>
        <a:p>
          <a:endParaRPr lang="tr-TR"/>
        </a:p>
      </dgm:t>
    </dgm:pt>
    <dgm:pt modelId="{191F89A6-21CE-44D5-BC32-B9E8A5CA3000}">
      <dgm:prSet/>
      <dgm:spPr/>
      <dgm:t>
        <a:bodyPr/>
        <a:lstStyle/>
        <a:p>
          <a:pPr rtl="0"/>
          <a:r>
            <a:rPr lang="tr-TR" b="1"/>
            <a:t>Harcama birimlerinin performansları,</a:t>
          </a:r>
          <a:endParaRPr lang="tr-TR"/>
        </a:p>
      </dgm:t>
    </dgm:pt>
    <dgm:pt modelId="{491514C5-B357-4BA8-BF65-2279E739A688}" type="parTrans" cxnId="{2CD197A3-7968-4C3A-8D59-8B15E995621C}">
      <dgm:prSet/>
      <dgm:spPr/>
      <dgm:t>
        <a:bodyPr/>
        <a:lstStyle/>
        <a:p>
          <a:endParaRPr lang="tr-TR"/>
        </a:p>
      </dgm:t>
    </dgm:pt>
    <dgm:pt modelId="{2F672792-2C41-4ED9-B411-40976F138D0E}" type="sibTrans" cxnId="{2CD197A3-7968-4C3A-8D59-8B15E995621C}">
      <dgm:prSet/>
      <dgm:spPr/>
      <dgm:t>
        <a:bodyPr/>
        <a:lstStyle/>
        <a:p>
          <a:endParaRPr lang="tr-TR"/>
        </a:p>
      </dgm:t>
    </dgm:pt>
    <dgm:pt modelId="{C9FF615B-0CCE-4014-B1AC-6022D97CE317}" type="pres">
      <dgm:prSet presAssocID="{6835BFE6-EEC9-49D0-9767-5E8876F5117D}" presName="linear" presStyleCnt="0">
        <dgm:presLayoutVars>
          <dgm:animLvl val="lvl"/>
          <dgm:resizeHandles val="exact"/>
        </dgm:presLayoutVars>
      </dgm:prSet>
      <dgm:spPr/>
    </dgm:pt>
    <dgm:pt modelId="{7D1A9BD7-1A43-42B1-8519-A24CA8AE7512}" type="pres">
      <dgm:prSet presAssocID="{BE0730FF-B18D-41F8-A6ED-DB644901933A}" presName="parentText" presStyleLbl="node1" presStyleIdx="0" presStyleCnt="6">
        <dgm:presLayoutVars>
          <dgm:chMax val="0"/>
          <dgm:bulletEnabled val="1"/>
        </dgm:presLayoutVars>
      </dgm:prSet>
      <dgm:spPr/>
    </dgm:pt>
    <dgm:pt modelId="{E3C574BE-89C7-4C92-9D71-50670E55FF23}" type="pres">
      <dgm:prSet presAssocID="{17431161-4043-4213-A480-9A04279F6A67}" presName="spacer" presStyleCnt="0"/>
      <dgm:spPr/>
    </dgm:pt>
    <dgm:pt modelId="{28B4FD81-26C0-47C2-B326-DC2C60ABA42C}" type="pres">
      <dgm:prSet presAssocID="{73AC5EB2-F1A9-49CC-BDD3-FC15C01033DA}" presName="parentText" presStyleLbl="node1" presStyleIdx="1" presStyleCnt="6">
        <dgm:presLayoutVars>
          <dgm:chMax val="0"/>
          <dgm:bulletEnabled val="1"/>
        </dgm:presLayoutVars>
      </dgm:prSet>
      <dgm:spPr/>
    </dgm:pt>
    <dgm:pt modelId="{3605F8AA-91D7-4D3C-855B-DCDDD8337B03}" type="pres">
      <dgm:prSet presAssocID="{2B951A01-E214-447E-BADD-A1A94798A544}" presName="spacer" presStyleCnt="0"/>
      <dgm:spPr/>
    </dgm:pt>
    <dgm:pt modelId="{0EB51DF4-B109-4B9E-80B8-F173D6717239}" type="pres">
      <dgm:prSet presAssocID="{B2969B40-277C-41CC-ADA6-F1A87710C779}" presName="parentText" presStyleLbl="node1" presStyleIdx="2" presStyleCnt="6">
        <dgm:presLayoutVars>
          <dgm:chMax val="0"/>
          <dgm:bulletEnabled val="1"/>
        </dgm:presLayoutVars>
      </dgm:prSet>
      <dgm:spPr/>
    </dgm:pt>
    <dgm:pt modelId="{54E2236E-E6C9-4370-9418-BA0FF8059C67}" type="pres">
      <dgm:prSet presAssocID="{2425503A-C0D1-4F1A-8694-291A25142D06}" presName="spacer" presStyleCnt="0"/>
      <dgm:spPr/>
    </dgm:pt>
    <dgm:pt modelId="{059F7D16-36AE-48A4-8739-B043233F63FC}" type="pres">
      <dgm:prSet presAssocID="{55B2400F-8A73-4B0C-89FA-5FF3B2975923}" presName="parentText" presStyleLbl="node1" presStyleIdx="3" presStyleCnt="6">
        <dgm:presLayoutVars>
          <dgm:chMax val="0"/>
          <dgm:bulletEnabled val="1"/>
        </dgm:presLayoutVars>
      </dgm:prSet>
      <dgm:spPr/>
    </dgm:pt>
    <dgm:pt modelId="{CFF1838C-849B-47D2-BE8C-2EBF1DE2CB56}" type="pres">
      <dgm:prSet presAssocID="{31D7FFF6-CE4A-4825-99C8-697124D0233D}" presName="spacer" presStyleCnt="0"/>
      <dgm:spPr/>
    </dgm:pt>
    <dgm:pt modelId="{C947F7E2-E059-4AEC-95C6-6C98F7BF9C95}" type="pres">
      <dgm:prSet presAssocID="{9111D825-CB65-456B-A41A-49149B20A11B}" presName="parentText" presStyleLbl="node1" presStyleIdx="4" presStyleCnt="6">
        <dgm:presLayoutVars>
          <dgm:chMax val="0"/>
          <dgm:bulletEnabled val="1"/>
        </dgm:presLayoutVars>
      </dgm:prSet>
      <dgm:spPr/>
    </dgm:pt>
    <dgm:pt modelId="{48F49455-489F-424F-B851-34581321E1B9}" type="pres">
      <dgm:prSet presAssocID="{3DF09734-7E2C-4609-ABCB-662E7589270A}" presName="spacer" presStyleCnt="0"/>
      <dgm:spPr/>
    </dgm:pt>
    <dgm:pt modelId="{B6CFC383-4F29-4214-828C-04178F244491}" type="pres">
      <dgm:prSet presAssocID="{191F89A6-21CE-44D5-BC32-B9E8A5CA3000}" presName="parentText" presStyleLbl="node1" presStyleIdx="5" presStyleCnt="6">
        <dgm:presLayoutVars>
          <dgm:chMax val="0"/>
          <dgm:bulletEnabled val="1"/>
        </dgm:presLayoutVars>
      </dgm:prSet>
      <dgm:spPr/>
    </dgm:pt>
  </dgm:ptLst>
  <dgm:cxnLst>
    <dgm:cxn modelId="{CC2DA203-5536-4E4C-B2F6-38CBD630A226}" srcId="{6835BFE6-EEC9-49D0-9767-5E8876F5117D}" destId="{B2969B40-277C-41CC-ADA6-F1A87710C779}" srcOrd="2" destOrd="0" parTransId="{E3146A31-F89F-4162-8639-19265445498B}" sibTransId="{2425503A-C0D1-4F1A-8694-291A25142D06}"/>
    <dgm:cxn modelId="{17938139-D7B6-4607-9D66-C07FDB0AA58F}" type="presOf" srcId="{73AC5EB2-F1A9-49CC-BDD3-FC15C01033DA}" destId="{28B4FD81-26C0-47C2-B326-DC2C60ABA42C}" srcOrd="0" destOrd="0" presId="urn:microsoft.com/office/officeart/2005/8/layout/vList2"/>
    <dgm:cxn modelId="{0128A940-109E-4F77-A33E-C1B91588D4C1}" type="presOf" srcId="{55B2400F-8A73-4B0C-89FA-5FF3B2975923}" destId="{059F7D16-36AE-48A4-8739-B043233F63FC}" srcOrd="0" destOrd="0" presId="urn:microsoft.com/office/officeart/2005/8/layout/vList2"/>
    <dgm:cxn modelId="{4222EB43-1967-404F-A286-98B992F18145}" type="presOf" srcId="{191F89A6-21CE-44D5-BC32-B9E8A5CA3000}" destId="{B6CFC383-4F29-4214-828C-04178F244491}" srcOrd="0" destOrd="0" presId="urn:microsoft.com/office/officeart/2005/8/layout/vList2"/>
    <dgm:cxn modelId="{8D2B2C97-611C-4411-8226-A151E20E15F0}" type="presOf" srcId="{B2969B40-277C-41CC-ADA6-F1A87710C779}" destId="{0EB51DF4-B109-4B9E-80B8-F173D6717239}" srcOrd="0" destOrd="0" presId="urn:microsoft.com/office/officeart/2005/8/layout/vList2"/>
    <dgm:cxn modelId="{2CD197A3-7968-4C3A-8D59-8B15E995621C}" srcId="{6835BFE6-EEC9-49D0-9767-5E8876F5117D}" destId="{191F89A6-21CE-44D5-BC32-B9E8A5CA3000}" srcOrd="5" destOrd="0" parTransId="{491514C5-B357-4BA8-BF65-2279E739A688}" sibTransId="{2F672792-2C41-4ED9-B411-40976F138D0E}"/>
    <dgm:cxn modelId="{087529AF-F021-463E-A862-5BC62C85D484}" type="presOf" srcId="{6835BFE6-EEC9-49D0-9767-5E8876F5117D}" destId="{C9FF615B-0CCE-4014-B1AC-6022D97CE317}" srcOrd="0" destOrd="0" presId="urn:microsoft.com/office/officeart/2005/8/layout/vList2"/>
    <dgm:cxn modelId="{025F31B1-9FD9-4A22-85B4-8CB2CFA80741}" type="presOf" srcId="{9111D825-CB65-456B-A41A-49149B20A11B}" destId="{C947F7E2-E059-4AEC-95C6-6C98F7BF9C95}" srcOrd="0" destOrd="0" presId="urn:microsoft.com/office/officeart/2005/8/layout/vList2"/>
    <dgm:cxn modelId="{F089BDB8-B667-499B-A710-4B858B5A26AD}" srcId="{6835BFE6-EEC9-49D0-9767-5E8876F5117D}" destId="{9111D825-CB65-456B-A41A-49149B20A11B}" srcOrd="4" destOrd="0" parTransId="{CE9A77F4-1F87-4ED6-9BA9-20DDCF806E21}" sibTransId="{3DF09734-7E2C-4609-ABCB-662E7589270A}"/>
    <dgm:cxn modelId="{6BDB7ED0-3B07-44D6-A666-CC7F87544C14}" srcId="{6835BFE6-EEC9-49D0-9767-5E8876F5117D}" destId="{73AC5EB2-F1A9-49CC-BDD3-FC15C01033DA}" srcOrd="1" destOrd="0" parTransId="{DD9CD970-2BBF-4712-92CA-3608438659C8}" sibTransId="{2B951A01-E214-447E-BADD-A1A94798A544}"/>
    <dgm:cxn modelId="{431825F2-FD4A-4C67-ABAA-9CE877826E77}" srcId="{6835BFE6-EEC9-49D0-9767-5E8876F5117D}" destId="{BE0730FF-B18D-41F8-A6ED-DB644901933A}" srcOrd="0" destOrd="0" parTransId="{A38EE806-0AF3-4653-8E0A-EB398573B435}" sibTransId="{17431161-4043-4213-A480-9A04279F6A67}"/>
    <dgm:cxn modelId="{3A3E75F4-B6AA-4690-858A-50DBDB3B6042}" type="presOf" srcId="{BE0730FF-B18D-41F8-A6ED-DB644901933A}" destId="{7D1A9BD7-1A43-42B1-8519-A24CA8AE7512}" srcOrd="0" destOrd="0" presId="urn:microsoft.com/office/officeart/2005/8/layout/vList2"/>
    <dgm:cxn modelId="{69A6D3FD-9B79-4313-B9F1-DC169507B006}" srcId="{6835BFE6-EEC9-49D0-9767-5E8876F5117D}" destId="{55B2400F-8A73-4B0C-89FA-5FF3B2975923}" srcOrd="3" destOrd="0" parTransId="{6E33C8BA-02DA-49B5-92E4-9F706F469FDE}" sibTransId="{31D7FFF6-CE4A-4825-99C8-697124D0233D}"/>
    <dgm:cxn modelId="{EB019F41-70FD-437F-B0F3-8C12DDF41084}" type="presParOf" srcId="{C9FF615B-0CCE-4014-B1AC-6022D97CE317}" destId="{7D1A9BD7-1A43-42B1-8519-A24CA8AE7512}" srcOrd="0" destOrd="0" presId="urn:microsoft.com/office/officeart/2005/8/layout/vList2"/>
    <dgm:cxn modelId="{D2B34D6B-5630-40E2-A3F1-B161FED276CC}" type="presParOf" srcId="{C9FF615B-0CCE-4014-B1AC-6022D97CE317}" destId="{E3C574BE-89C7-4C92-9D71-50670E55FF23}" srcOrd="1" destOrd="0" presId="urn:microsoft.com/office/officeart/2005/8/layout/vList2"/>
    <dgm:cxn modelId="{E28D16C7-584B-4CE2-9A79-702D7BC5C437}" type="presParOf" srcId="{C9FF615B-0CCE-4014-B1AC-6022D97CE317}" destId="{28B4FD81-26C0-47C2-B326-DC2C60ABA42C}" srcOrd="2" destOrd="0" presId="urn:microsoft.com/office/officeart/2005/8/layout/vList2"/>
    <dgm:cxn modelId="{A46F142F-1E85-42C7-8836-80D79C8D0B6D}" type="presParOf" srcId="{C9FF615B-0CCE-4014-B1AC-6022D97CE317}" destId="{3605F8AA-91D7-4D3C-855B-DCDDD8337B03}" srcOrd="3" destOrd="0" presId="urn:microsoft.com/office/officeart/2005/8/layout/vList2"/>
    <dgm:cxn modelId="{80CBC1C8-80EE-4F20-9630-F1726E9AE57C}" type="presParOf" srcId="{C9FF615B-0CCE-4014-B1AC-6022D97CE317}" destId="{0EB51DF4-B109-4B9E-80B8-F173D6717239}" srcOrd="4" destOrd="0" presId="urn:microsoft.com/office/officeart/2005/8/layout/vList2"/>
    <dgm:cxn modelId="{B45B0506-66D9-4891-AF61-0CF968394A60}" type="presParOf" srcId="{C9FF615B-0CCE-4014-B1AC-6022D97CE317}" destId="{54E2236E-E6C9-4370-9418-BA0FF8059C67}" srcOrd="5" destOrd="0" presId="urn:microsoft.com/office/officeart/2005/8/layout/vList2"/>
    <dgm:cxn modelId="{097F14E7-8684-4910-AFB1-245B7C7064C1}" type="presParOf" srcId="{C9FF615B-0CCE-4014-B1AC-6022D97CE317}" destId="{059F7D16-36AE-48A4-8739-B043233F63FC}" srcOrd="6" destOrd="0" presId="urn:microsoft.com/office/officeart/2005/8/layout/vList2"/>
    <dgm:cxn modelId="{2A7EC168-015A-4B5D-986D-837D6787A8DC}" type="presParOf" srcId="{C9FF615B-0CCE-4014-B1AC-6022D97CE317}" destId="{CFF1838C-849B-47D2-BE8C-2EBF1DE2CB56}" srcOrd="7" destOrd="0" presId="urn:microsoft.com/office/officeart/2005/8/layout/vList2"/>
    <dgm:cxn modelId="{3F1E552D-997D-4894-98AD-58D3B5C1F3E9}" type="presParOf" srcId="{C9FF615B-0CCE-4014-B1AC-6022D97CE317}" destId="{C947F7E2-E059-4AEC-95C6-6C98F7BF9C95}" srcOrd="8" destOrd="0" presId="urn:microsoft.com/office/officeart/2005/8/layout/vList2"/>
    <dgm:cxn modelId="{B72E437B-732E-4435-B69C-70D0DFDA8F88}" type="presParOf" srcId="{C9FF615B-0CCE-4014-B1AC-6022D97CE317}" destId="{48F49455-489F-424F-B851-34581321E1B9}" srcOrd="9" destOrd="0" presId="urn:microsoft.com/office/officeart/2005/8/layout/vList2"/>
    <dgm:cxn modelId="{1E16278C-9D05-4F89-AEE1-22E4F99110EA}" type="presParOf" srcId="{C9FF615B-0CCE-4014-B1AC-6022D97CE317}" destId="{B6CFC383-4F29-4214-828C-04178F244491}"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E72184-4B12-41A2-ADF7-0BDC15271E07}"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tr-TR"/>
        </a:p>
      </dgm:t>
    </dgm:pt>
    <dgm:pt modelId="{8523F338-7183-491E-AFD7-A93527460805}">
      <dgm:prSet custT="1"/>
      <dgm:spPr/>
      <dgm:t>
        <a:bodyPr/>
        <a:lstStyle/>
        <a:p>
          <a:pPr algn="l" rtl="0"/>
          <a:r>
            <a:rPr lang="tr-TR" sz="2200" dirty="0">
              <a:solidFill>
                <a:schemeClr val="tx1"/>
              </a:solidFill>
              <a:latin typeface="Times New Roman" pitchFamily="18" charset="0"/>
              <a:cs typeface="Times New Roman" pitchFamily="18" charset="0"/>
            </a:rPr>
            <a:t>AFP, Üniversitemizin aylar itibariyle yapabileceği harcamaları göstermektedir.</a:t>
          </a:r>
        </a:p>
      </dgm:t>
    </dgm:pt>
    <dgm:pt modelId="{0BEAFFF1-81CF-4524-B712-85F1DAAB4792}" type="parTrans" cxnId="{87A175D5-46E0-481A-AB7F-1A4B937A6088}">
      <dgm:prSet/>
      <dgm:spPr/>
      <dgm:t>
        <a:bodyPr/>
        <a:lstStyle/>
        <a:p>
          <a:endParaRPr lang="tr-TR"/>
        </a:p>
      </dgm:t>
    </dgm:pt>
    <dgm:pt modelId="{2CD017A8-77EB-423F-9960-4448560856F9}" type="sibTrans" cxnId="{87A175D5-46E0-481A-AB7F-1A4B937A6088}">
      <dgm:prSet/>
      <dgm:spPr/>
      <dgm:t>
        <a:bodyPr/>
        <a:lstStyle/>
        <a:p>
          <a:endParaRPr lang="tr-TR"/>
        </a:p>
      </dgm:t>
    </dgm:pt>
    <dgm:pt modelId="{B51FA396-086A-4AB7-8443-87C7E2A9E68E}">
      <dgm:prSet custT="1"/>
      <dgm:spPr/>
      <dgm:t>
        <a:bodyPr/>
        <a:lstStyle/>
        <a:p>
          <a:pPr rtl="0"/>
          <a:r>
            <a:rPr lang="tr-TR" sz="2400" b="0" dirty="0">
              <a:solidFill>
                <a:schemeClr val="tx1"/>
              </a:solidFill>
              <a:latin typeface="Times New Roman" pitchFamily="18" charset="0"/>
              <a:cs typeface="Times New Roman" pitchFamily="18" charset="0"/>
            </a:rPr>
            <a:t>AFP’nin hazırlanması, vize edilmesi ve uygulamanın izlenmesine  ilişkin esas ve usuller bütçe uygulama tebliğleri ile belirlenmiştir. AFP, </a:t>
          </a:r>
          <a:endParaRPr lang="tr-TR" sz="2400" dirty="0">
            <a:solidFill>
              <a:schemeClr val="tx1"/>
            </a:solidFill>
            <a:latin typeface="Times New Roman" pitchFamily="18" charset="0"/>
            <a:cs typeface="Times New Roman" pitchFamily="18" charset="0"/>
          </a:endParaRPr>
        </a:p>
      </dgm:t>
    </dgm:pt>
    <dgm:pt modelId="{9B153CDE-9A58-4161-8ABA-04E63CE5AAC6}" type="parTrans" cxnId="{3CB67B7C-4EB8-4F66-B645-D005A2859F67}">
      <dgm:prSet/>
      <dgm:spPr/>
      <dgm:t>
        <a:bodyPr/>
        <a:lstStyle/>
        <a:p>
          <a:endParaRPr lang="tr-TR"/>
        </a:p>
      </dgm:t>
    </dgm:pt>
    <dgm:pt modelId="{85AEE88D-DCAC-465E-9EB4-123CFEF5E251}" type="sibTrans" cxnId="{3CB67B7C-4EB8-4F66-B645-D005A2859F67}">
      <dgm:prSet/>
      <dgm:spPr/>
      <dgm:t>
        <a:bodyPr/>
        <a:lstStyle/>
        <a:p>
          <a:endParaRPr lang="tr-TR"/>
        </a:p>
      </dgm:t>
    </dgm:pt>
    <dgm:pt modelId="{D865689A-2658-40B0-99F7-4FAABCD55AD1}">
      <dgm:prSet custT="1"/>
      <dgm:spPr/>
      <dgm:t>
        <a:bodyPr/>
        <a:lstStyle/>
        <a:p>
          <a:pPr rtl="0"/>
          <a:r>
            <a:rPr lang="tr-TR" sz="2400" dirty="0">
              <a:solidFill>
                <a:schemeClr val="tx1"/>
              </a:solidFill>
              <a:latin typeface="Times New Roman" pitchFamily="18" charset="0"/>
              <a:cs typeface="Times New Roman" pitchFamily="18" charset="0"/>
            </a:rPr>
            <a:t>Toplulaştırılmış tertip düzeyinde hazırlanır,</a:t>
          </a:r>
        </a:p>
      </dgm:t>
    </dgm:pt>
    <dgm:pt modelId="{F6A79815-0947-48C6-8231-5D5B8BA0A5BF}" type="parTrans" cxnId="{674C5822-F400-4BC5-8A80-91D7B63B57C1}">
      <dgm:prSet/>
      <dgm:spPr/>
      <dgm:t>
        <a:bodyPr/>
        <a:lstStyle/>
        <a:p>
          <a:endParaRPr lang="tr-TR"/>
        </a:p>
      </dgm:t>
    </dgm:pt>
    <dgm:pt modelId="{43C70480-DE35-4E62-857A-E470E43FB237}" type="sibTrans" cxnId="{674C5822-F400-4BC5-8A80-91D7B63B57C1}">
      <dgm:prSet/>
      <dgm:spPr/>
      <dgm:t>
        <a:bodyPr/>
        <a:lstStyle/>
        <a:p>
          <a:endParaRPr lang="tr-TR"/>
        </a:p>
      </dgm:t>
    </dgm:pt>
    <dgm:pt modelId="{2B3C7DB7-197A-4777-8A15-2E1DD5DDE30C}">
      <dgm:prSet custT="1"/>
      <dgm:spPr/>
      <dgm:t>
        <a:bodyPr/>
        <a:lstStyle/>
        <a:p>
          <a:pPr rtl="0"/>
          <a:r>
            <a:rPr lang="tr-TR" sz="2400" dirty="0">
              <a:solidFill>
                <a:schemeClr val="tx1"/>
              </a:solidFill>
              <a:latin typeface="Times New Roman" pitchFamily="18" charset="0"/>
              <a:cs typeface="Times New Roman" pitchFamily="18" charset="0"/>
            </a:rPr>
            <a:t>SBB tarafından bu düzeyde vize edilir.</a:t>
          </a:r>
        </a:p>
      </dgm:t>
    </dgm:pt>
    <dgm:pt modelId="{6AAE02CC-8747-4C53-97E2-0FDD9AAD66B0}" type="parTrans" cxnId="{C3E938AD-15DA-4B56-900A-C85549539CA5}">
      <dgm:prSet/>
      <dgm:spPr/>
      <dgm:t>
        <a:bodyPr/>
        <a:lstStyle/>
        <a:p>
          <a:endParaRPr lang="tr-TR"/>
        </a:p>
      </dgm:t>
    </dgm:pt>
    <dgm:pt modelId="{C03062F8-3626-4B90-A840-7C27B58B273A}" type="sibTrans" cxnId="{C3E938AD-15DA-4B56-900A-C85549539CA5}">
      <dgm:prSet/>
      <dgm:spPr/>
      <dgm:t>
        <a:bodyPr/>
        <a:lstStyle/>
        <a:p>
          <a:endParaRPr lang="tr-TR"/>
        </a:p>
      </dgm:t>
    </dgm:pt>
    <dgm:pt modelId="{32485EDD-9989-4EB5-9F1C-587299AD03C3}">
      <dgm:prSet custT="1"/>
      <dgm:spPr/>
      <dgm:t>
        <a:bodyPr/>
        <a:lstStyle/>
        <a:p>
          <a:pPr rtl="0"/>
          <a:r>
            <a:rPr lang="tr-TR" sz="2400" dirty="0">
              <a:solidFill>
                <a:schemeClr val="tx1"/>
              </a:solidFill>
              <a:latin typeface="Times New Roman" pitchFamily="18" charset="0"/>
              <a:cs typeface="Times New Roman" pitchFamily="18" charset="0"/>
            </a:rPr>
            <a:t>AFP Birim Detay</a:t>
          </a:r>
          <a:r>
            <a:rPr lang="tr-TR" sz="2400" b="0" dirty="0">
              <a:solidFill>
                <a:schemeClr val="tx1"/>
              </a:solidFill>
              <a:latin typeface="Times New Roman" pitchFamily="18" charset="0"/>
              <a:cs typeface="Times New Roman" pitchFamily="18" charset="0"/>
            </a:rPr>
            <a:t>, Bakanlıkça vize edilen AFP’nin ödenek dağılımları esas alınarak harcama birimlerine dağıtılması sonucunda Birimiz tarafından hazırlanmaktadır.</a:t>
          </a:r>
          <a:endParaRPr lang="tr-TR" sz="2400" dirty="0">
            <a:solidFill>
              <a:schemeClr val="tx1"/>
            </a:solidFill>
            <a:latin typeface="Times New Roman" pitchFamily="18" charset="0"/>
            <a:cs typeface="Times New Roman" pitchFamily="18" charset="0"/>
          </a:endParaRPr>
        </a:p>
      </dgm:t>
    </dgm:pt>
    <dgm:pt modelId="{7BEB67FF-A050-4B98-BF76-9607BDAAF4B7}" type="parTrans" cxnId="{7001EE55-0C24-4BEF-9A8E-D480F85D1DFC}">
      <dgm:prSet/>
      <dgm:spPr/>
      <dgm:t>
        <a:bodyPr/>
        <a:lstStyle/>
        <a:p>
          <a:endParaRPr lang="tr-TR"/>
        </a:p>
      </dgm:t>
    </dgm:pt>
    <dgm:pt modelId="{071D3443-276B-414A-AF4D-733E94755B30}" type="sibTrans" cxnId="{7001EE55-0C24-4BEF-9A8E-D480F85D1DFC}">
      <dgm:prSet/>
      <dgm:spPr/>
      <dgm:t>
        <a:bodyPr/>
        <a:lstStyle/>
        <a:p>
          <a:endParaRPr lang="tr-TR"/>
        </a:p>
      </dgm:t>
    </dgm:pt>
    <dgm:pt modelId="{4300C195-86F6-4053-A1F0-38BE3755E3E4}" type="pres">
      <dgm:prSet presAssocID="{2FE72184-4B12-41A2-ADF7-0BDC15271E07}" presName="Name0" presStyleCnt="0">
        <dgm:presLayoutVars>
          <dgm:dir/>
          <dgm:resizeHandles val="exact"/>
        </dgm:presLayoutVars>
      </dgm:prSet>
      <dgm:spPr/>
    </dgm:pt>
    <dgm:pt modelId="{BA47540B-BD3C-4CB7-B59A-8FB867DAF066}" type="pres">
      <dgm:prSet presAssocID="{8523F338-7183-491E-AFD7-A93527460805}" presName="node" presStyleLbl="node1" presStyleIdx="0" presStyleCnt="2" custScaleX="75845" custScaleY="103879">
        <dgm:presLayoutVars>
          <dgm:bulletEnabled val="1"/>
        </dgm:presLayoutVars>
      </dgm:prSet>
      <dgm:spPr/>
    </dgm:pt>
    <dgm:pt modelId="{ABE765FC-4186-49AE-9D60-F22D12BCB42F}" type="pres">
      <dgm:prSet presAssocID="{2CD017A8-77EB-423F-9960-4448560856F9}" presName="sibTrans" presStyleLbl="sibTrans2D1" presStyleIdx="0" presStyleCnt="1" custScaleX="197254"/>
      <dgm:spPr/>
    </dgm:pt>
    <dgm:pt modelId="{9D18B819-2904-4245-AC20-E40CF0ABCC8E}" type="pres">
      <dgm:prSet presAssocID="{2CD017A8-77EB-423F-9960-4448560856F9}" presName="connectorText" presStyleLbl="sibTrans2D1" presStyleIdx="0" presStyleCnt="1"/>
      <dgm:spPr/>
    </dgm:pt>
    <dgm:pt modelId="{D91C1804-C57A-4707-959E-A18F4C05C3B4}" type="pres">
      <dgm:prSet presAssocID="{B51FA396-086A-4AB7-8443-87C7E2A9E68E}" presName="node" presStyleLbl="node1" presStyleIdx="1" presStyleCnt="2" custScaleX="152760" custScaleY="106446">
        <dgm:presLayoutVars>
          <dgm:bulletEnabled val="1"/>
        </dgm:presLayoutVars>
      </dgm:prSet>
      <dgm:spPr/>
    </dgm:pt>
  </dgm:ptLst>
  <dgm:cxnLst>
    <dgm:cxn modelId="{22F2EF0D-55CF-47D4-B7D0-E4BA5D371A34}" type="presOf" srcId="{2CD017A8-77EB-423F-9960-4448560856F9}" destId="{ABE765FC-4186-49AE-9D60-F22D12BCB42F}" srcOrd="0" destOrd="0" presId="urn:microsoft.com/office/officeart/2005/8/layout/process1"/>
    <dgm:cxn modelId="{8A56360E-6572-404B-A246-2B2978D7B19F}" type="presOf" srcId="{2CD017A8-77EB-423F-9960-4448560856F9}" destId="{9D18B819-2904-4245-AC20-E40CF0ABCC8E}" srcOrd="1" destOrd="0" presId="urn:microsoft.com/office/officeart/2005/8/layout/process1"/>
    <dgm:cxn modelId="{674C5822-F400-4BC5-8A80-91D7B63B57C1}" srcId="{B51FA396-086A-4AB7-8443-87C7E2A9E68E}" destId="{D865689A-2658-40B0-99F7-4FAABCD55AD1}" srcOrd="0" destOrd="0" parTransId="{F6A79815-0947-48C6-8231-5D5B8BA0A5BF}" sibTransId="{43C70480-DE35-4E62-857A-E470E43FB237}"/>
    <dgm:cxn modelId="{75C35A51-6DF0-490D-8DC2-12A3FBBDB1DA}" type="presOf" srcId="{B51FA396-086A-4AB7-8443-87C7E2A9E68E}" destId="{D91C1804-C57A-4707-959E-A18F4C05C3B4}" srcOrd="0" destOrd="0" presId="urn:microsoft.com/office/officeart/2005/8/layout/process1"/>
    <dgm:cxn modelId="{7001EE55-0C24-4BEF-9A8E-D480F85D1DFC}" srcId="{2B3C7DB7-197A-4777-8A15-2E1DD5DDE30C}" destId="{32485EDD-9989-4EB5-9F1C-587299AD03C3}" srcOrd="0" destOrd="0" parTransId="{7BEB67FF-A050-4B98-BF76-9607BDAAF4B7}" sibTransId="{071D3443-276B-414A-AF4D-733E94755B30}"/>
    <dgm:cxn modelId="{3CB67B7C-4EB8-4F66-B645-D005A2859F67}" srcId="{2FE72184-4B12-41A2-ADF7-0BDC15271E07}" destId="{B51FA396-086A-4AB7-8443-87C7E2A9E68E}" srcOrd="1" destOrd="0" parTransId="{9B153CDE-9A58-4161-8ABA-04E63CE5AAC6}" sibTransId="{85AEE88D-DCAC-465E-9EB4-123CFEF5E251}"/>
    <dgm:cxn modelId="{80927AA8-7B8A-46A6-AC52-1827415E1105}" type="presOf" srcId="{2FE72184-4B12-41A2-ADF7-0BDC15271E07}" destId="{4300C195-86F6-4053-A1F0-38BE3755E3E4}" srcOrd="0" destOrd="0" presId="urn:microsoft.com/office/officeart/2005/8/layout/process1"/>
    <dgm:cxn modelId="{C3E938AD-15DA-4B56-900A-C85549539CA5}" srcId="{B51FA396-086A-4AB7-8443-87C7E2A9E68E}" destId="{2B3C7DB7-197A-4777-8A15-2E1DD5DDE30C}" srcOrd="1" destOrd="0" parTransId="{6AAE02CC-8747-4C53-97E2-0FDD9AAD66B0}" sibTransId="{C03062F8-3626-4B90-A840-7C27B58B273A}"/>
    <dgm:cxn modelId="{BC6F5FBB-4FA8-469C-B39C-5BF7905EB1C5}" type="presOf" srcId="{2B3C7DB7-197A-4777-8A15-2E1DD5DDE30C}" destId="{D91C1804-C57A-4707-959E-A18F4C05C3B4}" srcOrd="0" destOrd="2" presId="urn:microsoft.com/office/officeart/2005/8/layout/process1"/>
    <dgm:cxn modelId="{D8399ABE-33B7-4E51-BD1D-D5CA4F7ECD39}" type="presOf" srcId="{32485EDD-9989-4EB5-9F1C-587299AD03C3}" destId="{D91C1804-C57A-4707-959E-A18F4C05C3B4}" srcOrd="0" destOrd="3" presId="urn:microsoft.com/office/officeart/2005/8/layout/process1"/>
    <dgm:cxn modelId="{C6422BC6-F22D-4890-B9D2-CEF75E3244BE}" type="presOf" srcId="{8523F338-7183-491E-AFD7-A93527460805}" destId="{BA47540B-BD3C-4CB7-B59A-8FB867DAF066}" srcOrd="0" destOrd="0" presId="urn:microsoft.com/office/officeart/2005/8/layout/process1"/>
    <dgm:cxn modelId="{87A175D5-46E0-481A-AB7F-1A4B937A6088}" srcId="{2FE72184-4B12-41A2-ADF7-0BDC15271E07}" destId="{8523F338-7183-491E-AFD7-A93527460805}" srcOrd="0" destOrd="0" parTransId="{0BEAFFF1-81CF-4524-B712-85F1DAAB4792}" sibTransId="{2CD017A8-77EB-423F-9960-4448560856F9}"/>
    <dgm:cxn modelId="{AE8C1CE9-0879-4BF9-ADDB-9CD99FAE3710}" type="presOf" srcId="{D865689A-2658-40B0-99F7-4FAABCD55AD1}" destId="{D91C1804-C57A-4707-959E-A18F4C05C3B4}" srcOrd="0" destOrd="1" presId="urn:microsoft.com/office/officeart/2005/8/layout/process1"/>
    <dgm:cxn modelId="{8494BFC1-4C7A-48FD-BEC1-12C8A10A2DA9}" type="presParOf" srcId="{4300C195-86F6-4053-A1F0-38BE3755E3E4}" destId="{BA47540B-BD3C-4CB7-B59A-8FB867DAF066}" srcOrd="0" destOrd="0" presId="urn:microsoft.com/office/officeart/2005/8/layout/process1"/>
    <dgm:cxn modelId="{DE134028-BF5C-46CD-92B8-548FCBE0D381}" type="presParOf" srcId="{4300C195-86F6-4053-A1F0-38BE3755E3E4}" destId="{ABE765FC-4186-49AE-9D60-F22D12BCB42F}" srcOrd="1" destOrd="0" presId="urn:microsoft.com/office/officeart/2005/8/layout/process1"/>
    <dgm:cxn modelId="{6DC0E9BF-6B08-4606-871F-C35D0D8F5333}" type="presParOf" srcId="{ABE765FC-4186-49AE-9D60-F22D12BCB42F}" destId="{9D18B819-2904-4245-AC20-E40CF0ABCC8E}" srcOrd="0" destOrd="0" presId="urn:microsoft.com/office/officeart/2005/8/layout/process1"/>
    <dgm:cxn modelId="{6E848538-9EC0-4380-9D5C-58F876AE5B3C}" type="presParOf" srcId="{4300C195-86F6-4053-A1F0-38BE3755E3E4}" destId="{D91C1804-C57A-4707-959E-A18F4C05C3B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5AAF0C-90A3-469B-B31C-789F896CE51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25212DDE-8E09-4585-83C5-3BE6820454CE}">
      <dgm:prSet custT="1"/>
      <dgm:spPr/>
      <dgm:t>
        <a:bodyPr/>
        <a:lstStyle/>
        <a:p>
          <a:pPr rtl="0"/>
          <a:r>
            <a:rPr lang="tr-TR" sz="2000" dirty="0">
              <a:latin typeface="Times New Roman" pitchFamily="18" charset="0"/>
              <a:cs typeface="Times New Roman" pitchFamily="18" charset="0"/>
            </a:rPr>
            <a:t>Birim detayında kullanılabilir bütçe ödenekleri, Ödenek Gönderme Belgesi düzenlemek suretiyle ilgili harcama birimlerine gönderilmektedir.</a:t>
          </a:r>
        </a:p>
      </dgm:t>
    </dgm:pt>
    <dgm:pt modelId="{F489BE72-2F6A-42B8-9BD8-0716AD2A1648}" type="parTrans" cxnId="{70030E39-7F57-442C-AC69-0D2D66BEF35A}">
      <dgm:prSet/>
      <dgm:spPr/>
      <dgm:t>
        <a:bodyPr/>
        <a:lstStyle/>
        <a:p>
          <a:endParaRPr lang="tr-TR"/>
        </a:p>
      </dgm:t>
    </dgm:pt>
    <dgm:pt modelId="{F76853D5-497A-46EE-8670-F75380FCE310}" type="sibTrans" cxnId="{70030E39-7F57-442C-AC69-0D2D66BEF35A}">
      <dgm:prSet/>
      <dgm:spPr/>
      <dgm:t>
        <a:bodyPr/>
        <a:lstStyle/>
        <a:p>
          <a:endParaRPr lang="tr-TR"/>
        </a:p>
      </dgm:t>
    </dgm:pt>
    <dgm:pt modelId="{B2B20851-64DC-4BFC-819F-B848A80F4AA3}">
      <dgm:prSet custT="1"/>
      <dgm:spPr/>
      <dgm:t>
        <a:bodyPr/>
        <a:lstStyle/>
        <a:p>
          <a:pPr rtl="0"/>
          <a:r>
            <a:rPr lang="tr-TR" sz="2000" dirty="0">
              <a:latin typeface="Times New Roman" pitchFamily="18" charset="0"/>
              <a:cs typeface="Times New Roman" pitchFamily="18" charset="0"/>
            </a:rPr>
            <a:t>Üst yöneticinin onayı ile Strateji Geliştirme Daire Başkanlıkları tarafından ödenek gönderme belgesi düzenlenebilmektedir.</a:t>
          </a:r>
        </a:p>
      </dgm:t>
    </dgm:pt>
    <dgm:pt modelId="{A28B8C7E-E1D0-4B82-B4F8-6C3CF78D627B}" type="parTrans" cxnId="{586724E0-EFC4-4482-81CA-4079803D377A}">
      <dgm:prSet/>
      <dgm:spPr/>
      <dgm:t>
        <a:bodyPr/>
        <a:lstStyle/>
        <a:p>
          <a:endParaRPr lang="tr-TR"/>
        </a:p>
      </dgm:t>
    </dgm:pt>
    <dgm:pt modelId="{325684D7-4165-4C5D-9FEC-2166DE8C6230}" type="sibTrans" cxnId="{586724E0-EFC4-4482-81CA-4079803D377A}">
      <dgm:prSet/>
      <dgm:spPr/>
      <dgm:t>
        <a:bodyPr/>
        <a:lstStyle/>
        <a:p>
          <a:endParaRPr lang="tr-TR"/>
        </a:p>
      </dgm:t>
    </dgm:pt>
    <dgm:pt modelId="{166B7882-A589-40BC-8685-E97B581FF238}">
      <dgm:prSet custT="1"/>
      <dgm:spPr/>
      <dgm:t>
        <a:bodyPr/>
        <a:lstStyle/>
        <a:p>
          <a:pPr rtl="0"/>
          <a:r>
            <a:rPr lang="tr-TR" sz="2000" dirty="0">
              <a:latin typeface="Times New Roman" pitchFamily="18" charset="0"/>
              <a:cs typeface="Times New Roman" pitchFamily="18" charset="0"/>
            </a:rPr>
            <a:t>Ödenek Gönderme Belgesi ile ödenek gönderilen birimler harcama birimidir ve ödenek gönderilen birimin en üst yöneticisi harcama yetkilisidir.</a:t>
          </a:r>
        </a:p>
      </dgm:t>
    </dgm:pt>
    <dgm:pt modelId="{6B5931CA-4E47-4C4C-8FDE-0CCC10BC85CF}" type="parTrans" cxnId="{AB7CABE0-A777-4FDA-820D-E2A7D478AAE9}">
      <dgm:prSet/>
      <dgm:spPr/>
      <dgm:t>
        <a:bodyPr/>
        <a:lstStyle/>
        <a:p>
          <a:endParaRPr lang="tr-TR"/>
        </a:p>
      </dgm:t>
    </dgm:pt>
    <dgm:pt modelId="{91DDC0D4-AED7-4E29-B7DE-6BC96BFFE07B}" type="sibTrans" cxnId="{AB7CABE0-A777-4FDA-820D-E2A7D478AAE9}">
      <dgm:prSet/>
      <dgm:spPr/>
      <dgm:t>
        <a:bodyPr/>
        <a:lstStyle/>
        <a:p>
          <a:endParaRPr lang="tr-TR"/>
        </a:p>
      </dgm:t>
    </dgm:pt>
    <dgm:pt modelId="{08B8B7C0-8349-48CE-900D-D91BCD5410DE}">
      <dgm:prSet custT="1"/>
      <dgm:spPr/>
      <dgm:t>
        <a:bodyPr/>
        <a:lstStyle/>
        <a:p>
          <a:pPr rtl="0"/>
          <a:r>
            <a:rPr lang="tr-TR" sz="2000" dirty="0">
              <a:latin typeface="Times New Roman" pitchFamily="18" charset="0"/>
              <a:cs typeface="Times New Roman" pitchFamily="18" charset="0"/>
            </a:rPr>
            <a:t>Harcama yetkilileri, serbest bırakılan ödeneklerin üzerinde veya Ödenek Gönderme Belgelerindeki ödeneği aşan tutarda ödeme emri düzenleyemeyecek ve bu tutarları aşan harcama yapamayacaklardır. (</a:t>
          </a:r>
          <a:r>
            <a:rPr lang="tr-TR" sz="2000" u="sng" dirty="0">
              <a:solidFill>
                <a:srgbClr val="FF0000"/>
              </a:solidFill>
              <a:latin typeface="Times New Roman" pitchFamily="18" charset="0"/>
              <a:cs typeface="Times New Roman" pitchFamily="18" charset="0"/>
            </a:rPr>
            <a:t>bütçe kanunu</a:t>
          </a:r>
          <a:r>
            <a:rPr lang="tr-TR" sz="2000" dirty="0">
              <a:latin typeface="Times New Roman" pitchFamily="18" charset="0"/>
              <a:cs typeface="Times New Roman" pitchFamily="18" charset="0"/>
            </a:rPr>
            <a:t>)</a:t>
          </a:r>
          <a:endParaRPr lang="tr-TR" sz="500" dirty="0"/>
        </a:p>
      </dgm:t>
    </dgm:pt>
    <dgm:pt modelId="{E6756DD6-A270-42DD-B70F-5D6C75FE981D}" type="parTrans" cxnId="{6901620A-920A-41CA-B53E-A19423A8FAF7}">
      <dgm:prSet/>
      <dgm:spPr/>
      <dgm:t>
        <a:bodyPr/>
        <a:lstStyle/>
        <a:p>
          <a:endParaRPr lang="tr-TR"/>
        </a:p>
      </dgm:t>
    </dgm:pt>
    <dgm:pt modelId="{89F7653E-950F-416A-88A8-519E1EF3A000}" type="sibTrans" cxnId="{6901620A-920A-41CA-B53E-A19423A8FAF7}">
      <dgm:prSet/>
      <dgm:spPr/>
      <dgm:t>
        <a:bodyPr/>
        <a:lstStyle/>
        <a:p>
          <a:endParaRPr lang="tr-TR"/>
        </a:p>
      </dgm:t>
    </dgm:pt>
    <dgm:pt modelId="{009CA25B-0404-40D9-BA5A-3121D2953324}" type="pres">
      <dgm:prSet presAssocID="{E55AAF0C-90A3-469B-B31C-789F896CE510}" presName="linear" presStyleCnt="0">
        <dgm:presLayoutVars>
          <dgm:animLvl val="lvl"/>
          <dgm:resizeHandles val="exact"/>
        </dgm:presLayoutVars>
      </dgm:prSet>
      <dgm:spPr/>
    </dgm:pt>
    <dgm:pt modelId="{05324425-3240-4DAC-9FBC-39A9477605CD}" type="pres">
      <dgm:prSet presAssocID="{25212DDE-8E09-4585-83C5-3BE6820454CE}" presName="parentText" presStyleLbl="node1" presStyleIdx="0" presStyleCnt="4">
        <dgm:presLayoutVars>
          <dgm:chMax val="0"/>
          <dgm:bulletEnabled val="1"/>
        </dgm:presLayoutVars>
      </dgm:prSet>
      <dgm:spPr/>
    </dgm:pt>
    <dgm:pt modelId="{8D268C67-DC2F-431C-B8A2-9B3C8944601B}" type="pres">
      <dgm:prSet presAssocID="{F76853D5-497A-46EE-8670-F75380FCE310}" presName="spacer" presStyleCnt="0"/>
      <dgm:spPr/>
    </dgm:pt>
    <dgm:pt modelId="{D6A932BA-0997-43DB-AF4D-92954308E746}" type="pres">
      <dgm:prSet presAssocID="{B2B20851-64DC-4BFC-819F-B848A80F4AA3}" presName="parentText" presStyleLbl="node1" presStyleIdx="1" presStyleCnt="4">
        <dgm:presLayoutVars>
          <dgm:chMax val="0"/>
          <dgm:bulletEnabled val="1"/>
        </dgm:presLayoutVars>
      </dgm:prSet>
      <dgm:spPr/>
    </dgm:pt>
    <dgm:pt modelId="{78C909B4-5237-479E-BC0D-49A5BCFC5DB3}" type="pres">
      <dgm:prSet presAssocID="{325684D7-4165-4C5D-9FEC-2166DE8C6230}" presName="spacer" presStyleCnt="0"/>
      <dgm:spPr/>
    </dgm:pt>
    <dgm:pt modelId="{1ACFC86C-C219-4261-AE55-0B2069B2A38E}" type="pres">
      <dgm:prSet presAssocID="{166B7882-A589-40BC-8685-E97B581FF238}" presName="parentText" presStyleLbl="node1" presStyleIdx="2" presStyleCnt="4">
        <dgm:presLayoutVars>
          <dgm:chMax val="0"/>
          <dgm:bulletEnabled val="1"/>
        </dgm:presLayoutVars>
      </dgm:prSet>
      <dgm:spPr/>
    </dgm:pt>
    <dgm:pt modelId="{8849A80D-EEFD-4181-AED5-15E260B31C47}" type="pres">
      <dgm:prSet presAssocID="{91DDC0D4-AED7-4E29-B7DE-6BC96BFFE07B}" presName="spacer" presStyleCnt="0"/>
      <dgm:spPr/>
    </dgm:pt>
    <dgm:pt modelId="{02578BBF-0EB4-4849-886D-5D58E5DABEDA}" type="pres">
      <dgm:prSet presAssocID="{08B8B7C0-8349-48CE-900D-D91BCD5410DE}" presName="parentText" presStyleLbl="node1" presStyleIdx="3" presStyleCnt="4">
        <dgm:presLayoutVars>
          <dgm:chMax val="0"/>
          <dgm:bulletEnabled val="1"/>
        </dgm:presLayoutVars>
      </dgm:prSet>
      <dgm:spPr/>
    </dgm:pt>
  </dgm:ptLst>
  <dgm:cxnLst>
    <dgm:cxn modelId="{6901620A-920A-41CA-B53E-A19423A8FAF7}" srcId="{E55AAF0C-90A3-469B-B31C-789F896CE510}" destId="{08B8B7C0-8349-48CE-900D-D91BCD5410DE}" srcOrd="3" destOrd="0" parTransId="{E6756DD6-A270-42DD-B70F-5D6C75FE981D}" sibTransId="{89F7653E-950F-416A-88A8-519E1EF3A000}"/>
    <dgm:cxn modelId="{70030E39-7F57-442C-AC69-0D2D66BEF35A}" srcId="{E55AAF0C-90A3-469B-B31C-789F896CE510}" destId="{25212DDE-8E09-4585-83C5-3BE6820454CE}" srcOrd="0" destOrd="0" parTransId="{F489BE72-2F6A-42B8-9BD8-0716AD2A1648}" sibTransId="{F76853D5-497A-46EE-8670-F75380FCE310}"/>
    <dgm:cxn modelId="{48E78077-1E51-4ED0-ADF8-3BCD5A4AE66E}" type="presOf" srcId="{25212DDE-8E09-4585-83C5-3BE6820454CE}" destId="{05324425-3240-4DAC-9FBC-39A9477605CD}" srcOrd="0" destOrd="0" presId="urn:microsoft.com/office/officeart/2005/8/layout/vList2"/>
    <dgm:cxn modelId="{7D32F891-A58F-4AF1-89DF-90F8F502176E}" type="presOf" srcId="{E55AAF0C-90A3-469B-B31C-789F896CE510}" destId="{009CA25B-0404-40D9-BA5A-3121D2953324}" srcOrd="0" destOrd="0" presId="urn:microsoft.com/office/officeart/2005/8/layout/vList2"/>
    <dgm:cxn modelId="{E2083C9C-9FC5-40A3-89E7-24705505140E}" type="presOf" srcId="{B2B20851-64DC-4BFC-819F-B848A80F4AA3}" destId="{D6A932BA-0997-43DB-AF4D-92954308E746}" srcOrd="0" destOrd="0" presId="urn:microsoft.com/office/officeart/2005/8/layout/vList2"/>
    <dgm:cxn modelId="{D56D7BAD-BFA2-47FA-922D-F6C80CFD486F}" type="presOf" srcId="{08B8B7C0-8349-48CE-900D-D91BCD5410DE}" destId="{02578BBF-0EB4-4849-886D-5D58E5DABEDA}" srcOrd="0" destOrd="0" presId="urn:microsoft.com/office/officeart/2005/8/layout/vList2"/>
    <dgm:cxn modelId="{17111EB8-7432-4FCB-8F46-487EE9E0464A}" type="presOf" srcId="{166B7882-A589-40BC-8685-E97B581FF238}" destId="{1ACFC86C-C219-4261-AE55-0B2069B2A38E}" srcOrd="0" destOrd="0" presId="urn:microsoft.com/office/officeart/2005/8/layout/vList2"/>
    <dgm:cxn modelId="{586724E0-EFC4-4482-81CA-4079803D377A}" srcId="{E55AAF0C-90A3-469B-B31C-789F896CE510}" destId="{B2B20851-64DC-4BFC-819F-B848A80F4AA3}" srcOrd="1" destOrd="0" parTransId="{A28B8C7E-E1D0-4B82-B4F8-6C3CF78D627B}" sibTransId="{325684D7-4165-4C5D-9FEC-2166DE8C6230}"/>
    <dgm:cxn modelId="{AB7CABE0-A777-4FDA-820D-E2A7D478AAE9}" srcId="{E55AAF0C-90A3-469B-B31C-789F896CE510}" destId="{166B7882-A589-40BC-8685-E97B581FF238}" srcOrd="2" destOrd="0" parTransId="{6B5931CA-4E47-4C4C-8FDE-0CCC10BC85CF}" sibTransId="{91DDC0D4-AED7-4E29-B7DE-6BC96BFFE07B}"/>
    <dgm:cxn modelId="{13D52612-0047-4BBC-98F8-02F6F69C0B7C}" type="presParOf" srcId="{009CA25B-0404-40D9-BA5A-3121D2953324}" destId="{05324425-3240-4DAC-9FBC-39A9477605CD}" srcOrd="0" destOrd="0" presId="urn:microsoft.com/office/officeart/2005/8/layout/vList2"/>
    <dgm:cxn modelId="{F718685E-8856-4056-A080-CE4130FD96BD}" type="presParOf" srcId="{009CA25B-0404-40D9-BA5A-3121D2953324}" destId="{8D268C67-DC2F-431C-B8A2-9B3C8944601B}" srcOrd="1" destOrd="0" presId="urn:microsoft.com/office/officeart/2005/8/layout/vList2"/>
    <dgm:cxn modelId="{558F8673-7449-450C-8218-25028F0F4538}" type="presParOf" srcId="{009CA25B-0404-40D9-BA5A-3121D2953324}" destId="{D6A932BA-0997-43DB-AF4D-92954308E746}" srcOrd="2" destOrd="0" presId="urn:microsoft.com/office/officeart/2005/8/layout/vList2"/>
    <dgm:cxn modelId="{736CA362-E138-4AB5-99C6-4ACF06242FE9}" type="presParOf" srcId="{009CA25B-0404-40D9-BA5A-3121D2953324}" destId="{78C909B4-5237-479E-BC0D-49A5BCFC5DB3}" srcOrd="3" destOrd="0" presId="urn:microsoft.com/office/officeart/2005/8/layout/vList2"/>
    <dgm:cxn modelId="{776F5F70-10A3-408B-82A8-90797A853968}" type="presParOf" srcId="{009CA25B-0404-40D9-BA5A-3121D2953324}" destId="{1ACFC86C-C219-4261-AE55-0B2069B2A38E}" srcOrd="4" destOrd="0" presId="urn:microsoft.com/office/officeart/2005/8/layout/vList2"/>
    <dgm:cxn modelId="{384D9744-0DE1-4309-958D-60286165DBFA}" type="presParOf" srcId="{009CA25B-0404-40D9-BA5A-3121D2953324}" destId="{8849A80D-EEFD-4181-AED5-15E260B31C47}" srcOrd="5" destOrd="0" presId="urn:microsoft.com/office/officeart/2005/8/layout/vList2"/>
    <dgm:cxn modelId="{BFE23766-9CBE-40CD-BD08-196394E62474}" type="presParOf" srcId="{009CA25B-0404-40D9-BA5A-3121D2953324}" destId="{02578BBF-0EB4-4849-886D-5D58E5DABED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C981DF-C016-46BB-8B1C-4C889C676E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0BAD45A-11A5-403B-B6FC-7869B163AA52}">
      <dgm:prSet/>
      <dgm:spPr/>
      <dgm:t>
        <a:bodyPr/>
        <a:lstStyle/>
        <a:p>
          <a:pPr rtl="0"/>
          <a:r>
            <a:rPr lang="tr-TR" b="1" dirty="0"/>
            <a:t>Serbest Bırakma</a:t>
          </a:r>
          <a:endParaRPr lang="tr-TR" dirty="0"/>
        </a:p>
      </dgm:t>
    </dgm:pt>
    <dgm:pt modelId="{B16A155F-E9CA-49BF-BC4B-067ED79C58EE}" type="parTrans" cxnId="{5CAEC5B5-6AB2-4815-98A5-BE94E52A4582}">
      <dgm:prSet/>
      <dgm:spPr/>
      <dgm:t>
        <a:bodyPr/>
        <a:lstStyle/>
        <a:p>
          <a:endParaRPr lang="tr-TR"/>
        </a:p>
      </dgm:t>
    </dgm:pt>
    <dgm:pt modelId="{0A9974D1-19B7-4D63-8F58-5E1D5B2DA533}" type="sibTrans" cxnId="{5CAEC5B5-6AB2-4815-98A5-BE94E52A4582}">
      <dgm:prSet/>
      <dgm:spPr/>
      <dgm:t>
        <a:bodyPr/>
        <a:lstStyle/>
        <a:p>
          <a:endParaRPr lang="tr-TR"/>
        </a:p>
      </dgm:t>
    </dgm:pt>
    <dgm:pt modelId="{8D831E00-6BC1-4AE9-9BCF-DDC75A1821D3}">
      <dgm:prSet/>
      <dgm:spPr/>
      <dgm:t>
        <a:bodyPr/>
        <a:lstStyle/>
        <a:p>
          <a:pPr rtl="0"/>
          <a:r>
            <a:rPr lang="tr-TR" b="1"/>
            <a:t>Revize</a:t>
          </a:r>
          <a:endParaRPr lang="tr-TR"/>
        </a:p>
      </dgm:t>
    </dgm:pt>
    <dgm:pt modelId="{6EBC874A-E0D1-4F87-A180-E4A580A3787F}" type="parTrans" cxnId="{9EB8AE05-95D7-453E-9682-552D65EA9812}">
      <dgm:prSet/>
      <dgm:spPr/>
      <dgm:t>
        <a:bodyPr/>
        <a:lstStyle/>
        <a:p>
          <a:endParaRPr lang="tr-TR"/>
        </a:p>
      </dgm:t>
    </dgm:pt>
    <dgm:pt modelId="{6939F3AA-1579-47AC-A5C0-412F00FD7E69}" type="sibTrans" cxnId="{9EB8AE05-95D7-453E-9682-552D65EA9812}">
      <dgm:prSet/>
      <dgm:spPr/>
      <dgm:t>
        <a:bodyPr/>
        <a:lstStyle/>
        <a:p>
          <a:endParaRPr lang="tr-TR"/>
        </a:p>
      </dgm:t>
    </dgm:pt>
    <dgm:pt modelId="{298C8CEF-00BC-4F68-9F81-7E3CFB041BF0}">
      <dgm:prSet/>
      <dgm:spPr/>
      <dgm:t>
        <a:bodyPr/>
        <a:lstStyle/>
        <a:p>
          <a:pPr rtl="0"/>
          <a:r>
            <a:rPr lang="tr-TR" b="1"/>
            <a:t>Aktarma</a:t>
          </a:r>
          <a:endParaRPr lang="tr-TR"/>
        </a:p>
      </dgm:t>
    </dgm:pt>
    <dgm:pt modelId="{3CABDC9C-115D-4BDC-85EA-4FFAD75BD505}" type="parTrans" cxnId="{74CE6DF6-BEC3-40D1-A537-59ACD115E310}">
      <dgm:prSet/>
      <dgm:spPr/>
      <dgm:t>
        <a:bodyPr/>
        <a:lstStyle/>
        <a:p>
          <a:endParaRPr lang="tr-TR"/>
        </a:p>
      </dgm:t>
    </dgm:pt>
    <dgm:pt modelId="{F2782493-4114-452D-89C7-6248B0583E7A}" type="sibTrans" cxnId="{74CE6DF6-BEC3-40D1-A537-59ACD115E310}">
      <dgm:prSet/>
      <dgm:spPr/>
      <dgm:t>
        <a:bodyPr/>
        <a:lstStyle/>
        <a:p>
          <a:endParaRPr lang="tr-TR"/>
        </a:p>
      </dgm:t>
    </dgm:pt>
    <dgm:pt modelId="{5508C719-33A9-475C-A468-3793197BBCBA}">
      <dgm:prSet/>
      <dgm:spPr/>
      <dgm:t>
        <a:bodyPr/>
        <a:lstStyle/>
        <a:p>
          <a:pPr rtl="0"/>
          <a:r>
            <a:rPr lang="tr-TR" b="1"/>
            <a:t>Ekleme</a:t>
          </a:r>
          <a:endParaRPr lang="tr-TR"/>
        </a:p>
      </dgm:t>
    </dgm:pt>
    <dgm:pt modelId="{89478F17-DBCC-4917-B469-64199525E4AF}" type="parTrans" cxnId="{4F3E252C-734F-425A-B23E-B23E45FD8C14}">
      <dgm:prSet/>
      <dgm:spPr/>
      <dgm:t>
        <a:bodyPr/>
        <a:lstStyle/>
        <a:p>
          <a:endParaRPr lang="tr-TR"/>
        </a:p>
      </dgm:t>
    </dgm:pt>
    <dgm:pt modelId="{D343DA49-DE8B-4873-97DA-54917648C6C0}" type="sibTrans" cxnId="{4F3E252C-734F-425A-B23E-B23E45FD8C14}">
      <dgm:prSet/>
      <dgm:spPr/>
      <dgm:t>
        <a:bodyPr/>
        <a:lstStyle/>
        <a:p>
          <a:endParaRPr lang="tr-TR"/>
        </a:p>
      </dgm:t>
    </dgm:pt>
    <dgm:pt modelId="{CA45FEE0-85A8-43CC-A991-66A8D4952309}">
      <dgm:prSet/>
      <dgm:spPr/>
      <dgm:t>
        <a:bodyPr/>
        <a:lstStyle/>
        <a:p>
          <a:pPr rtl="0"/>
          <a:endParaRPr lang="tr-TR" dirty="0"/>
        </a:p>
      </dgm:t>
    </dgm:pt>
    <dgm:pt modelId="{3A24D8DC-EDEA-42FF-8459-B56449E25CC2}" type="parTrans" cxnId="{66F8EA80-20CA-4A5E-87ED-82ED0BEAFFB5}">
      <dgm:prSet/>
      <dgm:spPr/>
      <dgm:t>
        <a:bodyPr/>
        <a:lstStyle/>
        <a:p>
          <a:endParaRPr lang="tr-TR"/>
        </a:p>
      </dgm:t>
    </dgm:pt>
    <dgm:pt modelId="{59DAA159-4184-478C-B096-04901432742A}" type="sibTrans" cxnId="{66F8EA80-20CA-4A5E-87ED-82ED0BEAFFB5}">
      <dgm:prSet/>
      <dgm:spPr/>
      <dgm:t>
        <a:bodyPr/>
        <a:lstStyle/>
        <a:p>
          <a:endParaRPr lang="tr-TR"/>
        </a:p>
      </dgm:t>
    </dgm:pt>
    <dgm:pt modelId="{99557155-6726-4D8E-87E8-A22ACFC5B662}">
      <dgm:prSet/>
      <dgm:spPr/>
      <dgm:t>
        <a:bodyPr/>
        <a:lstStyle/>
        <a:p>
          <a:pPr rtl="0"/>
          <a:r>
            <a:rPr lang="tr-TR" dirty="0"/>
            <a:t>Gelir Fazlası Karşılığı Ödenek Kaydı</a:t>
          </a:r>
        </a:p>
      </dgm:t>
    </dgm:pt>
    <dgm:pt modelId="{6BAFA941-D802-4145-B269-7AC5670B162A}" type="parTrans" cxnId="{4D7D6D0A-03EC-4101-BDB9-166DFB9E23A9}">
      <dgm:prSet/>
      <dgm:spPr/>
      <dgm:t>
        <a:bodyPr/>
        <a:lstStyle/>
        <a:p>
          <a:endParaRPr lang="tr-TR"/>
        </a:p>
      </dgm:t>
    </dgm:pt>
    <dgm:pt modelId="{288C8A87-4808-4A26-84D7-D0C458AECCA3}" type="sibTrans" cxnId="{4D7D6D0A-03EC-4101-BDB9-166DFB9E23A9}">
      <dgm:prSet/>
      <dgm:spPr/>
      <dgm:t>
        <a:bodyPr/>
        <a:lstStyle/>
        <a:p>
          <a:endParaRPr lang="tr-TR"/>
        </a:p>
      </dgm:t>
    </dgm:pt>
    <dgm:pt modelId="{90AEB6CA-465A-410F-9FF5-011DA4B00C5C}">
      <dgm:prSet/>
      <dgm:spPr/>
      <dgm:t>
        <a:bodyPr/>
        <a:lstStyle/>
        <a:p>
          <a:pPr rtl="0"/>
          <a:r>
            <a:rPr lang="tr-TR"/>
            <a:t>Likit Karşılığı Ödenek Kaydı</a:t>
          </a:r>
        </a:p>
      </dgm:t>
    </dgm:pt>
    <dgm:pt modelId="{EC21CCF1-011A-4F10-8790-F6A1DBB67533}" type="parTrans" cxnId="{08F32758-2A7D-4435-ABAA-9197CBF53141}">
      <dgm:prSet/>
      <dgm:spPr/>
      <dgm:t>
        <a:bodyPr/>
        <a:lstStyle/>
        <a:p>
          <a:endParaRPr lang="tr-TR"/>
        </a:p>
      </dgm:t>
    </dgm:pt>
    <dgm:pt modelId="{6E0FF6E4-623A-4D00-8E89-F273BEE744EA}" type="sibTrans" cxnId="{08F32758-2A7D-4435-ABAA-9197CBF53141}">
      <dgm:prSet/>
      <dgm:spPr/>
      <dgm:t>
        <a:bodyPr/>
        <a:lstStyle/>
        <a:p>
          <a:endParaRPr lang="tr-TR"/>
        </a:p>
      </dgm:t>
    </dgm:pt>
    <dgm:pt modelId="{1A7759FF-99DE-4302-A2B2-019D49ADDE0C}">
      <dgm:prSet/>
      <dgm:spPr/>
      <dgm:t>
        <a:bodyPr/>
        <a:lstStyle/>
        <a:p>
          <a:pPr rtl="0"/>
          <a:r>
            <a:rPr lang="tr-TR"/>
            <a:t>Şartlı Bağış ve Yardımların Ödenek Kaydı</a:t>
          </a:r>
        </a:p>
      </dgm:t>
    </dgm:pt>
    <dgm:pt modelId="{121DD682-F1CF-42EF-BD3F-43B26E512DFC}" type="parTrans" cxnId="{42B96EEB-4DCC-421D-9AE9-7CDB992FF4D5}">
      <dgm:prSet/>
      <dgm:spPr/>
      <dgm:t>
        <a:bodyPr/>
        <a:lstStyle/>
        <a:p>
          <a:endParaRPr lang="tr-TR"/>
        </a:p>
      </dgm:t>
    </dgm:pt>
    <dgm:pt modelId="{DF9A7F57-E3EF-4D02-B1E1-FD6477FDD91B}" type="sibTrans" cxnId="{42B96EEB-4DCC-421D-9AE9-7CDB992FF4D5}">
      <dgm:prSet/>
      <dgm:spPr/>
      <dgm:t>
        <a:bodyPr/>
        <a:lstStyle/>
        <a:p>
          <a:endParaRPr lang="tr-TR"/>
        </a:p>
      </dgm:t>
    </dgm:pt>
    <dgm:pt modelId="{5089B82B-9DF6-4189-8636-DBFF973CE038}">
      <dgm:prSet/>
      <dgm:spPr/>
      <dgm:t>
        <a:bodyPr/>
        <a:lstStyle/>
        <a:p>
          <a:pPr rtl="0"/>
          <a:r>
            <a:rPr lang="tr-TR" b="1" dirty="0"/>
            <a:t>İptal</a:t>
          </a:r>
          <a:endParaRPr lang="tr-TR" dirty="0"/>
        </a:p>
      </dgm:t>
    </dgm:pt>
    <dgm:pt modelId="{4DAFDE89-0966-4FF4-8B40-F655E8232902}" type="parTrans" cxnId="{AB045D62-9326-41AF-90C9-C7554D9A1DE4}">
      <dgm:prSet/>
      <dgm:spPr/>
      <dgm:t>
        <a:bodyPr/>
        <a:lstStyle/>
        <a:p>
          <a:endParaRPr lang="tr-TR"/>
        </a:p>
      </dgm:t>
    </dgm:pt>
    <dgm:pt modelId="{045487EC-0E15-4F2C-8D7B-2782709D1F2F}" type="sibTrans" cxnId="{AB045D62-9326-41AF-90C9-C7554D9A1DE4}">
      <dgm:prSet/>
      <dgm:spPr/>
      <dgm:t>
        <a:bodyPr/>
        <a:lstStyle/>
        <a:p>
          <a:endParaRPr lang="tr-TR"/>
        </a:p>
      </dgm:t>
    </dgm:pt>
    <dgm:pt modelId="{E5F1452F-10BB-4D8D-BBD0-54CDFBF411DA}" type="pres">
      <dgm:prSet presAssocID="{65C981DF-C016-46BB-8B1C-4C889C676EFC}" presName="linear" presStyleCnt="0">
        <dgm:presLayoutVars>
          <dgm:animLvl val="lvl"/>
          <dgm:resizeHandles val="exact"/>
        </dgm:presLayoutVars>
      </dgm:prSet>
      <dgm:spPr/>
    </dgm:pt>
    <dgm:pt modelId="{E54BE161-7125-4161-9B54-5D5E38F13B4D}" type="pres">
      <dgm:prSet presAssocID="{50BAD45A-11A5-403B-B6FC-7869B163AA52}" presName="parentText" presStyleLbl="node1" presStyleIdx="0" presStyleCnt="5">
        <dgm:presLayoutVars>
          <dgm:chMax val="0"/>
          <dgm:bulletEnabled val="1"/>
        </dgm:presLayoutVars>
      </dgm:prSet>
      <dgm:spPr/>
    </dgm:pt>
    <dgm:pt modelId="{5339DF95-ECE6-4AE3-965E-7A673C5FC448}" type="pres">
      <dgm:prSet presAssocID="{0A9974D1-19B7-4D63-8F58-5E1D5B2DA533}" presName="spacer" presStyleCnt="0"/>
      <dgm:spPr/>
    </dgm:pt>
    <dgm:pt modelId="{D65E9BF4-152D-4B27-BA3D-AB6D2F4C7402}" type="pres">
      <dgm:prSet presAssocID="{8D831E00-6BC1-4AE9-9BCF-DDC75A1821D3}" presName="parentText" presStyleLbl="node1" presStyleIdx="1" presStyleCnt="5" custLinFactNeighborX="3" custLinFactNeighborY="-37567">
        <dgm:presLayoutVars>
          <dgm:chMax val="0"/>
          <dgm:bulletEnabled val="1"/>
        </dgm:presLayoutVars>
      </dgm:prSet>
      <dgm:spPr/>
    </dgm:pt>
    <dgm:pt modelId="{8AD795EF-6B60-4ACA-A942-2519C6004FF7}" type="pres">
      <dgm:prSet presAssocID="{6939F3AA-1579-47AC-A5C0-412F00FD7E69}" presName="spacer" presStyleCnt="0"/>
      <dgm:spPr/>
    </dgm:pt>
    <dgm:pt modelId="{9E8ECE3D-49FE-4783-ADED-DBAB7CF68A64}" type="pres">
      <dgm:prSet presAssocID="{298C8CEF-00BC-4F68-9F81-7E3CFB041BF0}" presName="parentText" presStyleLbl="node1" presStyleIdx="2" presStyleCnt="5">
        <dgm:presLayoutVars>
          <dgm:chMax val="0"/>
          <dgm:bulletEnabled val="1"/>
        </dgm:presLayoutVars>
      </dgm:prSet>
      <dgm:spPr/>
    </dgm:pt>
    <dgm:pt modelId="{96F711DD-B2E9-4432-AA06-CE99ABFA23ED}" type="pres">
      <dgm:prSet presAssocID="{F2782493-4114-452D-89C7-6248B0583E7A}" presName="spacer" presStyleCnt="0"/>
      <dgm:spPr/>
    </dgm:pt>
    <dgm:pt modelId="{703EC52E-0C96-4E7F-9A49-B9306039D8BB}" type="pres">
      <dgm:prSet presAssocID="{5508C719-33A9-475C-A468-3793197BBCBA}" presName="parentText" presStyleLbl="node1" presStyleIdx="3" presStyleCnt="5">
        <dgm:presLayoutVars>
          <dgm:chMax val="0"/>
          <dgm:bulletEnabled val="1"/>
        </dgm:presLayoutVars>
      </dgm:prSet>
      <dgm:spPr/>
    </dgm:pt>
    <dgm:pt modelId="{06D51336-A573-4728-9439-6A2C336D527B}" type="pres">
      <dgm:prSet presAssocID="{5508C719-33A9-475C-A468-3793197BBCBA}" presName="childText" presStyleLbl="revTx" presStyleIdx="0" presStyleCnt="1" custScaleY="78841">
        <dgm:presLayoutVars>
          <dgm:bulletEnabled val="1"/>
        </dgm:presLayoutVars>
      </dgm:prSet>
      <dgm:spPr/>
    </dgm:pt>
    <dgm:pt modelId="{2BF7918C-7054-461A-A746-E8D3C8DD13AF}" type="pres">
      <dgm:prSet presAssocID="{5089B82B-9DF6-4189-8636-DBFF973CE038}" presName="parentText" presStyleLbl="node1" presStyleIdx="4" presStyleCnt="5">
        <dgm:presLayoutVars>
          <dgm:chMax val="0"/>
          <dgm:bulletEnabled val="1"/>
        </dgm:presLayoutVars>
      </dgm:prSet>
      <dgm:spPr/>
    </dgm:pt>
  </dgm:ptLst>
  <dgm:cxnLst>
    <dgm:cxn modelId="{9EB8AE05-95D7-453E-9682-552D65EA9812}" srcId="{65C981DF-C016-46BB-8B1C-4C889C676EFC}" destId="{8D831E00-6BC1-4AE9-9BCF-DDC75A1821D3}" srcOrd="1" destOrd="0" parTransId="{6EBC874A-E0D1-4F87-A180-E4A580A3787F}" sibTransId="{6939F3AA-1579-47AC-A5C0-412F00FD7E69}"/>
    <dgm:cxn modelId="{4D7D6D0A-03EC-4101-BDB9-166DFB9E23A9}" srcId="{5508C719-33A9-475C-A468-3793197BBCBA}" destId="{99557155-6726-4D8E-87E8-A22ACFC5B662}" srcOrd="1" destOrd="0" parTransId="{6BAFA941-D802-4145-B269-7AC5670B162A}" sibTransId="{288C8A87-4808-4A26-84D7-D0C458AECCA3}"/>
    <dgm:cxn modelId="{85DD4A10-90D1-457E-9D31-561CA3788E2A}" type="presOf" srcId="{298C8CEF-00BC-4F68-9F81-7E3CFB041BF0}" destId="{9E8ECE3D-49FE-4783-ADED-DBAB7CF68A64}" srcOrd="0" destOrd="0" presId="urn:microsoft.com/office/officeart/2005/8/layout/vList2"/>
    <dgm:cxn modelId="{990CB31A-9F06-43E4-A1F9-BC3391A1C05F}" type="presOf" srcId="{5508C719-33A9-475C-A468-3793197BBCBA}" destId="{703EC52E-0C96-4E7F-9A49-B9306039D8BB}" srcOrd="0" destOrd="0" presId="urn:microsoft.com/office/officeart/2005/8/layout/vList2"/>
    <dgm:cxn modelId="{4F3E252C-734F-425A-B23E-B23E45FD8C14}" srcId="{65C981DF-C016-46BB-8B1C-4C889C676EFC}" destId="{5508C719-33A9-475C-A468-3793197BBCBA}" srcOrd="3" destOrd="0" parTransId="{89478F17-DBCC-4917-B469-64199525E4AF}" sibTransId="{D343DA49-DE8B-4873-97DA-54917648C6C0}"/>
    <dgm:cxn modelId="{4A0CA13D-8B9B-402B-B9E6-E188B0CC3404}" type="presOf" srcId="{99557155-6726-4D8E-87E8-A22ACFC5B662}" destId="{06D51336-A573-4728-9439-6A2C336D527B}" srcOrd="0" destOrd="1" presId="urn:microsoft.com/office/officeart/2005/8/layout/vList2"/>
    <dgm:cxn modelId="{AB045D62-9326-41AF-90C9-C7554D9A1DE4}" srcId="{65C981DF-C016-46BB-8B1C-4C889C676EFC}" destId="{5089B82B-9DF6-4189-8636-DBFF973CE038}" srcOrd="4" destOrd="0" parTransId="{4DAFDE89-0966-4FF4-8B40-F655E8232902}" sibTransId="{045487EC-0E15-4F2C-8D7B-2782709D1F2F}"/>
    <dgm:cxn modelId="{7D9D6C56-5143-464D-96E7-DAB544E000E6}" type="presOf" srcId="{5089B82B-9DF6-4189-8636-DBFF973CE038}" destId="{2BF7918C-7054-461A-A746-E8D3C8DD13AF}" srcOrd="0" destOrd="0" presId="urn:microsoft.com/office/officeart/2005/8/layout/vList2"/>
    <dgm:cxn modelId="{08F32758-2A7D-4435-ABAA-9197CBF53141}" srcId="{5508C719-33A9-475C-A468-3793197BBCBA}" destId="{90AEB6CA-465A-410F-9FF5-011DA4B00C5C}" srcOrd="2" destOrd="0" parTransId="{EC21CCF1-011A-4F10-8790-F6A1DBB67533}" sibTransId="{6E0FF6E4-623A-4D00-8E89-F273BEE744EA}"/>
    <dgm:cxn modelId="{66F8EA80-20CA-4A5E-87ED-82ED0BEAFFB5}" srcId="{5508C719-33A9-475C-A468-3793197BBCBA}" destId="{CA45FEE0-85A8-43CC-A991-66A8D4952309}" srcOrd="0" destOrd="0" parTransId="{3A24D8DC-EDEA-42FF-8459-B56449E25CC2}" sibTransId="{59DAA159-4184-478C-B096-04901432742A}"/>
    <dgm:cxn modelId="{79327CA3-D92D-4E2B-BB29-4E2066043BE3}" type="presOf" srcId="{1A7759FF-99DE-4302-A2B2-019D49ADDE0C}" destId="{06D51336-A573-4728-9439-6A2C336D527B}" srcOrd="0" destOrd="3" presId="urn:microsoft.com/office/officeart/2005/8/layout/vList2"/>
    <dgm:cxn modelId="{14E993A3-3289-4F91-8C71-C35CD97A310E}" type="presOf" srcId="{50BAD45A-11A5-403B-B6FC-7869B163AA52}" destId="{E54BE161-7125-4161-9B54-5D5E38F13B4D}" srcOrd="0" destOrd="0" presId="urn:microsoft.com/office/officeart/2005/8/layout/vList2"/>
    <dgm:cxn modelId="{5CAEC5B5-6AB2-4815-98A5-BE94E52A4582}" srcId="{65C981DF-C016-46BB-8B1C-4C889C676EFC}" destId="{50BAD45A-11A5-403B-B6FC-7869B163AA52}" srcOrd="0" destOrd="0" parTransId="{B16A155F-E9CA-49BF-BC4B-067ED79C58EE}" sibTransId="{0A9974D1-19B7-4D63-8F58-5E1D5B2DA533}"/>
    <dgm:cxn modelId="{E4AD29CD-5E72-4EBF-BFF9-0CF6C5819129}" type="presOf" srcId="{90AEB6CA-465A-410F-9FF5-011DA4B00C5C}" destId="{06D51336-A573-4728-9439-6A2C336D527B}" srcOrd="0" destOrd="2" presId="urn:microsoft.com/office/officeart/2005/8/layout/vList2"/>
    <dgm:cxn modelId="{4F3FFBDC-A2A3-4D35-B754-CA4CB1842BAE}" type="presOf" srcId="{65C981DF-C016-46BB-8B1C-4C889C676EFC}" destId="{E5F1452F-10BB-4D8D-BBD0-54CDFBF411DA}" srcOrd="0" destOrd="0" presId="urn:microsoft.com/office/officeart/2005/8/layout/vList2"/>
    <dgm:cxn modelId="{9AC35BE9-6621-4590-B10F-B595D10BEF98}" type="presOf" srcId="{8D831E00-6BC1-4AE9-9BCF-DDC75A1821D3}" destId="{D65E9BF4-152D-4B27-BA3D-AB6D2F4C7402}" srcOrd="0" destOrd="0" presId="urn:microsoft.com/office/officeart/2005/8/layout/vList2"/>
    <dgm:cxn modelId="{42B96EEB-4DCC-421D-9AE9-7CDB992FF4D5}" srcId="{5508C719-33A9-475C-A468-3793197BBCBA}" destId="{1A7759FF-99DE-4302-A2B2-019D49ADDE0C}" srcOrd="3" destOrd="0" parTransId="{121DD682-F1CF-42EF-BD3F-43B26E512DFC}" sibTransId="{DF9A7F57-E3EF-4D02-B1E1-FD6477FDD91B}"/>
    <dgm:cxn modelId="{74CE6DF6-BEC3-40D1-A537-59ACD115E310}" srcId="{65C981DF-C016-46BB-8B1C-4C889C676EFC}" destId="{298C8CEF-00BC-4F68-9F81-7E3CFB041BF0}" srcOrd="2" destOrd="0" parTransId="{3CABDC9C-115D-4BDC-85EA-4FFAD75BD505}" sibTransId="{F2782493-4114-452D-89C7-6248B0583E7A}"/>
    <dgm:cxn modelId="{7B4630F8-39C3-416A-80C7-95FFA71BA752}" type="presOf" srcId="{CA45FEE0-85A8-43CC-A991-66A8D4952309}" destId="{06D51336-A573-4728-9439-6A2C336D527B}" srcOrd="0" destOrd="0" presId="urn:microsoft.com/office/officeart/2005/8/layout/vList2"/>
    <dgm:cxn modelId="{C600B9F9-27AB-4832-8406-10C2B1AD0420}" type="presParOf" srcId="{E5F1452F-10BB-4D8D-BBD0-54CDFBF411DA}" destId="{E54BE161-7125-4161-9B54-5D5E38F13B4D}" srcOrd="0" destOrd="0" presId="urn:microsoft.com/office/officeart/2005/8/layout/vList2"/>
    <dgm:cxn modelId="{754394E5-AC9C-4C4C-86EB-1394A66F40C7}" type="presParOf" srcId="{E5F1452F-10BB-4D8D-BBD0-54CDFBF411DA}" destId="{5339DF95-ECE6-4AE3-965E-7A673C5FC448}" srcOrd="1" destOrd="0" presId="urn:microsoft.com/office/officeart/2005/8/layout/vList2"/>
    <dgm:cxn modelId="{84B663A3-BED5-47B8-821A-90BB3140A69E}" type="presParOf" srcId="{E5F1452F-10BB-4D8D-BBD0-54CDFBF411DA}" destId="{D65E9BF4-152D-4B27-BA3D-AB6D2F4C7402}" srcOrd="2" destOrd="0" presId="urn:microsoft.com/office/officeart/2005/8/layout/vList2"/>
    <dgm:cxn modelId="{A7F6BD2B-B69F-4838-A6E9-5BB882807221}" type="presParOf" srcId="{E5F1452F-10BB-4D8D-BBD0-54CDFBF411DA}" destId="{8AD795EF-6B60-4ACA-A942-2519C6004FF7}" srcOrd="3" destOrd="0" presId="urn:microsoft.com/office/officeart/2005/8/layout/vList2"/>
    <dgm:cxn modelId="{FA2A744B-10AC-47D0-9FFB-C03CE45CA615}" type="presParOf" srcId="{E5F1452F-10BB-4D8D-BBD0-54CDFBF411DA}" destId="{9E8ECE3D-49FE-4783-ADED-DBAB7CF68A64}" srcOrd="4" destOrd="0" presId="urn:microsoft.com/office/officeart/2005/8/layout/vList2"/>
    <dgm:cxn modelId="{9BFFF6CF-3F1D-4AD9-B2CF-0F478FA09244}" type="presParOf" srcId="{E5F1452F-10BB-4D8D-BBD0-54CDFBF411DA}" destId="{96F711DD-B2E9-4432-AA06-CE99ABFA23ED}" srcOrd="5" destOrd="0" presId="urn:microsoft.com/office/officeart/2005/8/layout/vList2"/>
    <dgm:cxn modelId="{60DF3BE1-C66A-4E0A-84E5-AA93BF97427F}" type="presParOf" srcId="{E5F1452F-10BB-4D8D-BBD0-54CDFBF411DA}" destId="{703EC52E-0C96-4E7F-9A49-B9306039D8BB}" srcOrd="6" destOrd="0" presId="urn:microsoft.com/office/officeart/2005/8/layout/vList2"/>
    <dgm:cxn modelId="{8ECA09CA-1DFC-44FE-9313-42407E72404D}" type="presParOf" srcId="{E5F1452F-10BB-4D8D-BBD0-54CDFBF411DA}" destId="{06D51336-A573-4728-9439-6A2C336D527B}" srcOrd="7" destOrd="0" presId="urn:microsoft.com/office/officeart/2005/8/layout/vList2"/>
    <dgm:cxn modelId="{E091DB1D-7AB7-4978-B018-85C227D26105}" type="presParOf" srcId="{E5F1452F-10BB-4D8D-BBD0-54CDFBF411DA}" destId="{2BF7918C-7054-461A-A746-E8D3C8DD13A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9312E-05B6-4764-A1EA-FD574E99ACE7}">
      <dsp:nvSpPr>
        <dsp:cNvPr id="0" name=""/>
        <dsp:cNvSpPr/>
      </dsp:nvSpPr>
      <dsp:spPr>
        <a:xfrm>
          <a:off x="4317" y="0"/>
          <a:ext cx="8834426" cy="3965116"/>
        </a:xfrm>
        <a:prstGeom prst="roundRect">
          <a:avLst>
            <a:gd name="adj" fmla="val 10000"/>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tr-TR" sz="2700" u="sng" kern="1200" dirty="0"/>
            <a:t>Bütçe Müdürlüğümüz</a:t>
          </a:r>
          <a:r>
            <a:rPr lang="tr-TR" sz="2700" u="none" kern="1200" dirty="0"/>
            <a:t> </a:t>
          </a:r>
          <a:r>
            <a:rPr lang="tr-TR" sz="2700" kern="1200" dirty="0"/>
            <a:t>10/12/2003 tarihli ve 5018 sayılı Kamu Malî Yönetimi ve Kontrol Kanununun 60 </a:t>
          </a:r>
          <a:r>
            <a:rPr lang="tr-TR" sz="2700" kern="1200" dirty="0" err="1"/>
            <a:t>ıncı</a:t>
          </a:r>
          <a:r>
            <a:rPr lang="tr-TR" sz="2700" kern="1200" dirty="0"/>
            <a:t> maddesi ile 22/12/2005 tarihli ve 5436 sayılı Kanunun 15 inci maddesine dayanılarak hazırlanan </a:t>
          </a:r>
          <a:r>
            <a:rPr lang="tr-TR" sz="2700" u="sng" kern="1200" dirty="0"/>
            <a:t>Strateji Geliştirme Birimlerinin Çalışma Usul Ve Esasları Hakkında yönetmeliğin</a:t>
          </a:r>
          <a:r>
            <a:rPr lang="tr-TR" sz="2700" kern="1200" dirty="0"/>
            <a:t> Strateji geliştirme birimlerinin görevleri başlıklı 5.maddesi ile Malî hizmetler fonksiyonu başlıklı 9.maddesi kapsamında iş ve işlemlerini yürütmektedir.</a:t>
          </a:r>
        </a:p>
      </dsp:txBody>
      <dsp:txXfrm>
        <a:off x="120451" y="116134"/>
        <a:ext cx="8602158" cy="3732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03E5B-154A-451E-989D-2336E0669E8D}">
      <dsp:nvSpPr>
        <dsp:cNvPr id="0" name=""/>
        <dsp:cNvSpPr/>
      </dsp:nvSpPr>
      <dsp:spPr>
        <a:xfrm>
          <a:off x="3250441" y="1643522"/>
          <a:ext cx="1824856" cy="16554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t>Bütçe ve Yatırım Programı Müdürlüğü</a:t>
          </a:r>
        </a:p>
      </dsp:txBody>
      <dsp:txXfrm>
        <a:off x="3517685" y="1885955"/>
        <a:ext cx="1290368" cy="1170569"/>
      </dsp:txXfrm>
    </dsp:sp>
    <dsp:sp modelId="{85CA9AA7-BF63-4895-867A-A3A781423E5C}">
      <dsp:nvSpPr>
        <dsp:cNvPr id="0" name=""/>
        <dsp:cNvSpPr/>
      </dsp:nvSpPr>
      <dsp:spPr>
        <a:xfrm rot="16173759">
          <a:off x="4094764" y="1298019"/>
          <a:ext cx="121872" cy="46800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b="1" kern="1200"/>
        </a:p>
      </dsp:txBody>
      <dsp:txXfrm rot="10800000">
        <a:off x="4113185" y="1409899"/>
        <a:ext cx="85310" cy="280802"/>
      </dsp:txXfrm>
    </dsp:sp>
    <dsp:sp modelId="{C87EE7B9-425C-478F-9E6A-2CD49AF97D24}">
      <dsp:nvSpPr>
        <dsp:cNvPr id="0" name=""/>
        <dsp:cNvSpPr/>
      </dsp:nvSpPr>
      <dsp:spPr>
        <a:xfrm>
          <a:off x="3378764" y="-169823"/>
          <a:ext cx="1539978" cy="158344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t>Bütçe Hazırlık</a:t>
          </a:r>
        </a:p>
      </dsp:txBody>
      <dsp:txXfrm>
        <a:off x="3604289" y="62068"/>
        <a:ext cx="1088928" cy="1119667"/>
      </dsp:txXfrm>
    </dsp:sp>
    <dsp:sp modelId="{D63BEF69-D536-43E7-9341-844AAE173A21}">
      <dsp:nvSpPr>
        <dsp:cNvPr id="0" name=""/>
        <dsp:cNvSpPr/>
      </dsp:nvSpPr>
      <dsp:spPr>
        <a:xfrm rot="19258334">
          <a:off x="4878340" y="1589851"/>
          <a:ext cx="166387" cy="46800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b="1" kern="1200"/>
        </a:p>
      </dsp:txBody>
      <dsp:txXfrm>
        <a:off x="4883910" y="1699167"/>
        <a:ext cx="116471" cy="280802"/>
      </dsp:txXfrm>
    </dsp:sp>
    <dsp:sp modelId="{F75D4884-CA7C-4276-A409-F09D9B03C5FA}">
      <dsp:nvSpPr>
        <dsp:cNvPr id="0" name=""/>
        <dsp:cNvSpPr/>
      </dsp:nvSpPr>
      <dsp:spPr>
        <a:xfrm>
          <a:off x="4921830" y="440168"/>
          <a:ext cx="1539978" cy="158344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688975">
            <a:lnSpc>
              <a:spcPct val="90000"/>
            </a:lnSpc>
            <a:spcBef>
              <a:spcPct val="0"/>
            </a:spcBef>
            <a:spcAft>
              <a:spcPct val="35000"/>
            </a:spcAft>
            <a:buNone/>
          </a:pPr>
          <a:r>
            <a:rPr lang="tr-TR" sz="1550" b="1" kern="1200" dirty="0"/>
            <a:t>Bütçe Uygulama</a:t>
          </a:r>
        </a:p>
      </dsp:txBody>
      <dsp:txXfrm>
        <a:off x="5147355" y="672059"/>
        <a:ext cx="1088928" cy="1119667"/>
      </dsp:txXfrm>
    </dsp:sp>
    <dsp:sp modelId="{1F64A025-2A5A-4342-9445-E11A2E25A603}">
      <dsp:nvSpPr>
        <dsp:cNvPr id="0" name=""/>
        <dsp:cNvSpPr/>
      </dsp:nvSpPr>
      <dsp:spPr>
        <a:xfrm rot="761990">
          <a:off x="5101850" y="2464184"/>
          <a:ext cx="136147" cy="46800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b="1" kern="1200"/>
        </a:p>
      </dsp:txBody>
      <dsp:txXfrm>
        <a:off x="5102350" y="2553294"/>
        <a:ext cx="95303" cy="280802"/>
      </dsp:txXfrm>
    </dsp:sp>
    <dsp:sp modelId="{4F32C2B1-D259-47DB-BBE3-AA0C552B62E1}">
      <dsp:nvSpPr>
        <dsp:cNvPr id="0" name=""/>
        <dsp:cNvSpPr/>
      </dsp:nvSpPr>
      <dsp:spPr>
        <a:xfrm>
          <a:off x="5281129" y="2105044"/>
          <a:ext cx="1539978" cy="1583449"/>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t>Yatırım Programı Hazırlık</a:t>
          </a:r>
        </a:p>
      </dsp:txBody>
      <dsp:txXfrm>
        <a:off x="5506654" y="2336935"/>
        <a:ext cx="1088928" cy="1119667"/>
      </dsp:txXfrm>
    </dsp:sp>
    <dsp:sp modelId="{65617CA6-E526-4C82-A306-B09A9412DC8A}">
      <dsp:nvSpPr>
        <dsp:cNvPr id="0" name=""/>
        <dsp:cNvSpPr/>
      </dsp:nvSpPr>
      <dsp:spPr>
        <a:xfrm rot="3949186">
          <a:off x="4492327" y="3102068"/>
          <a:ext cx="117707" cy="46800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b="1" kern="1200"/>
        </a:p>
      </dsp:txBody>
      <dsp:txXfrm>
        <a:off x="4502751" y="3179561"/>
        <a:ext cx="82395" cy="280802"/>
      </dsp:txXfrm>
    </dsp:sp>
    <dsp:sp modelId="{2F4E91B8-4EDA-4EE1-BF99-D4109A4C720B}">
      <dsp:nvSpPr>
        <dsp:cNvPr id="0" name=""/>
        <dsp:cNvSpPr/>
      </dsp:nvSpPr>
      <dsp:spPr>
        <a:xfrm>
          <a:off x="4150792" y="3367502"/>
          <a:ext cx="1539978" cy="158344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688975">
            <a:lnSpc>
              <a:spcPct val="90000"/>
            </a:lnSpc>
            <a:spcBef>
              <a:spcPct val="0"/>
            </a:spcBef>
            <a:spcAft>
              <a:spcPct val="35000"/>
            </a:spcAft>
            <a:buNone/>
          </a:pPr>
          <a:r>
            <a:rPr lang="tr-TR" sz="1550" b="1" kern="1200" dirty="0"/>
            <a:t>Yatırım Programı Uygulama</a:t>
          </a:r>
        </a:p>
      </dsp:txBody>
      <dsp:txXfrm>
        <a:off x="4376317" y="3599393"/>
        <a:ext cx="1088928" cy="1119667"/>
      </dsp:txXfrm>
    </dsp:sp>
    <dsp:sp modelId="{61E39A27-AD6E-4A49-9400-D5615E0430B6}">
      <dsp:nvSpPr>
        <dsp:cNvPr id="0" name=""/>
        <dsp:cNvSpPr/>
      </dsp:nvSpPr>
      <dsp:spPr>
        <a:xfrm rot="7014756">
          <a:off x="3639014" y="3116016"/>
          <a:ext cx="155566" cy="46800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rot="10800000">
        <a:off x="3672911" y="3188808"/>
        <a:ext cx="108896" cy="280802"/>
      </dsp:txXfrm>
    </dsp:sp>
    <dsp:sp modelId="{18ED8F22-CBA8-4C77-85FA-9465B8D3A8BC}">
      <dsp:nvSpPr>
        <dsp:cNvPr id="0" name=""/>
        <dsp:cNvSpPr/>
      </dsp:nvSpPr>
      <dsp:spPr>
        <a:xfrm>
          <a:off x="2516661" y="3410762"/>
          <a:ext cx="1578754" cy="149692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t>Eğitim ve Danışmanlık</a:t>
          </a:r>
        </a:p>
      </dsp:txBody>
      <dsp:txXfrm>
        <a:off x="2747864" y="3629982"/>
        <a:ext cx="1116348" cy="1058489"/>
      </dsp:txXfrm>
    </dsp:sp>
    <dsp:sp modelId="{0378BBBB-6471-434F-B6B1-236A3CA94701}">
      <dsp:nvSpPr>
        <dsp:cNvPr id="0" name=""/>
        <dsp:cNvSpPr/>
      </dsp:nvSpPr>
      <dsp:spPr>
        <a:xfrm rot="10028267">
          <a:off x="3057095" y="2471607"/>
          <a:ext cx="158709" cy="46800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tr-TR" sz="1900" kern="1200"/>
        </a:p>
      </dsp:txBody>
      <dsp:txXfrm rot="10800000">
        <a:off x="3104111" y="2559908"/>
        <a:ext cx="111096" cy="280802"/>
      </dsp:txXfrm>
    </dsp:sp>
    <dsp:sp modelId="{52D4D030-8819-4577-B904-FEC651E10CA9}">
      <dsp:nvSpPr>
        <dsp:cNvPr id="0" name=""/>
        <dsp:cNvSpPr/>
      </dsp:nvSpPr>
      <dsp:spPr>
        <a:xfrm>
          <a:off x="1593717" y="2211138"/>
          <a:ext cx="1411090" cy="137126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t>Gelir İşlemleri</a:t>
          </a:r>
        </a:p>
      </dsp:txBody>
      <dsp:txXfrm>
        <a:off x="1800366" y="2411955"/>
        <a:ext cx="997792" cy="969628"/>
      </dsp:txXfrm>
    </dsp:sp>
    <dsp:sp modelId="{B83411FA-589D-45DA-ADC9-FA88DE658151}">
      <dsp:nvSpPr>
        <dsp:cNvPr id="0" name=""/>
        <dsp:cNvSpPr/>
      </dsp:nvSpPr>
      <dsp:spPr>
        <a:xfrm rot="13045653">
          <a:off x="3273711" y="1616566"/>
          <a:ext cx="156323" cy="46800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b="1" kern="1200"/>
        </a:p>
      </dsp:txBody>
      <dsp:txXfrm rot="10800000">
        <a:off x="3315780" y="1724417"/>
        <a:ext cx="109426" cy="280802"/>
      </dsp:txXfrm>
    </dsp:sp>
    <dsp:sp modelId="{E8C496A4-A2C6-4D1F-A882-8B4B5575148E}">
      <dsp:nvSpPr>
        <dsp:cNvPr id="0" name=""/>
        <dsp:cNvSpPr/>
      </dsp:nvSpPr>
      <dsp:spPr>
        <a:xfrm>
          <a:off x="1843582" y="493806"/>
          <a:ext cx="1539978" cy="158344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t>Nakit Talepleri</a:t>
          </a:r>
        </a:p>
      </dsp:txBody>
      <dsp:txXfrm>
        <a:off x="2069107" y="725697"/>
        <a:ext cx="1088928" cy="1119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CBCBA-DBBB-4996-BC32-6A1E69DC3132}">
      <dsp:nvSpPr>
        <dsp:cNvPr id="0" name=""/>
        <dsp:cNvSpPr/>
      </dsp:nvSpPr>
      <dsp:spPr>
        <a:xfrm rot="5400000">
          <a:off x="1097007" y="987596"/>
          <a:ext cx="867324" cy="98741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8A9A42-2B28-4A91-BF48-84AB2FBB8D80}">
      <dsp:nvSpPr>
        <dsp:cNvPr id="0" name=""/>
        <dsp:cNvSpPr/>
      </dsp:nvSpPr>
      <dsp:spPr>
        <a:xfrm>
          <a:off x="888682" y="50596"/>
          <a:ext cx="1460063" cy="102199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PROGRAM</a:t>
          </a:r>
        </a:p>
      </dsp:txBody>
      <dsp:txXfrm>
        <a:off x="938581" y="100495"/>
        <a:ext cx="1360265" cy="922198"/>
      </dsp:txXfrm>
    </dsp:sp>
    <dsp:sp modelId="{7723B0C4-449E-407B-AEEC-46ACC35B75B5}">
      <dsp:nvSpPr>
        <dsp:cNvPr id="0" name=""/>
        <dsp:cNvSpPr/>
      </dsp:nvSpPr>
      <dsp:spPr>
        <a:xfrm>
          <a:off x="2327282" y="123620"/>
          <a:ext cx="1061910" cy="826022"/>
        </a:xfrm>
        <a:prstGeom prst="rect">
          <a:avLst/>
        </a:prstGeom>
        <a:noFill/>
        <a:ln>
          <a:noFill/>
        </a:ln>
        <a:effectLst/>
      </dsp:spPr>
      <dsp:style>
        <a:lnRef idx="0">
          <a:scrgbClr r="0" g="0" b="0"/>
        </a:lnRef>
        <a:fillRef idx="0">
          <a:scrgbClr r="0" g="0" b="0"/>
        </a:fillRef>
        <a:effectRef idx="0">
          <a:scrgbClr r="0" g="0" b="0"/>
        </a:effectRef>
        <a:fontRef idx="minor"/>
      </dsp:style>
    </dsp:sp>
    <dsp:sp modelId="{ED447A03-DAED-4001-804C-65E543C43C79}">
      <dsp:nvSpPr>
        <dsp:cNvPr id="0" name=""/>
        <dsp:cNvSpPr/>
      </dsp:nvSpPr>
      <dsp:spPr>
        <a:xfrm rot="5400000">
          <a:off x="2307554" y="2135635"/>
          <a:ext cx="867324" cy="98741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EBC0DF-3520-4C6D-B46F-12509B0D853D}">
      <dsp:nvSpPr>
        <dsp:cNvPr id="0" name=""/>
        <dsp:cNvSpPr/>
      </dsp:nvSpPr>
      <dsp:spPr>
        <a:xfrm>
          <a:off x="2077766" y="1174189"/>
          <a:ext cx="1460063" cy="102199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ALT PROGRAM</a:t>
          </a:r>
        </a:p>
      </dsp:txBody>
      <dsp:txXfrm>
        <a:off x="2127665" y="1224088"/>
        <a:ext cx="1360265" cy="922198"/>
      </dsp:txXfrm>
    </dsp:sp>
    <dsp:sp modelId="{20E4BA1C-6B9E-4828-9991-6C4E8EA5B269}">
      <dsp:nvSpPr>
        <dsp:cNvPr id="0" name=""/>
        <dsp:cNvSpPr/>
      </dsp:nvSpPr>
      <dsp:spPr>
        <a:xfrm>
          <a:off x="3537829" y="1271660"/>
          <a:ext cx="1061910" cy="826022"/>
        </a:xfrm>
        <a:prstGeom prst="rect">
          <a:avLst/>
        </a:prstGeom>
        <a:noFill/>
        <a:ln>
          <a:noFill/>
        </a:ln>
        <a:effectLst/>
      </dsp:spPr>
      <dsp:style>
        <a:lnRef idx="0">
          <a:scrgbClr r="0" g="0" b="0"/>
        </a:lnRef>
        <a:fillRef idx="0">
          <a:scrgbClr r="0" g="0" b="0"/>
        </a:fillRef>
        <a:effectRef idx="0">
          <a:scrgbClr r="0" g="0" b="0"/>
        </a:effectRef>
        <a:fontRef idx="minor"/>
      </dsp:style>
    </dsp:sp>
    <dsp:sp modelId="{87CD9ED0-07F0-4DBF-B954-53CF5DF51820}">
      <dsp:nvSpPr>
        <dsp:cNvPr id="0" name=""/>
        <dsp:cNvSpPr/>
      </dsp:nvSpPr>
      <dsp:spPr>
        <a:xfrm rot="5400000">
          <a:off x="3518102" y="3283675"/>
          <a:ext cx="867324" cy="98741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81CDBE-BA0E-44F3-867C-B60B8703F7A0}">
      <dsp:nvSpPr>
        <dsp:cNvPr id="0" name=""/>
        <dsp:cNvSpPr/>
      </dsp:nvSpPr>
      <dsp:spPr>
        <a:xfrm>
          <a:off x="3288314" y="2322229"/>
          <a:ext cx="1460063" cy="102199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FAALİYET</a:t>
          </a:r>
        </a:p>
      </dsp:txBody>
      <dsp:txXfrm>
        <a:off x="3338213" y="2372128"/>
        <a:ext cx="1360265" cy="922198"/>
      </dsp:txXfrm>
    </dsp:sp>
    <dsp:sp modelId="{ED1232D2-C071-490B-BBB7-BD12F6477A48}">
      <dsp:nvSpPr>
        <dsp:cNvPr id="0" name=""/>
        <dsp:cNvSpPr/>
      </dsp:nvSpPr>
      <dsp:spPr>
        <a:xfrm>
          <a:off x="4748377" y="2419700"/>
          <a:ext cx="1061910" cy="826022"/>
        </a:xfrm>
        <a:prstGeom prst="rect">
          <a:avLst/>
        </a:prstGeom>
        <a:noFill/>
        <a:ln>
          <a:noFill/>
        </a:ln>
        <a:effectLst/>
      </dsp:spPr>
      <dsp:style>
        <a:lnRef idx="0">
          <a:scrgbClr r="0" g="0" b="0"/>
        </a:lnRef>
        <a:fillRef idx="0">
          <a:scrgbClr r="0" g="0" b="0"/>
        </a:fillRef>
        <a:effectRef idx="0">
          <a:scrgbClr r="0" g="0" b="0"/>
        </a:effectRef>
        <a:fontRef idx="minor"/>
      </dsp:style>
    </dsp:sp>
    <dsp:sp modelId="{F3333A64-DF54-4B75-94EE-74097F9C420F}">
      <dsp:nvSpPr>
        <dsp:cNvPr id="0" name=""/>
        <dsp:cNvSpPr/>
      </dsp:nvSpPr>
      <dsp:spPr>
        <a:xfrm>
          <a:off x="4498861" y="3470269"/>
          <a:ext cx="1460063" cy="102199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ALT FAALİYET</a:t>
          </a:r>
        </a:p>
      </dsp:txBody>
      <dsp:txXfrm>
        <a:off x="4548760" y="3520168"/>
        <a:ext cx="1360265" cy="922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97785-90E4-45BB-A358-470E6CCE736F}">
      <dsp:nvSpPr>
        <dsp:cNvPr id="0" name=""/>
        <dsp:cNvSpPr/>
      </dsp:nvSpPr>
      <dsp:spPr>
        <a:xfrm>
          <a:off x="2530848" y="0"/>
          <a:ext cx="2815228" cy="1801506"/>
        </a:xfrm>
        <a:prstGeom prst="trapezoid">
          <a:avLst>
            <a:gd name="adj" fmla="val 78135"/>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t>Ödenek gönderme belgesi ile ödeneğin birime gönderilmesi</a:t>
          </a:r>
        </a:p>
      </dsp:txBody>
      <dsp:txXfrm>
        <a:off x="2530848" y="0"/>
        <a:ext cx="2815228" cy="1801506"/>
      </dsp:txXfrm>
    </dsp:sp>
    <dsp:sp modelId="{929E81A2-5FFF-4C6B-9618-EE41F394D218}">
      <dsp:nvSpPr>
        <dsp:cNvPr id="0" name=""/>
        <dsp:cNvSpPr/>
      </dsp:nvSpPr>
      <dsp:spPr>
        <a:xfrm>
          <a:off x="2009257" y="1801506"/>
          <a:ext cx="3858411" cy="667548"/>
        </a:xfrm>
        <a:prstGeom prst="trapezoid">
          <a:avLst>
            <a:gd name="adj" fmla="val 78135"/>
          </a:avLst>
        </a:prstGeom>
        <a:solidFill>
          <a:schemeClr val="accent2">
            <a:hueOff val="-279374"/>
            <a:satOff val="-3219"/>
            <a:lumOff val="72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t>Ödenek dağılımının yönetim kurulunun bilgisine sunulması</a:t>
          </a:r>
        </a:p>
      </dsp:txBody>
      <dsp:txXfrm>
        <a:off x="2684479" y="1801506"/>
        <a:ext cx="2507967" cy="667548"/>
      </dsp:txXfrm>
    </dsp:sp>
    <dsp:sp modelId="{E982B5F1-D251-4625-AAA7-778A037879BC}">
      <dsp:nvSpPr>
        <dsp:cNvPr id="0" name=""/>
        <dsp:cNvSpPr/>
      </dsp:nvSpPr>
      <dsp:spPr>
        <a:xfrm>
          <a:off x="918003" y="2469054"/>
          <a:ext cx="6040918" cy="1396617"/>
        </a:xfrm>
        <a:prstGeom prst="trapezoid">
          <a:avLst>
            <a:gd name="adj" fmla="val 78135"/>
          </a:avLst>
        </a:prstGeom>
        <a:solidFill>
          <a:schemeClr val="accent2">
            <a:hueOff val="-558749"/>
            <a:satOff val="-6439"/>
            <a:lumOff val="143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t>Ödeneklerin Birimlere Ödenek Dağılım Modülü yardımıyla dağıtılması</a:t>
          </a:r>
        </a:p>
      </dsp:txBody>
      <dsp:txXfrm>
        <a:off x="1975164" y="2469054"/>
        <a:ext cx="3926596" cy="1396617"/>
      </dsp:txXfrm>
    </dsp:sp>
    <dsp:sp modelId="{3FC4BBAF-4006-4D75-90EB-052541004CE2}">
      <dsp:nvSpPr>
        <dsp:cNvPr id="0" name=""/>
        <dsp:cNvSpPr/>
      </dsp:nvSpPr>
      <dsp:spPr>
        <a:xfrm>
          <a:off x="0" y="3865671"/>
          <a:ext cx="7876926" cy="1174888"/>
        </a:xfrm>
        <a:prstGeom prst="trapezoid">
          <a:avLst>
            <a:gd name="adj" fmla="val 78135"/>
          </a:avLst>
        </a:prstGeom>
        <a:solidFill>
          <a:schemeClr val="accent2">
            <a:hueOff val="-838123"/>
            <a:satOff val="-9658"/>
            <a:lumOff val="21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t>Bütçenin Mecliste kabul edilmesi</a:t>
          </a:r>
        </a:p>
      </dsp:txBody>
      <dsp:txXfrm>
        <a:off x="1378462" y="3865671"/>
        <a:ext cx="5120001" cy="1174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7A6FF-59F5-4FD9-8C26-25AB081763D3}">
      <dsp:nvSpPr>
        <dsp:cNvPr id="0" name=""/>
        <dsp:cNvSpPr/>
      </dsp:nvSpPr>
      <dsp:spPr>
        <a:xfrm>
          <a:off x="5983337" y="0"/>
          <a:ext cx="2242244" cy="1368425"/>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46145E-72A8-4B6B-97D0-0A9EB2DB7EFF}">
      <dsp:nvSpPr>
        <dsp:cNvPr id="0" name=""/>
        <dsp:cNvSpPr/>
      </dsp:nvSpPr>
      <dsp:spPr>
        <a:xfrm>
          <a:off x="4018" y="0"/>
          <a:ext cx="5979318" cy="1368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tr-TR" sz="2100" b="0" kern="1200" dirty="0"/>
            <a:t>Bütçe ödeneklerinin etkin, verimli ve   yerinde kullanımını sağlamak amacıyla ödeneklerin dağılımında dikkate alınacak hususlar;</a:t>
          </a:r>
          <a:endParaRPr lang="tr-TR" sz="2100" kern="1200" dirty="0"/>
        </a:p>
      </dsp:txBody>
      <dsp:txXfrm>
        <a:off x="70819" y="66801"/>
        <a:ext cx="5845716" cy="12348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A9BD7-1A43-42B1-8519-A24CA8AE7512}">
      <dsp:nvSpPr>
        <dsp:cNvPr id="0" name=""/>
        <dsp:cNvSpPr/>
      </dsp:nvSpPr>
      <dsp:spPr>
        <a:xfrm>
          <a:off x="0" y="23327"/>
          <a:ext cx="6624636" cy="5159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tr-TR" sz="2100" b="1" kern="1200"/>
            <a:t>Harcama birimlerinin önceki yıllar ödenekleri,</a:t>
          </a:r>
          <a:endParaRPr lang="tr-TR" sz="2100" kern="1200"/>
        </a:p>
      </dsp:txBody>
      <dsp:txXfrm>
        <a:off x="25188" y="48515"/>
        <a:ext cx="6574260" cy="465594"/>
      </dsp:txXfrm>
    </dsp:sp>
    <dsp:sp modelId="{28B4FD81-26C0-47C2-B326-DC2C60ABA42C}">
      <dsp:nvSpPr>
        <dsp:cNvPr id="0" name=""/>
        <dsp:cNvSpPr/>
      </dsp:nvSpPr>
      <dsp:spPr>
        <a:xfrm>
          <a:off x="0" y="599777"/>
          <a:ext cx="6624636" cy="5159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tr-TR" sz="2100" b="1" kern="1200"/>
            <a:t>Harcama kapasiteleri,</a:t>
          </a:r>
          <a:endParaRPr lang="tr-TR" sz="2100" kern="1200"/>
        </a:p>
      </dsp:txBody>
      <dsp:txXfrm>
        <a:off x="25188" y="624965"/>
        <a:ext cx="6574260" cy="465594"/>
      </dsp:txXfrm>
    </dsp:sp>
    <dsp:sp modelId="{0EB51DF4-B109-4B9E-80B8-F173D6717239}">
      <dsp:nvSpPr>
        <dsp:cNvPr id="0" name=""/>
        <dsp:cNvSpPr/>
      </dsp:nvSpPr>
      <dsp:spPr>
        <a:xfrm>
          <a:off x="0" y="1176227"/>
          <a:ext cx="6624636" cy="5159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tr-TR" sz="2100" b="1" kern="1200"/>
            <a:t>Yıl içi ihtiyaçları,</a:t>
          </a:r>
          <a:endParaRPr lang="tr-TR" sz="2100" kern="1200"/>
        </a:p>
      </dsp:txBody>
      <dsp:txXfrm>
        <a:off x="25188" y="1201415"/>
        <a:ext cx="6574260" cy="465594"/>
      </dsp:txXfrm>
    </dsp:sp>
    <dsp:sp modelId="{059F7D16-36AE-48A4-8739-B043233F63FC}">
      <dsp:nvSpPr>
        <dsp:cNvPr id="0" name=""/>
        <dsp:cNvSpPr/>
      </dsp:nvSpPr>
      <dsp:spPr>
        <a:xfrm>
          <a:off x="0" y="1752677"/>
          <a:ext cx="6624636" cy="5159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tr-TR" sz="2100" b="1" kern="1200"/>
            <a:t>Öğrenci sayıları,</a:t>
          </a:r>
          <a:endParaRPr lang="tr-TR" sz="2100" kern="1200"/>
        </a:p>
      </dsp:txBody>
      <dsp:txXfrm>
        <a:off x="25188" y="1777865"/>
        <a:ext cx="6574260" cy="465594"/>
      </dsp:txXfrm>
    </dsp:sp>
    <dsp:sp modelId="{C947F7E2-E059-4AEC-95C6-6C98F7BF9C95}">
      <dsp:nvSpPr>
        <dsp:cNvPr id="0" name=""/>
        <dsp:cNvSpPr/>
      </dsp:nvSpPr>
      <dsp:spPr>
        <a:xfrm>
          <a:off x="0" y="2329127"/>
          <a:ext cx="6624636" cy="5159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tr-TR" sz="2100" b="1" kern="1200"/>
            <a:t>Hizmet veya fiziki mekan genişlemeleri,</a:t>
          </a:r>
          <a:endParaRPr lang="tr-TR" sz="2100" kern="1200"/>
        </a:p>
      </dsp:txBody>
      <dsp:txXfrm>
        <a:off x="25188" y="2354315"/>
        <a:ext cx="6574260" cy="465594"/>
      </dsp:txXfrm>
    </dsp:sp>
    <dsp:sp modelId="{B6CFC383-4F29-4214-828C-04178F244491}">
      <dsp:nvSpPr>
        <dsp:cNvPr id="0" name=""/>
        <dsp:cNvSpPr/>
      </dsp:nvSpPr>
      <dsp:spPr>
        <a:xfrm>
          <a:off x="0" y="2905577"/>
          <a:ext cx="6624636" cy="5159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tr-TR" sz="2100" b="1" kern="1200"/>
            <a:t>Harcama birimlerinin performansları,</a:t>
          </a:r>
          <a:endParaRPr lang="tr-TR" sz="2100" kern="1200"/>
        </a:p>
      </dsp:txBody>
      <dsp:txXfrm>
        <a:off x="25188" y="2930765"/>
        <a:ext cx="6574260" cy="4655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7540B-BD3C-4CB7-B59A-8FB867DAF066}">
      <dsp:nvSpPr>
        <dsp:cNvPr id="0" name=""/>
        <dsp:cNvSpPr/>
      </dsp:nvSpPr>
      <dsp:spPr>
        <a:xfrm>
          <a:off x="7009" y="59048"/>
          <a:ext cx="2506978" cy="47790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tr-TR" sz="2200" kern="1200" dirty="0">
              <a:solidFill>
                <a:schemeClr val="tx1"/>
              </a:solidFill>
              <a:latin typeface="Times New Roman" pitchFamily="18" charset="0"/>
              <a:cs typeface="Times New Roman" pitchFamily="18" charset="0"/>
            </a:rPr>
            <a:t>AFP, Üniversitemizin aylar itibariyle yapabileceği harcamaları göstermektedir.</a:t>
          </a:r>
        </a:p>
      </dsp:txBody>
      <dsp:txXfrm>
        <a:off x="80436" y="132475"/>
        <a:ext cx="2360124" cy="4632187"/>
      </dsp:txXfrm>
    </dsp:sp>
    <dsp:sp modelId="{ABE765FC-4186-49AE-9D60-F22D12BCB42F}">
      <dsp:nvSpPr>
        <dsp:cNvPr id="0" name=""/>
        <dsp:cNvSpPr/>
      </dsp:nvSpPr>
      <dsp:spPr>
        <a:xfrm>
          <a:off x="2503776" y="2038700"/>
          <a:ext cx="1382245" cy="8197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tr-TR" sz="3400" kern="1200"/>
        </a:p>
      </dsp:txBody>
      <dsp:txXfrm>
        <a:off x="2503776" y="2202648"/>
        <a:ext cx="1136324" cy="491842"/>
      </dsp:txXfrm>
    </dsp:sp>
    <dsp:sp modelId="{D91C1804-C57A-4707-959E-A18F4C05C3B4}">
      <dsp:nvSpPr>
        <dsp:cNvPr id="0" name=""/>
        <dsp:cNvSpPr/>
      </dsp:nvSpPr>
      <dsp:spPr>
        <a:xfrm>
          <a:off x="3836146" y="0"/>
          <a:ext cx="5049324" cy="4897139"/>
        </a:xfrm>
        <a:prstGeom prst="roundRect">
          <a:avLst>
            <a:gd name="adj" fmla="val 10000"/>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tr-TR" sz="2400" b="0" kern="1200" dirty="0">
              <a:solidFill>
                <a:schemeClr val="tx1"/>
              </a:solidFill>
              <a:latin typeface="Times New Roman" pitchFamily="18" charset="0"/>
              <a:cs typeface="Times New Roman" pitchFamily="18" charset="0"/>
            </a:rPr>
            <a:t>AFP’nin hazırlanması, vize edilmesi ve uygulamanın izlenmesine  ilişkin esas ve usuller bütçe uygulama tebliğleri ile belirlenmiştir. AFP, </a:t>
          </a:r>
          <a:endParaRPr lang="tr-TR" sz="2400" kern="1200" dirty="0">
            <a:solidFill>
              <a:schemeClr val="tx1"/>
            </a:solidFill>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tr-TR" sz="2400" kern="1200" dirty="0">
              <a:solidFill>
                <a:schemeClr val="tx1"/>
              </a:solidFill>
              <a:latin typeface="Times New Roman" pitchFamily="18" charset="0"/>
              <a:cs typeface="Times New Roman" pitchFamily="18" charset="0"/>
            </a:rPr>
            <a:t>Toplulaştırılmış tertip düzeyinde hazırlanır,</a:t>
          </a:r>
        </a:p>
        <a:p>
          <a:pPr marL="228600" lvl="1" indent="-228600" algn="l" defTabSz="1066800" rtl="0">
            <a:lnSpc>
              <a:spcPct val="90000"/>
            </a:lnSpc>
            <a:spcBef>
              <a:spcPct val="0"/>
            </a:spcBef>
            <a:spcAft>
              <a:spcPct val="15000"/>
            </a:spcAft>
            <a:buChar char="•"/>
          </a:pPr>
          <a:r>
            <a:rPr lang="tr-TR" sz="2400" kern="1200" dirty="0">
              <a:solidFill>
                <a:schemeClr val="tx1"/>
              </a:solidFill>
              <a:latin typeface="Times New Roman" pitchFamily="18" charset="0"/>
              <a:cs typeface="Times New Roman" pitchFamily="18" charset="0"/>
            </a:rPr>
            <a:t>SBB tarafından bu düzeyde vize edilir.</a:t>
          </a:r>
        </a:p>
        <a:p>
          <a:pPr marL="457200" lvl="2" indent="-228600" algn="l" defTabSz="1066800" rtl="0">
            <a:lnSpc>
              <a:spcPct val="90000"/>
            </a:lnSpc>
            <a:spcBef>
              <a:spcPct val="0"/>
            </a:spcBef>
            <a:spcAft>
              <a:spcPct val="15000"/>
            </a:spcAft>
            <a:buChar char="•"/>
          </a:pPr>
          <a:r>
            <a:rPr lang="tr-TR" sz="2400" kern="1200" dirty="0">
              <a:solidFill>
                <a:schemeClr val="tx1"/>
              </a:solidFill>
              <a:latin typeface="Times New Roman" pitchFamily="18" charset="0"/>
              <a:cs typeface="Times New Roman" pitchFamily="18" charset="0"/>
            </a:rPr>
            <a:t>AFP Birim Detay</a:t>
          </a:r>
          <a:r>
            <a:rPr lang="tr-TR" sz="2400" b="0" kern="1200" dirty="0">
              <a:solidFill>
                <a:schemeClr val="tx1"/>
              </a:solidFill>
              <a:latin typeface="Times New Roman" pitchFamily="18" charset="0"/>
              <a:cs typeface="Times New Roman" pitchFamily="18" charset="0"/>
            </a:rPr>
            <a:t>, Bakanlıkça vize edilen AFP’nin ödenek dağılımları esas alınarak harcama birimlerine dağıtılması sonucunda Birimiz tarafından hazırlanmaktadır.</a:t>
          </a:r>
          <a:endParaRPr lang="tr-TR" sz="2400" kern="1200" dirty="0">
            <a:solidFill>
              <a:schemeClr val="tx1"/>
            </a:solidFill>
            <a:latin typeface="Times New Roman" pitchFamily="18" charset="0"/>
            <a:cs typeface="Times New Roman" pitchFamily="18" charset="0"/>
          </a:endParaRPr>
        </a:p>
      </dsp:txBody>
      <dsp:txXfrm>
        <a:off x="3979578" y="143432"/>
        <a:ext cx="4762460" cy="46102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24425-3240-4DAC-9FBC-39A9477605CD}">
      <dsp:nvSpPr>
        <dsp:cNvPr id="0" name=""/>
        <dsp:cNvSpPr/>
      </dsp:nvSpPr>
      <dsp:spPr>
        <a:xfrm>
          <a:off x="0" y="33415"/>
          <a:ext cx="9036496" cy="1179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latin typeface="Times New Roman" pitchFamily="18" charset="0"/>
              <a:cs typeface="Times New Roman" pitchFamily="18" charset="0"/>
            </a:rPr>
            <a:t>Birim detayında kullanılabilir bütçe ödenekleri, Ödenek Gönderme Belgesi düzenlemek suretiyle ilgili harcama birimlerine gönderilmektedir.</a:t>
          </a:r>
        </a:p>
      </dsp:txBody>
      <dsp:txXfrm>
        <a:off x="57572" y="90987"/>
        <a:ext cx="8921352" cy="1064216"/>
      </dsp:txXfrm>
    </dsp:sp>
    <dsp:sp modelId="{D6A932BA-0997-43DB-AF4D-92954308E746}">
      <dsp:nvSpPr>
        <dsp:cNvPr id="0" name=""/>
        <dsp:cNvSpPr/>
      </dsp:nvSpPr>
      <dsp:spPr>
        <a:xfrm>
          <a:off x="0" y="1394215"/>
          <a:ext cx="9036496" cy="1179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latin typeface="Times New Roman" pitchFamily="18" charset="0"/>
              <a:cs typeface="Times New Roman" pitchFamily="18" charset="0"/>
            </a:rPr>
            <a:t>Üst yöneticinin onayı ile Strateji Geliştirme Daire Başkanlıkları tarafından ödenek gönderme belgesi düzenlenebilmektedir.</a:t>
          </a:r>
        </a:p>
      </dsp:txBody>
      <dsp:txXfrm>
        <a:off x="57572" y="1451787"/>
        <a:ext cx="8921352" cy="1064216"/>
      </dsp:txXfrm>
    </dsp:sp>
    <dsp:sp modelId="{1ACFC86C-C219-4261-AE55-0B2069B2A38E}">
      <dsp:nvSpPr>
        <dsp:cNvPr id="0" name=""/>
        <dsp:cNvSpPr/>
      </dsp:nvSpPr>
      <dsp:spPr>
        <a:xfrm>
          <a:off x="0" y="2755015"/>
          <a:ext cx="9036496" cy="1179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latin typeface="Times New Roman" pitchFamily="18" charset="0"/>
              <a:cs typeface="Times New Roman" pitchFamily="18" charset="0"/>
            </a:rPr>
            <a:t>Ödenek Gönderme Belgesi ile ödenek gönderilen birimler harcama birimidir ve ödenek gönderilen birimin en üst yöneticisi harcama yetkilisidir.</a:t>
          </a:r>
        </a:p>
      </dsp:txBody>
      <dsp:txXfrm>
        <a:off x="57572" y="2812587"/>
        <a:ext cx="8921352" cy="1064216"/>
      </dsp:txXfrm>
    </dsp:sp>
    <dsp:sp modelId="{02578BBF-0EB4-4849-886D-5D58E5DABEDA}">
      <dsp:nvSpPr>
        <dsp:cNvPr id="0" name=""/>
        <dsp:cNvSpPr/>
      </dsp:nvSpPr>
      <dsp:spPr>
        <a:xfrm>
          <a:off x="0" y="4115816"/>
          <a:ext cx="9036496" cy="1179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latin typeface="Times New Roman" pitchFamily="18" charset="0"/>
              <a:cs typeface="Times New Roman" pitchFamily="18" charset="0"/>
            </a:rPr>
            <a:t>Harcama yetkilileri, serbest bırakılan ödeneklerin üzerinde veya Ödenek Gönderme Belgelerindeki ödeneği aşan tutarda ödeme emri düzenleyemeyecek ve bu tutarları aşan harcama yapamayacaklardır. (</a:t>
          </a:r>
          <a:r>
            <a:rPr lang="tr-TR" sz="2000" u="sng" kern="1200" dirty="0">
              <a:solidFill>
                <a:srgbClr val="FF0000"/>
              </a:solidFill>
              <a:latin typeface="Times New Roman" pitchFamily="18" charset="0"/>
              <a:cs typeface="Times New Roman" pitchFamily="18" charset="0"/>
            </a:rPr>
            <a:t>bütçe kanunu</a:t>
          </a:r>
          <a:r>
            <a:rPr lang="tr-TR" sz="2000" kern="1200" dirty="0">
              <a:latin typeface="Times New Roman" pitchFamily="18" charset="0"/>
              <a:cs typeface="Times New Roman" pitchFamily="18" charset="0"/>
            </a:rPr>
            <a:t>)</a:t>
          </a:r>
          <a:endParaRPr lang="tr-TR" sz="500" kern="1200" dirty="0"/>
        </a:p>
      </dsp:txBody>
      <dsp:txXfrm>
        <a:off x="57572" y="4173388"/>
        <a:ext cx="8921352" cy="10642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BE161-7125-4161-9B54-5D5E38F13B4D}">
      <dsp:nvSpPr>
        <dsp:cNvPr id="0" name=""/>
        <dsp:cNvSpPr/>
      </dsp:nvSpPr>
      <dsp:spPr>
        <a:xfrm>
          <a:off x="0" y="78986"/>
          <a:ext cx="78486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tr-TR" sz="1900" b="1" kern="1200" dirty="0"/>
            <a:t>Serbest Bırakma</a:t>
          </a:r>
          <a:endParaRPr lang="tr-TR" sz="1900" kern="1200" dirty="0"/>
        </a:p>
      </dsp:txBody>
      <dsp:txXfrm>
        <a:off x="31185" y="110171"/>
        <a:ext cx="7786230" cy="576450"/>
      </dsp:txXfrm>
    </dsp:sp>
    <dsp:sp modelId="{D65E9BF4-152D-4B27-BA3D-AB6D2F4C7402}">
      <dsp:nvSpPr>
        <dsp:cNvPr id="0" name=""/>
        <dsp:cNvSpPr/>
      </dsp:nvSpPr>
      <dsp:spPr>
        <a:xfrm>
          <a:off x="0" y="764555"/>
          <a:ext cx="78486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tr-TR" sz="1900" b="1" kern="1200"/>
            <a:t>Revize</a:t>
          </a:r>
          <a:endParaRPr lang="tr-TR" sz="1900" kern="1200"/>
        </a:p>
      </dsp:txBody>
      <dsp:txXfrm>
        <a:off x="31185" y="795740"/>
        <a:ext cx="7786230" cy="576450"/>
      </dsp:txXfrm>
    </dsp:sp>
    <dsp:sp modelId="{9E8ECE3D-49FE-4783-ADED-DBAB7CF68A64}">
      <dsp:nvSpPr>
        <dsp:cNvPr id="0" name=""/>
        <dsp:cNvSpPr/>
      </dsp:nvSpPr>
      <dsp:spPr>
        <a:xfrm>
          <a:off x="0" y="1506386"/>
          <a:ext cx="78486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tr-TR" sz="1900" b="1" kern="1200"/>
            <a:t>Aktarma</a:t>
          </a:r>
          <a:endParaRPr lang="tr-TR" sz="1900" kern="1200"/>
        </a:p>
      </dsp:txBody>
      <dsp:txXfrm>
        <a:off x="31185" y="1537571"/>
        <a:ext cx="7786230" cy="576450"/>
      </dsp:txXfrm>
    </dsp:sp>
    <dsp:sp modelId="{703EC52E-0C96-4E7F-9A49-B9306039D8BB}">
      <dsp:nvSpPr>
        <dsp:cNvPr id="0" name=""/>
        <dsp:cNvSpPr/>
      </dsp:nvSpPr>
      <dsp:spPr>
        <a:xfrm>
          <a:off x="0" y="2220086"/>
          <a:ext cx="78486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tr-TR" sz="1900" b="1" kern="1200"/>
            <a:t>Ekleme</a:t>
          </a:r>
          <a:endParaRPr lang="tr-TR" sz="1900" kern="1200"/>
        </a:p>
      </dsp:txBody>
      <dsp:txXfrm>
        <a:off x="31185" y="2251271"/>
        <a:ext cx="7786230" cy="576450"/>
      </dsp:txXfrm>
    </dsp:sp>
    <dsp:sp modelId="{06D51336-A573-4728-9439-6A2C336D527B}">
      <dsp:nvSpPr>
        <dsp:cNvPr id="0" name=""/>
        <dsp:cNvSpPr/>
      </dsp:nvSpPr>
      <dsp:spPr>
        <a:xfrm>
          <a:off x="0" y="2858906"/>
          <a:ext cx="7848600" cy="110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93" tIns="24130" rIns="135128" bIns="24130" numCol="1" spcCol="1270" anchor="t" anchorCtr="0">
          <a:noAutofit/>
        </a:bodyPr>
        <a:lstStyle/>
        <a:p>
          <a:pPr marL="114300" lvl="1" indent="-114300" algn="l" defTabSz="666750" rtl="0">
            <a:lnSpc>
              <a:spcPct val="90000"/>
            </a:lnSpc>
            <a:spcBef>
              <a:spcPct val="0"/>
            </a:spcBef>
            <a:spcAft>
              <a:spcPct val="20000"/>
            </a:spcAft>
            <a:buChar char="•"/>
          </a:pPr>
          <a:endParaRPr lang="tr-TR" sz="1500" kern="1200" dirty="0"/>
        </a:p>
        <a:p>
          <a:pPr marL="114300" lvl="1" indent="-114300" algn="l" defTabSz="666750" rtl="0">
            <a:lnSpc>
              <a:spcPct val="90000"/>
            </a:lnSpc>
            <a:spcBef>
              <a:spcPct val="0"/>
            </a:spcBef>
            <a:spcAft>
              <a:spcPct val="20000"/>
            </a:spcAft>
            <a:buChar char="•"/>
          </a:pPr>
          <a:r>
            <a:rPr lang="tr-TR" sz="1500" kern="1200" dirty="0"/>
            <a:t>Gelir Fazlası Karşılığı Ödenek Kaydı</a:t>
          </a:r>
        </a:p>
        <a:p>
          <a:pPr marL="114300" lvl="1" indent="-114300" algn="l" defTabSz="666750" rtl="0">
            <a:lnSpc>
              <a:spcPct val="90000"/>
            </a:lnSpc>
            <a:spcBef>
              <a:spcPct val="0"/>
            </a:spcBef>
            <a:spcAft>
              <a:spcPct val="20000"/>
            </a:spcAft>
            <a:buChar char="•"/>
          </a:pPr>
          <a:r>
            <a:rPr lang="tr-TR" sz="1500" kern="1200"/>
            <a:t>Likit Karşılığı Ödenek Kaydı</a:t>
          </a:r>
        </a:p>
        <a:p>
          <a:pPr marL="114300" lvl="1" indent="-114300" algn="l" defTabSz="666750" rtl="0">
            <a:lnSpc>
              <a:spcPct val="90000"/>
            </a:lnSpc>
            <a:spcBef>
              <a:spcPct val="0"/>
            </a:spcBef>
            <a:spcAft>
              <a:spcPct val="20000"/>
            </a:spcAft>
            <a:buChar char="•"/>
          </a:pPr>
          <a:r>
            <a:rPr lang="tr-TR" sz="1500" kern="1200"/>
            <a:t>Şartlı Bağış ve Yardımların Ödenek Kaydı</a:t>
          </a:r>
        </a:p>
      </dsp:txBody>
      <dsp:txXfrm>
        <a:off x="0" y="2858906"/>
        <a:ext cx="7848600" cy="1103237"/>
      </dsp:txXfrm>
    </dsp:sp>
    <dsp:sp modelId="{2BF7918C-7054-461A-A746-E8D3C8DD13AF}">
      <dsp:nvSpPr>
        <dsp:cNvPr id="0" name=""/>
        <dsp:cNvSpPr/>
      </dsp:nvSpPr>
      <dsp:spPr>
        <a:xfrm>
          <a:off x="0" y="3962143"/>
          <a:ext cx="78486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tr-TR" sz="1900" b="1" kern="1200" dirty="0"/>
            <a:t>İptal</a:t>
          </a:r>
          <a:endParaRPr lang="tr-TR" sz="1900" kern="1200" dirty="0"/>
        </a:p>
      </dsp:txBody>
      <dsp:txXfrm>
        <a:off x="31185" y="3993328"/>
        <a:ext cx="7786230" cy="5764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629F0-2E2F-4AED-880F-B28A352273FD}" type="datetimeFigureOut">
              <a:rPr lang="tr-TR" smtClean="0"/>
              <a:t>23.12.2024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3A149-0A47-4BC1-8EA4-15C99BC86AE2}" type="slidenum">
              <a:rPr lang="tr-TR" smtClean="0"/>
              <a:t>‹#›</a:t>
            </a:fld>
            <a:endParaRPr lang="tr-TR"/>
          </a:p>
        </p:txBody>
      </p:sp>
    </p:spTree>
    <p:extLst>
      <p:ext uri="{BB962C8B-B14F-4D97-AF65-F5344CB8AC3E}">
        <p14:creationId xmlns:p14="http://schemas.microsoft.com/office/powerpoint/2010/main" val="222599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A0F86-7B39-3DA4-1F76-63CDA71CA65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E3E9AE7-872C-D8D7-8176-BF4A49C5071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0683888-9A8F-FBCF-4F10-E827E12E8734}"/>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3D96B1A4-4EFE-A2D8-AE6F-F965C3F7F1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71B3D-369E-4721-834C-41E0239044A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37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71B3D-369E-4721-834C-41E0239044A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73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71B3D-369E-4721-834C-41E0239044A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71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42DF5-E491-5B54-745D-390E17222B8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41E5F24-E873-DEF0-B777-79F326BF247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6C449A0-C290-7E1D-2594-DCC63E8686EE}"/>
              </a:ext>
            </a:extLst>
          </p:cNvPr>
          <p:cNvSpPr>
            <a:spLocks noGrp="1"/>
          </p:cNvSpPr>
          <p:nvPr>
            <p:ph type="body" idx="1"/>
          </p:nvPr>
        </p:nvSpPr>
        <p:spPr/>
        <p:txBody>
          <a:bodyPr/>
          <a:lstStyle/>
          <a:p>
            <a:pPr algn="just"/>
            <a:endParaRPr lang="tr-TR"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3C96EDCA-31F8-A15D-9FD4-2D3F06103F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71B3D-369E-4721-834C-41E0239044A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696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71B3D-369E-4721-834C-41E0239044A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334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5AB5722-9ABC-4AA2-A9D9-7B830337A120}" type="slidenum">
              <a:rPr lang="tr-TR" smtClean="0"/>
              <a:t>40</a:t>
            </a:fld>
            <a:endParaRPr lang="tr-TR"/>
          </a:p>
        </p:txBody>
      </p:sp>
    </p:spTree>
    <p:extLst>
      <p:ext uri="{BB962C8B-B14F-4D97-AF65-F5344CB8AC3E}">
        <p14:creationId xmlns:p14="http://schemas.microsoft.com/office/powerpoint/2010/main" val="34359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171B3D-369E-4721-834C-41E0239044AD}" type="slidenum">
              <a:rPr lang="tr-TR" smtClean="0"/>
              <a:t>7</a:t>
            </a:fld>
            <a:endParaRPr lang="tr-TR"/>
          </a:p>
        </p:txBody>
      </p:sp>
    </p:spTree>
    <p:extLst>
      <p:ext uri="{BB962C8B-B14F-4D97-AF65-F5344CB8AC3E}">
        <p14:creationId xmlns:p14="http://schemas.microsoft.com/office/powerpoint/2010/main" val="190485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71B3D-369E-4721-834C-41E0239044A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6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71B3D-369E-4721-834C-41E0239044A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78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9171B3D-369E-4721-834C-41E0239044AD}" type="slidenum">
              <a:rPr lang="tr-TR" smtClean="0"/>
              <a:t>11</a:t>
            </a:fld>
            <a:endParaRPr lang="tr-TR"/>
          </a:p>
        </p:txBody>
      </p:sp>
    </p:spTree>
    <p:extLst>
      <p:ext uri="{BB962C8B-B14F-4D97-AF65-F5344CB8AC3E}">
        <p14:creationId xmlns:p14="http://schemas.microsoft.com/office/powerpoint/2010/main" val="124758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9171B3D-369E-4721-834C-41E0239044AD}" type="slidenum">
              <a:rPr lang="tr-TR" smtClean="0"/>
              <a:t>12</a:t>
            </a:fld>
            <a:endParaRPr lang="tr-TR"/>
          </a:p>
        </p:txBody>
      </p:sp>
    </p:spTree>
    <p:extLst>
      <p:ext uri="{BB962C8B-B14F-4D97-AF65-F5344CB8AC3E}">
        <p14:creationId xmlns:p14="http://schemas.microsoft.com/office/powerpoint/2010/main" val="101457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9171B3D-369E-4721-834C-41E0239044AD}" type="slidenum">
              <a:rPr lang="tr-TR" smtClean="0"/>
              <a:t>14</a:t>
            </a:fld>
            <a:endParaRPr lang="tr-TR"/>
          </a:p>
        </p:txBody>
      </p:sp>
    </p:spTree>
    <p:extLst>
      <p:ext uri="{BB962C8B-B14F-4D97-AF65-F5344CB8AC3E}">
        <p14:creationId xmlns:p14="http://schemas.microsoft.com/office/powerpoint/2010/main" val="359637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171B3D-369E-4721-834C-41E0239044AD}" type="slidenum">
              <a:rPr lang="tr-TR" smtClean="0"/>
              <a:t>15</a:t>
            </a:fld>
            <a:endParaRPr lang="tr-TR"/>
          </a:p>
        </p:txBody>
      </p:sp>
    </p:spTree>
    <p:extLst>
      <p:ext uri="{BB962C8B-B14F-4D97-AF65-F5344CB8AC3E}">
        <p14:creationId xmlns:p14="http://schemas.microsoft.com/office/powerpoint/2010/main" val="184592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71B3D-369E-4721-834C-41E0239044A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96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CEF45F3-D53A-4F02-9779-A30DE3757F84}" type="datetimeFigureOut">
              <a:rPr lang="tr-TR" smtClean="0"/>
              <a:t>23.12.2024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4364D9-C2B1-401A-84D2-D77061C3A598}" type="slidenum">
              <a:rPr lang="tr-TR" smtClean="0"/>
              <a:t>‹#›</a:t>
            </a:fld>
            <a:endParaRPr lang="tr-TR"/>
          </a:p>
        </p:txBody>
      </p:sp>
    </p:spTree>
    <p:extLst>
      <p:ext uri="{BB962C8B-B14F-4D97-AF65-F5344CB8AC3E}">
        <p14:creationId xmlns:p14="http://schemas.microsoft.com/office/powerpoint/2010/main" val="131632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CEF45F3-D53A-4F02-9779-A30DE3757F84}" type="datetimeFigureOut">
              <a:rPr lang="tr-TR" smtClean="0"/>
              <a:t>23.12.2024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4364D9-C2B1-401A-84D2-D77061C3A598}" type="slidenum">
              <a:rPr lang="tr-TR" smtClean="0"/>
              <a:t>‹#›</a:t>
            </a:fld>
            <a:endParaRPr lang="tr-TR"/>
          </a:p>
        </p:txBody>
      </p:sp>
    </p:spTree>
    <p:extLst>
      <p:ext uri="{BB962C8B-B14F-4D97-AF65-F5344CB8AC3E}">
        <p14:creationId xmlns:p14="http://schemas.microsoft.com/office/powerpoint/2010/main" val="3955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CEF45F3-D53A-4F02-9779-A30DE3757F84}" type="datetimeFigureOut">
              <a:rPr lang="tr-TR" smtClean="0"/>
              <a:t>23.12.2024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4364D9-C2B1-401A-84D2-D77061C3A598}" type="slidenum">
              <a:rPr lang="tr-TR" smtClean="0"/>
              <a:t>‹#›</a:t>
            </a:fld>
            <a:endParaRPr lang="tr-TR"/>
          </a:p>
        </p:txBody>
      </p:sp>
    </p:spTree>
    <p:extLst>
      <p:ext uri="{BB962C8B-B14F-4D97-AF65-F5344CB8AC3E}">
        <p14:creationId xmlns:p14="http://schemas.microsoft.com/office/powerpoint/2010/main" val="52242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2" name="Serbest 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tr-TR" dirty="0">
              <a:solidFill>
                <a:srgbClr val="1041A4"/>
              </a:solidFill>
            </a:endParaRPr>
          </a:p>
        </p:txBody>
      </p:sp>
      <p:sp>
        <p:nvSpPr>
          <p:cNvPr id="7" name="Serbest 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8" name="Serbest 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2" name="Başlık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tr-TR"/>
              <a:t>Asıl başlık stili için tıklayın</a:t>
            </a:r>
            <a:endParaRPr lang="tr-TR" dirty="0"/>
          </a:p>
        </p:txBody>
      </p:sp>
      <p:sp>
        <p:nvSpPr>
          <p:cNvPr id="3" name="Alt Başlık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Tree>
    <p:extLst>
      <p:ext uri="{BB962C8B-B14F-4D97-AF65-F5344CB8AC3E}">
        <p14:creationId xmlns:p14="http://schemas.microsoft.com/office/powerpoint/2010/main" val="32345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5" name="Altbilgi Yer Tutucusu 4"/>
          <p:cNvSpPr>
            <a:spLocks noGrp="1"/>
          </p:cNvSpPr>
          <p:nvPr>
            <p:ph type="ftr" sz="quarter" idx="11"/>
          </p:nvPr>
        </p:nvSpPr>
        <p:spPr/>
        <p:txBody>
          <a:bodyPr/>
          <a:lstStyle/>
          <a:p>
            <a:endParaRPr lang="tr-TR" dirty="0">
              <a:solidFill>
                <a:srgbClr val="1041A4"/>
              </a:solidFill>
            </a:endParaRPr>
          </a:p>
        </p:txBody>
      </p:sp>
      <p:sp>
        <p:nvSpPr>
          <p:cNvPr id="6" name="Slayt Numarası Yer Tutucusu 5"/>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100531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sp>
        <p:nvSpPr>
          <p:cNvPr id="10" name="Dikdörtgen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11" name="Serbest 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12" name="Serbest 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2" name="Başlık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tr-TR"/>
              <a:t>Asıl başlık stili için tıklayın</a:t>
            </a:r>
            <a:endParaRPr lang="tr-TR" dirty="0"/>
          </a:p>
        </p:txBody>
      </p:sp>
      <p:sp>
        <p:nvSpPr>
          <p:cNvPr id="3" name="Alt Başlık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
        <p:nvSpPr>
          <p:cNvPr id="15" name="Resim Yer Tutucusu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tr-TR"/>
              <a:t>Resim eklemek için simgeye tıklayın</a:t>
            </a:r>
            <a:endParaRPr lang="tr-TR" dirty="0"/>
          </a:p>
        </p:txBody>
      </p:sp>
      <p:sp>
        <p:nvSpPr>
          <p:cNvPr id="16" name="Talimat Metni"/>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1"/>
            <a:r>
              <a:rPr lang="tr-TR" sz="1200" b="1" i="1" dirty="0">
                <a:solidFill>
                  <a:prstClr val="white"/>
                </a:solidFill>
                <a:latin typeface="Arial"/>
                <a:cs typeface="Arial"/>
              </a:rPr>
              <a:t>NOT:</a:t>
            </a:r>
          </a:p>
          <a:p>
            <a:pPr rtl="1"/>
            <a:r>
              <a:rPr lang="tr-TR" sz="1200" i="1" dirty="0">
                <a:solidFill>
                  <a:prstClr val="white"/>
                </a:solidFill>
                <a:latin typeface="Arial"/>
                <a:cs typeface="Arial"/>
              </a:rPr>
              <a:t>Bu slayt üzerindeki resmi değiştirmek için resmi seçin ve silin. Ardından, kendi resminizi eklemek için yer tutucudaki Resimler simgesini tıklatın.</a:t>
            </a:r>
          </a:p>
        </p:txBody>
      </p:sp>
    </p:spTree>
    <p:extLst>
      <p:ext uri="{BB962C8B-B14F-4D97-AF65-F5344CB8AC3E}">
        <p14:creationId xmlns:p14="http://schemas.microsoft.com/office/powerpoint/2010/main" val="420800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8" name="Serbest 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9" name="Serbest 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10" name="Serbest 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2" name="Başlık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tr-TR"/>
              <a:t>Asıl başlık stili için tıklayın</a:t>
            </a:r>
            <a:endParaRPr lang="tr-TR" dirty="0"/>
          </a:p>
        </p:txBody>
      </p:sp>
      <p:sp>
        <p:nvSpPr>
          <p:cNvPr id="3" name="Metin Yer Tutucusu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Tree>
    <p:extLst>
      <p:ext uri="{BB962C8B-B14F-4D97-AF65-F5344CB8AC3E}">
        <p14:creationId xmlns:p14="http://schemas.microsoft.com/office/powerpoint/2010/main" val="393889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sz="half"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İçerik Yer Tutucusu 3"/>
          <p:cNvSpPr>
            <a:spLocks noGrp="1"/>
          </p:cNvSpPr>
          <p:nvPr>
            <p:ph sz="half" idx="2"/>
          </p:nvPr>
        </p:nvSpPr>
        <p:spPr>
          <a:xfrm>
            <a:off x="6324600" y="1828799"/>
            <a:ext cx="4572000" cy="434340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Veri Yer Tutucusu 4"/>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6" name="Altbilgi Yer Tutucusu 5"/>
          <p:cNvSpPr>
            <a:spLocks noGrp="1"/>
          </p:cNvSpPr>
          <p:nvPr>
            <p:ph type="ftr" sz="quarter" idx="11"/>
          </p:nvPr>
        </p:nvSpPr>
        <p:spPr/>
        <p:txBody>
          <a:bodyPr/>
          <a:lstStyle/>
          <a:p>
            <a:endParaRPr lang="tr-TR" dirty="0">
              <a:solidFill>
                <a:srgbClr val="1041A4"/>
              </a:solidFill>
            </a:endParaRPr>
          </a:p>
        </p:txBody>
      </p:sp>
      <p:sp>
        <p:nvSpPr>
          <p:cNvPr id="7" name="Slayt Numarası Yer Tutucusu 6"/>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18179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95400" y="255134"/>
            <a:ext cx="9601200" cy="1036850"/>
          </a:xfrm>
        </p:spPr>
        <p:txBody>
          <a:bodyPr/>
          <a:lstStyle/>
          <a:p>
            <a:r>
              <a:rPr lang="tr-TR"/>
              <a:t>Asıl başlık stili için tıklayın</a:t>
            </a:r>
            <a:endParaRPr lang="tr-TR" dirty="0"/>
          </a:p>
        </p:txBody>
      </p:sp>
      <p:sp>
        <p:nvSpPr>
          <p:cNvPr id="3" name="Metin Yer Tutucusu 2"/>
          <p:cNvSpPr>
            <a:spLocks noGrp="1"/>
          </p:cNvSpPr>
          <p:nvPr>
            <p:ph type="body" idx="1"/>
          </p:nvPr>
        </p:nvSpPr>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1295400" y="2705100"/>
            <a:ext cx="4572000" cy="34671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Metin Yer Tutucusu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324600" y="2705100"/>
            <a:ext cx="4572000" cy="34671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7" name="Veri Yer Tutucusu 6"/>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8" name="Altbilgi Yer Tutucusu 7"/>
          <p:cNvSpPr>
            <a:spLocks noGrp="1"/>
          </p:cNvSpPr>
          <p:nvPr>
            <p:ph type="ftr" sz="quarter" idx="11"/>
          </p:nvPr>
        </p:nvSpPr>
        <p:spPr/>
        <p:txBody>
          <a:bodyPr/>
          <a:lstStyle/>
          <a:p>
            <a:endParaRPr lang="tr-TR" dirty="0">
              <a:solidFill>
                <a:srgbClr val="1041A4"/>
              </a:solidFill>
            </a:endParaRPr>
          </a:p>
        </p:txBody>
      </p:sp>
      <p:sp>
        <p:nvSpPr>
          <p:cNvPr id="9" name="Slayt Numarası Yer Tutucusu 8"/>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29124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Veri Yer Tutucusu 2"/>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4" name="Altbilgi Yer Tutucusu 3"/>
          <p:cNvSpPr>
            <a:spLocks noGrp="1"/>
          </p:cNvSpPr>
          <p:nvPr>
            <p:ph type="ftr" sz="quarter" idx="11"/>
          </p:nvPr>
        </p:nvSpPr>
        <p:spPr/>
        <p:txBody>
          <a:bodyPr/>
          <a:lstStyle/>
          <a:p>
            <a:endParaRPr lang="tr-TR" dirty="0">
              <a:solidFill>
                <a:srgbClr val="1041A4"/>
              </a:solidFill>
            </a:endParaRPr>
          </a:p>
        </p:txBody>
      </p:sp>
      <p:sp>
        <p:nvSpPr>
          <p:cNvPr id="5" name="Slayt Numarası Yer Tutucusu 4"/>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400007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3" name="Altbilgi Yer Tutucusu 2"/>
          <p:cNvSpPr>
            <a:spLocks noGrp="1"/>
          </p:cNvSpPr>
          <p:nvPr>
            <p:ph type="ftr" sz="quarter" idx="11"/>
          </p:nvPr>
        </p:nvSpPr>
        <p:spPr/>
        <p:txBody>
          <a:bodyPr/>
          <a:lstStyle/>
          <a:p>
            <a:endParaRPr lang="tr-TR" dirty="0">
              <a:solidFill>
                <a:srgbClr val="1041A4"/>
              </a:solidFill>
            </a:endParaRPr>
          </a:p>
        </p:txBody>
      </p:sp>
      <p:sp>
        <p:nvSpPr>
          <p:cNvPr id="4" name="Slayt Numarası Yer Tutucusu 3"/>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114897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CEF45F3-D53A-4F02-9779-A30DE3757F84}" type="datetimeFigureOut">
              <a:rPr lang="tr-TR" smtClean="0"/>
              <a:t>23.12.2024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4364D9-C2B1-401A-84D2-D77061C3A598}" type="slidenum">
              <a:rPr lang="tr-TR" smtClean="0"/>
              <a:t>‹#›</a:t>
            </a:fld>
            <a:endParaRPr lang="tr-TR"/>
          </a:p>
        </p:txBody>
      </p:sp>
    </p:spTree>
    <p:extLst>
      <p:ext uri="{BB962C8B-B14F-4D97-AF65-F5344CB8AC3E}">
        <p14:creationId xmlns:p14="http://schemas.microsoft.com/office/powerpoint/2010/main" val="3250100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b"/>
          <a:lstStyle>
            <a:lvl1pPr>
              <a:defRPr sz="3200"/>
            </a:lvl1pPr>
          </a:lstStyle>
          <a:p>
            <a:r>
              <a:rPr lang="tr-TR"/>
              <a:t>Asıl başlık stili için tıklayın</a:t>
            </a:r>
            <a:endParaRPr lang="tr-TR" dirty="0"/>
          </a:p>
        </p:txBody>
      </p:sp>
      <p:sp>
        <p:nvSpPr>
          <p:cNvPr id="3" name="İçerik Yer Tutucusu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Metin Yer Tutucusu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6" name="Altbilgi Yer Tutucusu 5"/>
          <p:cNvSpPr>
            <a:spLocks noGrp="1"/>
          </p:cNvSpPr>
          <p:nvPr>
            <p:ph type="ftr" sz="quarter" idx="11"/>
          </p:nvPr>
        </p:nvSpPr>
        <p:spPr/>
        <p:txBody>
          <a:bodyPr/>
          <a:lstStyle/>
          <a:p>
            <a:endParaRPr lang="tr-TR" dirty="0">
              <a:solidFill>
                <a:srgbClr val="1041A4"/>
              </a:solidFill>
            </a:endParaRPr>
          </a:p>
        </p:txBody>
      </p:sp>
      <p:sp>
        <p:nvSpPr>
          <p:cNvPr id="7" name="Slayt Numarası Yer Tutucusu 6"/>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98586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95400" y="255134"/>
            <a:ext cx="9601200" cy="1036850"/>
          </a:xfrm>
        </p:spPr>
        <p:txBody>
          <a:bodyPr anchor="b"/>
          <a:lstStyle>
            <a:lvl1pPr>
              <a:defRPr sz="3200"/>
            </a:lvl1pPr>
          </a:lstStyle>
          <a:p>
            <a:r>
              <a:rPr lang="tr-TR"/>
              <a:t>Asıl başlık stili için tıklayın</a:t>
            </a:r>
            <a:endParaRPr lang="tr-TR" dirty="0"/>
          </a:p>
        </p:txBody>
      </p:sp>
      <p:sp>
        <p:nvSpPr>
          <p:cNvPr id="3" name="Resim Yer Tutucusu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tr-TR" dirty="0"/>
          </a:p>
        </p:txBody>
      </p:sp>
      <p:sp>
        <p:nvSpPr>
          <p:cNvPr id="4" name="Metin Yer Tutucusu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6" name="Altbilgi Yer Tutucusu 5"/>
          <p:cNvSpPr>
            <a:spLocks noGrp="1"/>
          </p:cNvSpPr>
          <p:nvPr>
            <p:ph type="ftr" sz="quarter" idx="11"/>
          </p:nvPr>
        </p:nvSpPr>
        <p:spPr/>
        <p:txBody>
          <a:bodyPr/>
          <a:lstStyle/>
          <a:p>
            <a:endParaRPr lang="tr-TR" dirty="0">
              <a:solidFill>
                <a:srgbClr val="1041A4"/>
              </a:solidFill>
            </a:endParaRPr>
          </a:p>
        </p:txBody>
      </p:sp>
      <p:sp>
        <p:nvSpPr>
          <p:cNvPr id="7" name="Slayt Numarası Yer Tutucusu 6"/>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30127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çıklama Yazılı İki Resim">
    <p:spTree>
      <p:nvGrpSpPr>
        <p:cNvPr id="1" name=""/>
        <p:cNvGrpSpPr/>
        <p:nvPr/>
      </p:nvGrpSpPr>
      <p:grpSpPr>
        <a:xfrm>
          <a:off x="0" y="0"/>
          <a:ext cx="0" cy="0"/>
          <a:chOff x="0" y="0"/>
          <a:chExt cx="0" cy="0"/>
        </a:xfrm>
      </p:grpSpPr>
      <p:sp>
        <p:nvSpPr>
          <p:cNvPr id="9" name="Dikdörtgen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 name="Başlık 1"/>
          <p:cNvSpPr>
            <a:spLocks noGrp="1"/>
          </p:cNvSpPr>
          <p:nvPr>
            <p:ph type="title"/>
          </p:nvPr>
        </p:nvSpPr>
        <p:spPr>
          <a:xfrm>
            <a:off x="1295400" y="255134"/>
            <a:ext cx="9601200" cy="1036850"/>
          </a:xfrm>
        </p:spPr>
        <p:txBody>
          <a:bodyPr anchor="b"/>
          <a:lstStyle>
            <a:lvl1pPr>
              <a:defRPr sz="3200"/>
            </a:lvl1pPr>
          </a:lstStyle>
          <a:p>
            <a:r>
              <a:rPr lang="tr-TR"/>
              <a:t>Asıl başlık stili için tıklayın</a:t>
            </a:r>
            <a:endParaRPr lang="tr-TR" dirty="0"/>
          </a:p>
        </p:txBody>
      </p:sp>
      <p:sp>
        <p:nvSpPr>
          <p:cNvPr id="4" name="Metin Yer Tutucusu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6" name="Altbilgi Yer Tutucusu 5"/>
          <p:cNvSpPr>
            <a:spLocks noGrp="1"/>
          </p:cNvSpPr>
          <p:nvPr>
            <p:ph type="ftr" sz="quarter" idx="11"/>
          </p:nvPr>
        </p:nvSpPr>
        <p:spPr/>
        <p:txBody>
          <a:bodyPr/>
          <a:lstStyle/>
          <a:p>
            <a:endParaRPr lang="tr-TR" dirty="0">
              <a:solidFill>
                <a:srgbClr val="1041A4"/>
              </a:solidFill>
            </a:endParaRPr>
          </a:p>
        </p:txBody>
      </p:sp>
      <p:sp>
        <p:nvSpPr>
          <p:cNvPr id="7" name="Slayt Numarası Yer Tutucusu 6"/>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
        <p:nvSpPr>
          <p:cNvPr id="10" name="Dikdörtgen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Dikdörtgen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2" name="Dikdörtgen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3" name="Metin Yer Tutucusu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3" name="Resim Yer Tutucusu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tr-TR" dirty="0"/>
          </a:p>
        </p:txBody>
      </p:sp>
      <p:sp>
        <p:nvSpPr>
          <p:cNvPr id="8" name="Resim Yer Tutucusu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tr-TR" dirty="0"/>
          </a:p>
        </p:txBody>
      </p:sp>
    </p:spTree>
    <p:extLst>
      <p:ext uri="{BB962C8B-B14F-4D97-AF65-F5344CB8AC3E}">
        <p14:creationId xmlns:p14="http://schemas.microsoft.com/office/powerpoint/2010/main" val="83355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5" name="Altbilgi Yer Tutucusu 4"/>
          <p:cNvSpPr>
            <a:spLocks noGrp="1"/>
          </p:cNvSpPr>
          <p:nvPr>
            <p:ph type="ftr" sz="quarter" idx="11"/>
          </p:nvPr>
        </p:nvSpPr>
        <p:spPr/>
        <p:txBody>
          <a:bodyPr/>
          <a:lstStyle/>
          <a:p>
            <a:endParaRPr lang="tr-TR" dirty="0">
              <a:solidFill>
                <a:srgbClr val="1041A4"/>
              </a:solidFill>
            </a:endParaRPr>
          </a:p>
        </p:txBody>
      </p:sp>
      <p:sp>
        <p:nvSpPr>
          <p:cNvPr id="6" name="Slayt Numarası Yer Tutucusu 5"/>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26900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Dikdörtgen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8" name="Dikdörtgen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9" name="Dikdörtgen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 name="Dikey Başlık 1"/>
          <p:cNvSpPr>
            <a:spLocks noGrp="1"/>
          </p:cNvSpPr>
          <p:nvPr>
            <p:ph type="title" orient="vert"/>
          </p:nvPr>
        </p:nvSpPr>
        <p:spPr>
          <a:xfrm>
            <a:off x="9871318" y="685800"/>
            <a:ext cx="1033272" cy="5486400"/>
          </a:xfrm>
        </p:spPr>
        <p:txBody>
          <a:bodyPr vert="eaVert"/>
          <a:lstStyle/>
          <a:p>
            <a:r>
              <a:rPr lang="tr-TR"/>
              <a:t>Asıl başlık stili için tıklayın</a:t>
            </a:r>
            <a:endParaRPr lang="tr-TR" dirty="0"/>
          </a:p>
        </p:txBody>
      </p:sp>
      <p:sp>
        <p:nvSpPr>
          <p:cNvPr id="3" name="Dikey Metin Yer Tutucusu 2"/>
          <p:cNvSpPr>
            <a:spLocks noGrp="1"/>
          </p:cNvSpPr>
          <p:nvPr>
            <p:ph type="body" orient="vert" idx="1"/>
          </p:nvPr>
        </p:nvSpPr>
        <p:spPr>
          <a:xfrm>
            <a:off x="1295400" y="685800"/>
            <a:ext cx="7976754" cy="54864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5" name="Altbilgi Yer Tutucusu 4"/>
          <p:cNvSpPr>
            <a:spLocks noGrp="1"/>
          </p:cNvSpPr>
          <p:nvPr>
            <p:ph type="ftr" sz="quarter" idx="11"/>
          </p:nvPr>
        </p:nvSpPr>
        <p:spPr/>
        <p:txBody>
          <a:bodyPr/>
          <a:lstStyle/>
          <a:p>
            <a:endParaRPr lang="tr-TR" dirty="0">
              <a:solidFill>
                <a:srgbClr val="1041A4"/>
              </a:solidFill>
            </a:endParaRPr>
          </a:p>
        </p:txBody>
      </p:sp>
      <p:sp>
        <p:nvSpPr>
          <p:cNvPr id="6" name="Slayt Numarası Yer Tutucusu 5"/>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149191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2" name="Serbest 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tr-TR" dirty="0">
              <a:solidFill>
                <a:srgbClr val="1041A4"/>
              </a:solidFill>
            </a:endParaRPr>
          </a:p>
        </p:txBody>
      </p:sp>
      <p:sp>
        <p:nvSpPr>
          <p:cNvPr id="7" name="Serbest 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8" name="Serbest 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2" name="Başlık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tr-TR"/>
              <a:t>Asıl başlık stili için tıklayın</a:t>
            </a:r>
            <a:endParaRPr lang="tr-TR" dirty="0"/>
          </a:p>
        </p:txBody>
      </p:sp>
      <p:sp>
        <p:nvSpPr>
          <p:cNvPr id="3" name="Alt Başlık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Tree>
    <p:extLst>
      <p:ext uri="{BB962C8B-B14F-4D97-AF65-F5344CB8AC3E}">
        <p14:creationId xmlns:p14="http://schemas.microsoft.com/office/powerpoint/2010/main" val="290490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5" name="Altbilgi Yer Tutucusu 4"/>
          <p:cNvSpPr>
            <a:spLocks noGrp="1"/>
          </p:cNvSpPr>
          <p:nvPr>
            <p:ph type="ftr" sz="quarter" idx="11"/>
          </p:nvPr>
        </p:nvSpPr>
        <p:spPr/>
        <p:txBody>
          <a:bodyPr/>
          <a:lstStyle/>
          <a:p>
            <a:endParaRPr lang="tr-TR" dirty="0">
              <a:solidFill>
                <a:srgbClr val="1041A4"/>
              </a:solidFill>
            </a:endParaRPr>
          </a:p>
        </p:txBody>
      </p:sp>
      <p:sp>
        <p:nvSpPr>
          <p:cNvPr id="6" name="Slayt Numarası Yer Tutucusu 5"/>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92503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sp>
        <p:nvSpPr>
          <p:cNvPr id="10" name="Dikdörtgen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11" name="Serbest 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12" name="Serbest 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2" name="Başlık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tr-TR"/>
              <a:t>Asıl başlık stili için tıklayın</a:t>
            </a:r>
            <a:endParaRPr lang="tr-TR" dirty="0"/>
          </a:p>
        </p:txBody>
      </p:sp>
      <p:sp>
        <p:nvSpPr>
          <p:cNvPr id="3" name="Alt Başlık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
        <p:nvSpPr>
          <p:cNvPr id="15" name="Resim Yer Tutucusu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tr-TR"/>
              <a:t>Resim eklemek için simgeye tıklayın</a:t>
            </a:r>
            <a:endParaRPr lang="tr-TR" dirty="0"/>
          </a:p>
        </p:txBody>
      </p:sp>
      <p:sp>
        <p:nvSpPr>
          <p:cNvPr id="16" name="Talimat Metni"/>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1"/>
            <a:r>
              <a:rPr lang="tr-TR" sz="1200" b="1" i="1" dirty="0">
                <a:solidFill>
                  <a:prstClr val="white"/>
                </a:solidFill>
                <a:latin typeface="Arial"/>
                <a:cs typeface="Arial"/>
              </a:rPr>
              <a:t>NOT:</a:t>
            </a:r>
          </a:p>
          <a:p>
            <a:pPr rtl="1"/>
            <a:r>
              <a:rPr lang="tr-TR" sz="1200" i="1" dirty="0">
                <a:solidFill>
                  <a:prstClr val="white"/>
                </a:solidFill>
                <a:latin typeface="Arial"/>
                <a:cs typeface="Arial"/>
              </a:rPr>
              <a:t>Bu slayt üzerindeki resmi değiştirmek için resmi seçin ve silin. Ardından, kendi resminizi eklemek için yer tutucudaki Resimler simgesini tıklatın.</a:t>
            </a:r>
          </a:p>
        </p:txBody>
      </p:sp>
    </p:spTree>
    <p:extLst>
      <p:ext uri="{BB962C8B-B14F-4D97-AF65-F5344CB8AC3E}">
        <p14:creationId xmlns:p14="http://schemas.microsoft.com/office/powerpoint/2010/main" val="251964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8" name="Serbest 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9" name="Serbest 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10" name="Serbest 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2" name="Başlık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tr-TR"/>
              <a:t>Asıl başlık stili için tıklayın</a:t>
            </a:r>
            <a:endParaRPr lang="tr-TR" dirty="0"/>
          </a:p>
        </p:txBody>
      </p:sp>
      <p:sp>
        <p:nvSpPr>
          <p:cNvPr id="3" name="Metin Yer Tutucusu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Tree>
    <p:extLst>
      <p:ext uri="{BB962C8B-B14F-4D97-AF65-F5344CB8AC3E}">
        <p14:creationId xmlns:p14="http://schemas.microsoft.com/office/powerpoint/2010/main" val="252017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sz="half"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İçerik Yer Tutucusu 3"/>
          <p:cNvSpPr>
            <a:spLocks noGrp="1"/>
          </p:cNvSpPr>
          <p:nvPr>
            <p:ph sz="half" idx="2"/>
          </p:nvPr>
        </p:nvSpPr>
        <p:spPr>
          <a:xfrm>
            <a:off x="6324600" y="1828799"/>
            <a:ext cx="4572000" cy="434340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Veri Yer Tutucusu 4"/>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6" name="Altbilgi Yer Tutucusu 5"/>
          <p:cNvSpPr>
            <a:spLocks noGrp="1"/>
          </p:cNvSpPr>
          <p:nvPr>
            <p:ph type="ftr" sz="quarter" idx="11"/>
          </p:nvPr>
        </p:nvSpPr>
        <p:spPr/>
        <p:txBody>
          <a:bodyPr/>
          <a:lstStyle/>
          <a:p>
            <a:endParaRPr lang="tr-TR" dirty="0">
              <a:solidFill>
                <a:srgbClr val="1041A4"/>
              </a:solidFill>
            </a:endParaRPr>
          </a:p>
        </p:txBody>
      </p:sp>
      <p:sp>
        <p:nvSpPr>
          <p:cNvPr id="7" name="Slayt Numarası Yer Tutucusu 6"/>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176522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CEF45F3-D53A-4F02-9779-A30DE3757F84}" type="datetimeFigureOut">
              <a:rPr lang="tr-TR" smtClean="0"/>
              <a:t>23.12.2024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4364D9-C2B1-401A-84D2-D77061C3A598}" type="slidenum">
              <a:rPr lang="tr-TR" smtClean="0"/>
              <a:t>‹#›</a:t>
            </a:fld>
            <a:endParaRPr lang="tr-TR"/>
          </a:p>
        </p:txBody>
      </p:sp>
    </p:spTree>
    <p:extLst>
      <p:ext uri="{BB962C8B-B14F-4D97-AF65-F5344CB8AC3E}">
        <p14:creationId xmlns:p14="http://schemas.microsoft.com/office/powerpoint/2010/main" val="3320117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95400" y="255134"/>
            <a:ext cx="9601200" cy="1036850"/>
          </a:xfrm>
        </p:spPr>
        <p:txBody>
          <a:bodyPr/>
          <a:lstStyle/>
          <a:p>
            <a:r>
              <a:rPr lang="tr-TR"/>
              <a:t>Asıl başlık stili için tıklayın</a:t>
            </a:r>
            <a:endParaRPr lang="tr-TR" dirty="0"/>
          </a:p>
        </p:txBody>
      </p:sp>
      <p:sp>
        <p:nvSpPr>
          <p:cNvPr id="3" name="Metin Yer Tutucusu 2"/>
          <p:cNvSpPr>
            <a:spLocks noGrp="1"/>
          </p:cNvSpPr>
          <p:nvPr>
            <p:ph type="body" idx="1"/>
          </p:nvPr>
        </p:nvSpPr>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1295400" y="2705100"/>
            <a:ext cx="4572000" cy="34671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Metin Yer Tutucusu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324600" y="2705100"/>
            <a:ext cx="4572000" cy="34671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7" name="Veri Yer Tutucusu 6"/>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8" name="Altbilgi Yer Tutucusu 7"/>
          <p:cNvSpPr>
            <a:spLocks noGrp="1"/>
          </p:cNvSpPr>
          <p:nvPr>
            <p:ph type="ftr" sz="quarter" idx="11"/>
          </p:nvPr>
        </p:nvSpPr>
        <p:spPr/>
        <p:txBody>
          <a:bodyPr/>
          <a:lstStyle/>
          <a:p>
            <a:endParaRPr lang="tr-TR" dirty="0">
              <a:solidFill>
                <a:srgbClr val="1041A4"/>
              </a:solidFill>
            </a:endParaRPr>
          </a:p>
        </p:txBody>
      </p:sp>
      <p:sp>
        <p:nvSpPr>
          <p:cNvPr id="9" name="Slayt Numarası Yer Tutucusu 8"/>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63819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Veri Yer Tutucusu 2"/>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4" name="Altbilgi Yer Tutucusu 3"/>
          <p:cNvSpPr>
            <a:spLocks noGrp="1"/>
          </p:cNvSpPr>
          <p:nvPr>
            <p:ph type="ftr" sz="quarter" idx="11"/>
          </p:nvPr>
        </p:nvSpPr>
        <p:spPr/>
        <p:txBody>
          <a:bodyPr/>
          <a:lstStyle/>
          <a:p>
            <a:endParaRPr lang="tr-TR" dirty="0">
              <a:solidFill>
                <a:srgbClr val="1041A4"/>
              </a:solidFill>
            </a:endParaRPr>
          </a:p>
        </p:txBody>
      </p:sp>
      <p:sp>
        <p:nvSpPr>
          <p:cNvPr id="5" name="Slayt Numarası Yer Tutucusu 4"/>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229926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3" name="Altbilgi Yer Tutucusu 2"/>
          <p:cNvSpPr>
            <a:spLocks noGrp="1"/>
          </p:cNvSpPr>
          <p:nvPr>
            <p:ph type="ftr" sz="quarter" idx="11"/>
          </p:nvPr>
        </p:nvSpPr>
        <p:spPr/>
        <p:txBody>
          <a:bodyPr/>
          <a:lstStyle/>
          <a:p>
            <a:endParaRPr lang="tr-TR" dirty="0">
              <a:solidFill>
                <a:srgbClr val="1041A4"/>
              </a:solidFill>
            </a:endParaRPr>
          </a:p>
        </p:txBody>
      </p:sp>
      <p:sp>
        <p:nvSpPr>
          <p:cNvPr id="4" name="Slayt Numarası Yer Tutucusu 3"/>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119490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b"/>
          <a:lstStyle>
            <a:lvl1pPr>
              <a:defRPr sz="3200"/>
            </a:lvl1pPr>
          </a:lstStyle>
          <a:p>
            <a:r>
              <a:rPr lang="tr-TR"/>
              <a:t>Asıl başlık stili için tıklayın</a:t>
            </a:r>
            <a:endParaRPr lang="tr-TR" dirty="0"/>
          </a:p>
        </p:txBody>
      </p:sp>
      <p:sp>
        <p:nvSpPr>
          <p:cNvPr id="3" name="İçerik Yer Tutucusu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Metin Yer Tutucusu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6" name="Altbilgi Yer Tutucusu 5"/>
          <p:cNvSpPr>
            <a:spLocks noGrp="1"/>
          </p:cNvSpPr>
          <p:nvPr>
            <p:ph type="ftr" sz="quarter" idx="11"/>
          </p:nvPr>
        </p:nvSpPr>
        <p:spPr/>
        <p:txBody>
          <a:bodyPr/>
          <a:lstStyle/>
          <a:p>
            <a:endParaRPr lang="tr-TR" dirty="0">
              <a:solidFill>
                <a:srgbClr val="1041A4"/>
              </a:solidFill>
            </a:endParaRPr>
          </a:p>
        </p:txBody>
      </p:sp>
      <p:sp>
        <p:nvSpPr>
          <p:cNvPr id="7" name="Slayt Numarası Yer Tutucusu 6"/>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161221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95400" y="255134"/>
            <a:ext cx="9601200" cy="1036850"/>
          </a:xfrm>
        </p:spPr>
        <p:txBody>
          <a:bodyPr anchor="b"/>
          <a:lstStyle>
            <a:lvl1pPr>
              <a:defRPr sz="3200"/>
            </a:lvl1pPr>
          </a:lstStyle>
          <a:p>
            <a:r>
              <a:rPr lang="tr-TR"/>
              <a:t>Asıl başlık stili için tıklayın</a:t>
            </a:r>
            <a:endParaRPr lang="tr-TR" dirty="0"/>
          </a:p>
        </p:txBody>
      </p:sp>
      <p:sp>
        <p:nvSpPr>
          <p:cNvPr id="3" name="Resim Yer Tutucusu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tr-TR" dirty="0"/>
          </a:p>
        </p:txBody>
      </p:sp>
      <p:sp>
        <p:nvSpPr>
          <p:cNvPr id="4" name="Metin Yer Tutucusu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6" name="Altbilgi Yer Tutucusu 5"/>
          <p:cNvSpPr>
            <a:spLocks noGrp="1"/>
          </p:cNvSpPr>
          <p:nvPr>
            <p:ph type="ftr" sz="quarter" idx="11"/>
          </p:nvPr>
        </p:nvSpPr>
        <p:spPr/>
        <p:txBody>
          <a:bodyPr/>
          <a:lstStyle/>
          <a:p>
            <a:endParaRPr lang="tr-TR" dirty="0">
              <a:solidFill>
                <a:srgbClr val="1041A4"/>
              </a:solidFill>
            </a:endParaRPr>
          </a:p>
        </p:txBody>
      </p:sp>
      <p:sp>
        <p:nvSpPr>
          <p:cNvPr id="7" name="Slayt Numarası Yer Tutucusu 6"/>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304669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çıklama Yazılı İki Resim">
    <p:spTree>
      <p:nvGrpSpPr>
        <p:cNvPr id="1" name=""/>
        <p:cNvGrpSpPr/>
        <p:nvPr/>
      </p:nvGrpSpPr>
      <p:grpSpPr>
        <a:xfrm>
          <a:off x="0" y="0"/>
          <a:ext cx="0" cy="0"/>
          <a:chOff x="0" y="0"/>
          <a:chExt cx="0" cy="0"/>
        </a:xfrm>
      </p:grpSpPr>
      <p:sp>
        <p:nvSpPr>
          <p:cNvPr id="9" name="Dikdörtgen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 name="Başlık 1"/>
          <p:cNvSpPr>
            <a:spLocks noGrp="1"/>
          </p:cNvSpPr>
          <p:nvPr>
            <p:ph type="title"/>
          </p:nvPr>
        </p:nvSpPr>
        <p:spPr>
          <a:xfrm>
            <a:off x="1295400" y="255134"/>
            <a:ext cx="9601200" cy="1036850"/>
          </a:xfrm>
        </p:spPr>
        <p:txBody>
          <a:bodyPr anchor="b"/>
          <a:lstStyle>
            <a:lvl1pPr>
              <a:defRPr sz="3200"/>
            </a:lvl1pPr>
          </a:lstStyle>
          <a:p>
            <a:r>
              <a:rPr lang="tr-TR"/>
              <a:t>Asıl başlık stili için tıklayın</a:t>
            </a:r>
            <a:endParaRPr lang="tr-TR" dirty="0"/>
          </a:p>
        </p:txBody>
      </p:sp>
      <p:sp>
        <p:nvSpPr>
          <p:cNvPr id="4" name="Metin Yer Tutucusu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6" name="Altbilgi Yer Tutucusu 5"/>
          <p:cNvSpPr>
            <a:spLocks noGrp="1"/>
          </p:cNvSpPr>
          <p:nvPr>
            <p:ph type="ftr" sz="quarter" idx="11"/>
          </p:nvPr>
        </p:nvSpPr>
        <p:spPr/>
        <p:txBody>
          <a:bodyPr/>
          <a:lstStyle/>
          <a:p>
            <a:endParaRPr lang="tr-TR" dirty="0">
              <a:solidFill>
                <a:srgbClr val="1041A4"/>
              </a:solidFill>
            </a:endParaRPr>
          </a:p>
        </p:txBody>
      </p:sp>
      <p:sp>
        <p:nvSpPr>
          <p:cNvPr id="7" name="Slayt Numarası Yer Tutucusu 6"/>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
        <p:nvSpPr>
          <p:cNvPr id="10" name="Dikdörtgen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Dikdörtgen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2" name="Dikdörtgen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3" name="Metin Yer Tutucusu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3" name="Resim Yer Tutucusu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tr-TR" dirty="0"/>
          </a:p>
        </p:txBody>
      </p:sp>
      <p:sp>
        <p:nvSpPr>
          <p:cNvPr id="8" name="Resim Yer Tutucusu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tr-TR" dirty="0"/>
          </a:p>
        </p:txBody>
      </p:sp>
    </p:spTree>
    <p:extLst>
      <p:ext uri="{BB962C8B-B14F-4D97-AF65-F5344CB8AC3E}">
        <p14:creationId xmlns:p14="http://schemas.microsoft.com/office/powerpoint/2010/main" val="209926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5" name="Altbilgi Yer Tutucusu 4"/>
          <p:cNvSpPr>
            <a:spLocks noGrp="1"/>
          </p:cNvSpPr>
          <p:nvPr>
            <p:ph type="ftr" sz="quarter" idx="11"/>
          </p:nvPr>
        </p:nvSpPr>
        <p:spPr/>
        <p:txBody>
          <a:bodyPr/>
          <a:lstStyle/>
          <a:p>
            <a:endParaRPr lang="tr-TR" dirty="0">
              <a:solidFill>
                <a:srgbClr val="1041A4"/>
              </a:solidFill>
            </a:endParaRPr>
          </a:p>
        </p:txBody>
      </p:sp>
      <p:sp>
        <p:nvSpPr>
          <p:cNvPr id="6" name="Slayt Numarası Yer Tutucusu 5"/>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67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Dikdörtgen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8" name="Dikdörtgen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9" name="Dikdörtgen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 name="Dikey Başlık 1"/>
          <p:cNvSpPr>
            <a:spLocks noGrp="1"/>
          </p:cNvSpPr>
          <p:nvPr>
            <p:ph type="title" orient="vert"/>
          </p:nvPr>
        </p:nvSpPr>
        <p:spPr>
          <a:xfrm>
            <a:off x="9871318" y="685800"/>
            <a:ext cx="1033272" cy="5486400"/>
          </a:xfrm>
        </p:spPr>
        <p:txBody>
          <a:bodyPr vert="eaVert"/>
          <a:lstStyle/>
          <a:p>
            <a:r>
              <a:rPr lang="tr-TR"/>
              <a:t>Asıl başlık stili için tıklayın</a:t>
            </a:r>
            <a:endParaRPr lang="tr-TR" dirty="0"/>
          </a:p>
        </p:txBody>
      </p:sp>
      <p:sp>
        <p:nvSpPr>
          <p:cNvPr id="3" name="Dikey Metin Yer Tutucusu 2"/>
          <p:cNvSpPr>
            <a:spLocks noGrp="1"/>
          </p:cNvSpPr>
          <p:nvPr>
            <p:ph type="body" orient="vert" idx="1"/>
          </p:nvPr>
        </p:nvSpPr>
        <p:spPr>
          <a:xfrm>
            <a:off x="1295400" y="685800"/>
            <a:ext cx="7976754" cy="54864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5" name="Altbilgi Yer Tutucusu 4"/>
          <p:cNvSpPr>
            <a:spLocks noGrp="1"/>
          </p:cNvSpPr>
          <p:nvPr>
            <p:ph type="ftr" sz="quarter" idx="11"/>
          </p:nvPr>
        </p:nvSpPr>
        <p:spPr/>
        <p:txBody>
          <a:bodyPr/>
          <a:lstStyle/>
          <a:p>
            <a:endParaRPr lang="tr-TR" dirty="0">
              <a:solidFill>
                <a:srgbClr val="1041A4"/>
              </a:solidFill>
            </a:endParaRPr>
          </a:p>
        </p:txBody>
      </p:sp>
      <p:sp>
        <p:nvSpPr>
          <p:cNvPr id="6" name="Slayt Numarası Yer Tutucusu 5"/>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236347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2" name="Serbest 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tr-TR" dirty="0">
              <a:solidFill>
                <a:srgbClr val="1041A4"/>
              </a:solidFill>
            </a:endParaRPr>
          </a:p>
        </p:txBody>
      </p:sp>
      <p:sp>
        <p:nvSpPr>
          <p:cNvPr id="7" name="Serbest 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8" name="Serbest 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2" name="Başlık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tr-TR"/>
              <a:t>Asıl başlık stili için tıklayın</a:t>
            </a:r>
            <a:endParaRPr lang="tr-TR" dirty="0"/>
          </a:p>
        </p:txBody>
      </p:sp>
      <p:sp>
        <p:nvSpPr>
          <p:cNvPr id="3" name="Alt Başlık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Tree>
    <p:extLst>
      <p:ext uri="{BB962C8B-B14F-4D97-AF65-F5344CB8AC3E}">
        <p14:creationId xmlns:p14="http://schemas.microsoft.com/office/powerpoint/2010/main" val="212128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5" name="Altbilgi Yer Tutucusu 4"/>
          <p:cNvSpPr>
            <a:spLocks noGrp="1"/>
          </p:cNvSpPr>
          <p:nvPr>
            <p:ph type="ftr" sz="quarter" idx="11"/>
          </p:nvPr>
        </p:nvSpPr>
        <p:spPr/>
        <p:txBody>
          <a:bodyPr/>
          <a:lstStyle/>
          <a:p>
            <a:endParaRPr lang="tr-TR" dirty="0">
              <a:solidFill>
                <a:srgbClr val="1041A4"/>
              </a:solidFill>
            </a:endParaRPr>
          </a:p>
        </p:txBody>
      </p:sp>
      <p:sp>
        <p:nvSpPr>
          <p:cNvPr id="6" name="Slayt Numarası Yer Tutucusu 5"/>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13611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CEF45F3-D53A-4F02-9779-A30DE3757F84}" type="datetimeFigureOut">
              <a:rPr lang="tr-TR" smtClean="0"/>
              <a:t>23.12.2024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4364D9-C2B1-401A-84D2-D77061C3A598}" type="slidenum">
              <a:rPr lang="tr-TR" smtClean="0"/>
              <a:t>‹#›</a:t>
            </a:fld>
            <a:endParaRPr lang="tr-TR"/>
          </a:p>
        </p:txBody>
      </p:sp>
    </p:spTree>
    <p:extLst>
      <p:ext uri="{BB962C8B-B14F-4D97-AF65-F5344CB8AC3E}">
        <p14:creationId xmlns:p14="http://schemas.microsoft.com/office/powerpoint/2010/main" val="1029322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sp>
        <p:nvSpPr>
          <p:cNvPr id="10" name="Dikdörtgen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11" name="Serbest 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12" name="Serbest 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2" name="Başlık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tr-TR"/>
              <a:t>Asıl başlık stili için tıklayın</a:t>
            </a:r>
            <a:endParaRPr lang="tr-TR" dirty="0"/>
          </a:p>
        </p:txBody>
      </p:sp>
      <p:sp>
        <p:nvSpPr>
          <p:cNvPr id="3" name="Alt Başlık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
        <p:nvSpPr>
          <p:cNvPr id="15" name="Resim Yer Tutucusu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tr-TR"/>
              <a:t>Resim eklemek için simgeye tıklayın</a:t>
            </a:r>
            <a:endParaRPr lang="tr-TR" dirty="0"/>
          </a:p>
        </p:txBody>
      </p:sp>
      <p:sp>
        <p:nvSpPr>
          <p:cNvPr id="16" name="Talimat Metni"/>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1"/>
            <a:r>
              <a:rPr lang="tr-TR" sz="1200" b="1" i="1" dirty="0">
                <a:solidFill>
                  <a:prstClr val="white"/>
                </a:solidFill>
                <a:latin typeface="Arial"/>
                <a:cs typeface="Arial"/>
              </a:rPr>
              <a:t>NOT:</a:t>
            </a:r>
          </a:p>
          <a:p>
            <a:pPr rtl="1"/>
            <a:r>
              <a:rPr lang="tr-TR" sz="1200" i="1" dirty="0">
                <a:solidFill>
                  <a:prstClr val="white"/>
                </a:solidFill>
                <a:latin typeface="Arial"/>
                <a:cs typeface="Arial"/>
              </a:rPr>
              <a:t>Bu slayt üzerindeki resmi değiştirmek için resmi seçin ve silin. Ardından, kendi resminizi eklemek için yer tutucudaki Resimler simgesini tıklatın.</a:t>
            </a:r>
          </a:p>
        </p:txBody>
      </p:sp>
    </p:spTree>
    <p:extLst>
      <p:ext uri="{BB962C8B-B14F-4D97-AF65-F5344CB8AC3E}">
        <p14:creationId xmlns:p14="http://schemas.microsoft.com/office/powerpoint/2010/main" val="211176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8" name="Serbest 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9" name="Serbest 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10" name="Serbest 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endParaRPr lang="tr-TR" dirty="0">
              <a:solidFill>
                <a:srgbClr val="1041A4"/>
              </a:solidFill>
            </a:endParaRPr>
          </a:p>
        </p:txBody>
      </p:sp>
      <p:sp>
        <p:nvSpPr>
          <p:cNvPr id="2" name="Başlık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tr-TR"/>
              <a:t>Asıl başlık stili için tıklayın</a:t>
            </a:r>
            <a:endParaRPr lang="tr-TR" dirty="0"/>
          </a:p>
        </p:txBody>
      </p:sp>
      <p:sp>
        <p:nvSpPr>
          <p:cNvPr id="3" name="Metin Yer Tutucusu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Tree>
    <p:extLst>
      <p:ext uri="{BB962C8B-B14F-4D97-AF65-F5344CB8AC3E}">
        <p14:creationId xmlns:p14="http://schemas.microsoft.com/office/powerpoint/2010/main" val="238505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sz="half"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İçerik Yer Tutucusu 3"/>
          <p:cNvSpPr>
            <a:spLocks noGrp="1"/>
          </p:cNvSpPr>
          <p:nvPr>
            <p:ph sz="half" idx="2"/>
          </p:nvPr>
        </p:nvSpPr>
        <p:spPr>
          <a:xfrm>
            <a:off x="6324600" y="1828799"/>
            <a:ext cx="4572000" cy="434340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Veri Yer Tutucusu 4"/>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6" name="Altbilgi Yer Tutucusu 5"/>
          <p:cNvSpPr>
            <a:spLocks noGrp="1"/>
          </p:cNvSpPr>
          <p:nvPr>
            <p:ph type="ftr" sz="quarter" idx="11"/>
          </p:nvPr>
        </p:nvSpPr>
        <p:spPr/>
        <p:txBody>
          <a:bodyPr/>
          <a:lstStyle/>
          <a:p>
            <a:endParaRPr lang="tr-TR" dirty="0">
              <a:solidFill>
                <a:srgbClr val="1041A4"/>
              </a:solidFill>
            </a:endParaRPr>
          </a:p>
        </p:txBody>
      </p:sp>
      <p:sp>
        <p:nvSpPr>
          <p:cNvPr id="7" name="Slayt Numarası Yer Tutucusu 6"/>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48099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95400" y="255134"/>
            <a:ext cx="9601200" cy="1036850"/>
          </a:xfrm>
        </p:spPr>
        <p:txBody>
          <a:bodyPr/>
          <a:lstStyle/>
          <a:p>
            <a:r>
              <a:rPr lang="tr-TR"/>
              <a:t>Asıl başlık stili için tıklayın</a:t>
            </a:r>
            <a:endParaRPr lang="tr-TR" dirty="0"/>
          </a:p>
        </p:txBody>
      </p:sp>
      <p:sp>
        <p:nvSpPr>
          <p:cNvPr id="3" name="Metin Yer Tutucusu 2"/>
          <p:cNvSpPr>
            <a:spLocks noGrp="1"/>
          </p:cNvSpPr>
          <p:nvPr>
            <p:ph type="body" idx="1"/>
          </p:nvPr>
        </p:nvSpPr>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1295400" y="2705100"/>
            <a:ext cx="4572000" cy="34671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Metin Yer Tutucusu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324600" y="2705100"/>
            <a:ext cx="4572000" cy="34671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7" name="Veri Yer Tutucusu 6"/>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8" name="Altbilgi Yer Tutucusu 7"/>
          <p:cNvSpPr>
            <a:spLocks noGrp="1"/>
          </p:cNvSpPr>
          <p:nvPr>
            <p:ph type="ftr" sz="quarter" idx="11"/>
          </p:nvPr>
        </p:nvSpPr>
        <p:spPr/>
        <p:txBody>
          <a:bodyPr/>
          <a:lstStyle/>
          <a:p>
            <a:endParaRPr lang="tr-TR" dirty="0">
              <a:solidFill>
                <a:srgbClr val="1041A4"/>
              </a:solidFill>
            </a:endParaRPr>
          </a:p>
        </p:txBody>
      </p:sp>
      <p:sp>
        <p:nvSpPr>
          <p:cNvPr id="9" name="Slayt Numarası Yer Tutucusu 8"/>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263622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Veri Yer Tutucusu 2"/>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4" name="Altbilgi Yer Tutucusu 3"/>
          <p:cNvSpPr>
            <a:spLocks noGrp="1"/>
          </p:cNvSpPr>
          <p:nvPr>
            <p:ph type="ftr" sz="quarter" idx="11"/>
          </p:nvPr>
        </p:nvSpPr>
        <p:spPr/>
        <p:txBody>
          <a:bodyPr/>
          <a:lstStyle/>
          <a:p>
            <a:endParaRPr lang="tr-TR" dirty="0">
              <a:solidFill>
                <a:srgbClr val="1041A4"/>
              </a:solidFill>
            </a:endParaRPr>
          </a:p>
        </p:txBody>
      </p:sp>
      <p:sp>
        <p:nvSpPr>
          <p:cNvPr id="5" name="Slayt Numarası Yer Tutucusu 4"/>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155480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3" name="Altbilgi Yer Tutucusu 2"/>
          <p:cNvSpPr>
            <a:spLocks noGrp="1"/>
          </p:cNvSpPr>
          <p:nvPr>
            <p:ph type="ftr" sz="quarter" idx="11"/>
          </p:nvPr>
        </p:nvSpPr>
        <p:spPr/>
        <p:txBody>
          <a:bodyPr/>
          <a:lstStyle/>
          <a:p>
            <a:endParaRPr lang="tr-TR" dirty="0">
              <a:solidFill>
                <a:srgbClr val="1041A4"/>
              </a:solidFill>
            </a:endParaRPr>
          </a:p>
        </p:txBody>
      </p:sp>
      <p:sp>
        <p:nvSpPr>
          <p:cNvPr id="4" name="Slayt Numarası Yer Tutucusu 3"/>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1685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b"/>
          <a:lstStyle>
            <a:lvl1pPr>
              <a:defRPr sz="3200"/>
            </a:lvl1pPr>
          </a:lstStyle>
          <a:p>
            <a:r>
              <a:rPr lang="tr-TR"/>
              <a:t>Asıl başlık stili için tıklayın</a:t>
            </a:r>
            <a:endParaRPr lang="tr-TR" dirty="0"/>
          </a:p>
        </p:txBody>
      </p:sp>
      <p:sp>
        <p:nvSpPr>
          <p:cNvPr id="3" name="İçerik Yer Tutucusu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Metin Yer Tutucusu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6" name="Altbilgi Yer Tutucusu 5"/>
          <p:cNvSpPr>
            <a:spLocks noGrp="1"/>
          </p:cNvSpPr>
          <p:nvPr>
            <p:ph type="ftr" sz="quarter" idx="11"/>
          </p:nvPr>
        </p:nvSpPr>
        <p:spPr/>
        <p:txBody>
          <a:bodyPr/>
          <a:lstStyle/>
          <a:p>
            <a:endParaRPr lang="tr-TR" dirty="0">
              <a:solidFill>
                <a:srgbClr val="1041A4"/>
              </a:solidFill>
            </a:endParaRPr>
          </a:p>
        </p:txBody>
      </p:sp>
      <p:sp>
        <p:nvSpPr>
          <p:cNvPr id="7" name="Slayt Numarası Yer Tutucusu 6"/>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50297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95400" y="255134"/>
            <a:ext cx="9601200" cy="1036850"/>
          </a:xfrm>
        </p:spPr>
        <p:txBody>
          <a:bodyPr anchor="b"/>
          <a:lstStyle>
            <a:lvl1pPr>
              <a:defRPr sz="3200"/>
            </a:lvl1pPr>
          </a:lstStyle>
          <a:p>
            <a:r>
              <a:rPr lang="tr-TR"/>
              <a:t>Asıl başlık stili için tıklayın</a:t>
            </a:r>
            <a:endParaRPr lang="tr-TR" dirty="0"/>
          </a:p>
        </p:txBody>
      </p:sp>
      <p:sp>
        <p:nvSpPr>
          <p:cNvPr id="3" name="Resim Yer Tutucusu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tr-TR" dirty="0"/>
          </a:p>
        </p:txBody>
      </p:sp>
      <p:sp>
        <p:nvSpPr>
          <p:cNvPr id="4" name="Metin Yer Tutucusu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6" name="Altbilgi Yer Tutucusu 5"/>
          <p:cNvSpPr>
            <a:spLocks noGrp="1"/>
          </p:cNvSpPr>
          <p:nvPr>
            <p:ph type="ftr" sz="quarter" idx="11"/>
          </p:nvPr>
        </p:nvSpPr>
        <p:spPr/>
        <p:txBody>
          <a:bodyPr/>
          <a:lstStyle/>
          <a:p>
            <a:endParaRPr lang="tr-TR" dirty="0">
              <a:solidFill>
                <a:srgbClr val="1041A4"/>
              </a:solidFill>
            </a:endParaRPr>
          </a:p>
        </p:txBody>
      </p:sp>
      <p:sp>
        <p:nvSpPr>
          <p:cNvPr id="7" name="Slayt Numarası Yer Tutucusu 6"/>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164913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Açıklama Yazılı İki Resim">
    <p:spTree>
      <p:nvGrpSpPr>
        <p:cNvPr id="1" name=""/>
        <p:cNvGrpSpPr/>
        <p:nvPr/>
      </p:nvGrpSpPr>
      <p:grpSpPr>
        <a:xfrm>
          <a:off x="0" y="0"/>
          <a:ext cx="0" cy="0"/>
          <a:chOff x="0" y="0"/>
          <a:chExt cx="0" cy="0"/>
        </a:xfrm>
      </p:grpSpPr>
      <p:sp>
        <p:nvSpPr>
          <p:cNvPr id="9" name="Dikdörtgen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 name="Başlık 1"/>
          <p:cNvSpPr>
            <a:spLocks noGrp="1"/>
          </p:cNvSpPr>
          <p:nvPr>
            <p:ph type="title"/>
          </p:nvPr>
        </p:nvSpPr>
        <p:spPr>
          <a:xfrm>
            <a:off x="1295400" y="255134"/>
            <a:ext cx="9601200" cy="1036850"/>
          </a:xfrm>
        </p:spPr>
        <p:txBody>
          <a:bodyPr anchor="b"/>
          <a:lstStyle>
            <a:lvl1pPr>
              <a:defRPr sz="3200"/>
            </a:lvl1pPr>
          </a:lstStyle>
          <a:p>
            <a:r>
              <a:rPr lang="tr-TR"/>
              <a:t>Asıl başlık stili için tıklayın</a:t>
            </a:r>
            <a:endParaRPr lang="tr-TR" dirty="0"/>
          </a:p>
        </p:txBody>
      </p:sp>
      <p:sp>
        <p:nvSpPr>
          <p:cNvPr id="4" name="Metin Yer Tutucusu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6" name="Altbilgi Yer Tutucusu 5"/>
          <p:cNvSpPr>
            <a:spLocks noGrp="1"/>
          </p:cNvSpPr>
          <p:nvPr>
            <p:ph type="ftr" sz="quarter" idx="11"/>
          </p:nvPr>
        </p:nvSpPr>
        <p:spPr/>
        <p:txBody>
          <a:bodyPr/>
          <a:lstStyle/>
          <a:p>
            <a:endParaRPr lang="tr-TR" dirty="0">
              <a:solidFill>
                <a:srgbClr val="1041A4"/>
              </a:solidFill>
            </a:endParaRPr>
          </a:p>
        </p:txBody>
      </p:sp>
      <p:sp>
        <p:nvSpPr>
          <p:cNvPr id="7" name="Slayt Numarası Yer Tutucusu 6"/>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
        <p:nvSpPr>
          <p:cNvPr id="10" name="Dikdörtgen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Dikdörtgen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2" name="Dikdörtgen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3" name="Metin Yer Tutucusu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3" name="Resim Yer Tutucusu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tr-TR" dirty="0"/>
          </a:p>
        </p:txBody>
      </p:sp>
      <p:sp>
        <p:nvSpPr>
          <p:cNvPr id="8" name="Resim Yer Tutucusu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tr-TR" dirty="0"/>
          </a:p>
        </p:txBody>
      </p:sp>
    </p:spTree>
    <p:extLst>
      <p:ext uri="{BB962C8B-B14F-4D97-AF65-F5344CB8AC3E}">
        <p14:creationId xmlns:p14="http://schemas.microsoft.com/office/powerpoint/2010/main" val="427881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5" name="Altbilgi Yer Tutucusu 4"/>
          <p:cNvSpPr>
            <a:spLocks noGrp="1"/>
          </p:cNvSpPr>
          <p:nvPr>
            <p:ph type="ftr" sz="quarter" idx="11"/>
          </p:nvPr>
        </p:nvSpPr>
        <p:spPr/>
        <p:txBody>
          <a:bodyPr/>
          <a:lstStyle/>
          <a:p>
            <a:endParaRPr lang="tr-TR" dirty="0">
              <a:solidFill>
                <a:srgbClr val="1041A4"/>
              </a:solidFill>
            </a:endParaRPr>
          </a:p>
        </p:txBody>
      </p:sp>
      <p:sp>
        <p:nvSpPr>
          <p:cNvPr id="6" name="Slayt Numarası Yer Tutucusu 5"/>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314848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CEF45F3-D53A-4F02-9779-A30DE3757F84}" type="datetimeFigureOut">
              <a:rPr lang="tr-TR" smtClean="0"/>
              <a:t>23.12.2024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4364D9-C2B1-401A-84D2-D77061C3A598}" type="slidenum">
              <a:rPr lang="tr-TR" smtClean="0"/>
              <a:t>‹#›</a:t>
            </a:fld>
            <a:endParaRPr lang="tr-TR"/>
          </a:p>
        </p:txBody>
      </p:sp>
    </p:spTree>
    <p:extLst>
      <p:ext uri="{BB962C8B-B14F-4D97-AF65-F5344CB8AC3E}">
        <p14:creationId xmlns:p14="http://schemas.microsoft.com/office/powerpoint/2010/main" val="33860674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Dikdörtgen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8" name="Dikdörtgen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9" name="Dikdörtgen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 name="Dikey Başlık 1"/>
          <p:cNvSpPr>
            <a:spLocks noGrp="1"/>
          </p:cNvSpPr>
          <p:nvPr>
            <p:ph type="title" orient="vert"/>
          </p:nvPr>
        </p:nvSpPr>
        <p:spPr>
          <a:xfrm>
            <a:off x="9871318" y="685800"/>
            <a:ext cx="1033272" cy="5486400"/>
          </a:xfrm>
        </p:spPr>
        <p:txBody>
          <a:bodyPr vert="eaVert"/>
          <a:lstStyle/>
          <a:p>
            <a:r>
              <a:rPr lang="tr-TR"/>
              <a:t>Asıl başlık stili için tıklayın</a:t>
            </a:r>
            <a:endParaRPr lang="tr-TR" dirty="0"/>
          </a:p>
        </p:txBody>
      </p:sp>
      <p:sp>
        <p:nvSpPr>
          <p:cNvPr id="3" name="Dikey Metin Yer Tutucusu 2"/>
          <p:cNvSpPr>
            <a:spLocks noGrp="1"/>
          </p:cNvSpPr>
          <p:nvPr>
            <p:ph type="body" orient="vert" idx="1"/>
          </p:nvPr>
        </p:nvSpPr>
        <p:spPr>
          <a:xfrm>
            <a:off x="1295400" y="685800"/>
            <a:ext cx="7976754" cy="54864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5" name="Altbilgi Yer Tutucusu 4"/>
          <p:cNvSpPr>
            <a:spLocks noGrp="1"/>
          </p:cNvSpPr>
          <p:nvPr>
            <p:ph type="ftr" sz="quarter" idx="11"/>
          </p:nvPr>
        </p:nvSpPr>
        <p:spPr/>
        <p:txBody>
          <a:bodyPr/>
          <a:lstStyle/>
          <a:p>
            <a:endParaRPr lang="tr-TR" dirty="0">
              <a:solidFill>
                <a:srgbClr val="1041A4"/>
              </a:solidFill>
            </a:endParaRPr>
          </a:p>
        </p:txBody>
      </p:sp>
      <p:sp>
        <p:nvSpPr>
          <p:cNvPr id="6" name="Slayt Numarası Yer Tutucusu 5"/>
          <p:cNvSpPr>
            <a:spLocks noGrp="1"/>
          </p:cNvSpPr>
          <p:nvPr>
            <p:ph type="sldNum" sz="quarter" idx="12"/>
          </p:nvPr>
        </p:nvSpPr>
        <p:spPr/>
        <p:txBody>
          <a:body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59802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3EB7870-B640-419B-8C84-137BE46F74E5}" type="datetimeFigureOut">
              <a:rPr lang="tr-TR" smtClean="0">
                <a:solidFill>
                  <a:srgbClr val="DFE6D0"/>
                </a:solidFill>
              </a:rPr>
              <a:pPr/>
              <a:t>23.12.2024</a:t>
            </a:fld>
            <a:endParaRPr lang="tr-TR" dirty="0">
              <a:solidFill>
                <a:srgbClr val="DFE6D0"/>
              </a:solidFill>
            </a:endParaRPr>
          </a:p>
        </p:txBody>
      </p:sp>
      <p:sp>
        <p:nvSpPr>
          <p:cNvPr id="5" name="Footer Placeholder 4"/>
          <p:cNvSpPr>
            <a:spLocks noGrp="1"/>
          </p:cNvSpPr>
          <p:nvPr>
            <p:ph type="ftr" sz="quarter" idx="11"/>
          </p:nvPr>
        </p:nvSpPr>
        <p:spPr/>
        <p:txBody>
          <a:bodyPr/>
          <a:lstStyle/>
          <a:p>
            <a:endParaRPr lang="tr-TR" dirty="0">
              <a:solidFill>
                <a:srgbClr val="DFE6D0"/>
              </a:solidFill>
            </a:endParaRPr>
          </a:p>
        </p:txBody>
      </p:sp>
      <p:sp>
        <p:nvSpPr>
          <p:cNvPr id="6" name="Slide Number Placeholder 5"/>
          <p:cNvSpPr>
            <a:spLocks noGrp="1"/>
          </p:cNvSpPr>
          <p:nvPr>
            <p:ph type="sldNum" sz="quarter" idx="12"/>
          </p:nvPr>
        </p:nvSpPr>
        <p:spPr/>
        <p:txBody>
          <a:bodyPr/>
          <a:lstStyle/>
          <a:p>
            <a:fld id="{8863925E-AF90-4949-9D2B-AAB2A9A52FEB}" type="slidenum">
              <a:rPr lang="tr-TR" smtClean="0">
                <a:solidFill>
                  <a:srgbClr val="DFE6D0"/>
                </a:solidFill>
              </a:rPr>
              <a:pPr/>
              <a:t>‹#›</a:t>
            </a:fld>
            <a:endParaRPr lang="tr-TR" dirty="0">
              <a:solidFill>
                <a:srgbClr val="DFE6D0"/>
              </a:solidFill>
            </a:endParaRPr>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tr-TR"/>
              <a:t>Asıl başlık stili için tıklatın</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Tree>
    <p:extLst>
      <p:ext uri="{BB962C8B-B14F-4D97-AF65-F5344CB8AC3E}">
        <p14:creationId xmlns:p14="http://schemas.microsoft.com/office/powerpoint/2010/main" val="5720012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13EB7870-B640-419B-8C84-137BE46F74E5}" type="datetimeFigureOut">
              <a:rPr lang="tr-TR" smtClean="0">
                <a:solidFill>
                  <a:srgbClr val="DFE6D0"/>
                </a:solidFill>
              </a:rPr>
              <a:pPr/>
              <a:t>23.12.2024</a:t>
            </a:fld>
            <a:endParaRPr lang="tr-TR" dirty="0">
              <a:solidFill>
                <a:srgbClr val="DFE6D0"/>
              </a:solidFill>
            </a:endParaRPr>
          </a:p>
        </p:txBody>
      </p:sp>
      <p:sp>
        <p:nvSpPr>
          <p:cNvPr id="5" name="Footer Placeholder 4"/>
          <p:cNvSpPr>
            <a:spLocks noGrp="1"/>
          </p:cNvSpPr>
          <p:nvPr>
            <p:ph type="ftr" sz="quarter" idx="11"/>
          </p:nvPr>
        </p:nvSpPr>
        <p:spPr/>
        <p:txBody>
          <a:bodyPr/>
          <a:lstStyle/>
          <a:p>
            <a:endParaRPr lang="tr-TR" dirty="0">
              <a:solidFill>
                <a:srgbClr val="DFE6D0"/>
              </a:solidFill>
            </a:endParaRPr>
          </a:p>
        </p:txBody>
      </p:sp>
      <p:sp>
        <p:nvSpPr>
          <p:cNvPr id="6" name="Slide Number Placeholder 5"/>
          <p:cNvSpPr>
            <a:spLocks noGrp="1"/>
          </p:cNvSpPr>
          <p:nvPr>
            <p:ph type="sldNum" sz="quarter" idx="12"/>
          </p:nvPr>
        </p:nvSpPr>
        <p:spPr/>
        <p:txBody>
          <a:bodyPr/>
          <a:lstStyle/>
          <a:p>
            <a:fld id="{8863925E-AF90-4949-9D2B-AAB2A9A52FEB}" type="slidenum">
              <a:rPr lang="tr-TR" smtClean="0">
                <a:solidFill>
                  <a:srgbClr val="DFE6D0"/>
                </a:solidFill>
              </a:rPr>
              <a:pPr/>
              <a:t>‹#›</a:t>
            </a:fld>
            <a:endParaRPr lang="tr-TR" dirty="0">
              <a:solidFill>
                <a:srgbClr val="DFE6D0"/>
              </a:solidFill>
            </a:endParaRPr>
          </a:p>
        </p:txBody>
      </p:sp>
    </p:spTree>
    <p:extLst>
      <p:ext uri="{BB962C8B-B14F-4D97-AF65-F5344CB8AC3E}">
        <p14:creationId xmlns:p14="http://schemas.microsoft.com/office/powerpoint/2010/main" val="3110401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95" name="Title 94"/>
          <p:cNvSpPr>
            <a:spLocks noGrp="1"/>
          </p:cNvSpPr>
          <p:nvPr>
            <p:ph type="title"/>
          </p:nvPr>
        </p:nvSpPr>
        <p:spPr>
          <a:xfrm>
            <a:off x="609600" y="4463568"/>
            <a:ext cx="11074400" cy="1143000"/>
          </a:xfrm>
        </p:spPr>
        <p:txBody>
          <a:bodyPr/>
          <a:lstStyle/>
          <a:p>
            <a:r>
              <a:rPr lang="tr-TR"/>
              <a:t>Asıl başlık stili için tıklatın</a:t>
            </a:r>
            <a:endParaRPr lang="en-US"/>
          </a:p>
        </p:txBody>
      </p:sp>
      <p:sp>
        <p:nvSpPr>
          <p:cNvPr id="2" name="Date Placeholder 1"/>
          <p:cNvSpPr>
            <a:spLocks noGrp="1"/>
          </p:cNvSpPr>
          <p:nvPr>
            <p:ph type="dt" sz="half" idx="10"/>
          </p:nvPr>
        </p:nvSpPr>
        <p:spPr/>
        <p:txBody>
          <a:bodyPr/>
          <a:lstStyle/>
          <a:p>
            <a:fld id="{13EB7870-B640-419B-8C84-137BE46F74E5}" type="datetimeFigureOut">
              <a:rPr lang="tr-TR" smtClean="0">
                <a:solidFill>
                  <a:srgbClr val="1D3641"/>
                </a:solidFill>
              </a:rPr>
              <a:pPr/>
              <a:t>23.12.2024</a:t>
            </a:fld>
            <a:endParaRPr lang="tr-TR" dirty="0">
              <a:solidFill>
                <a:srgbClr val="1D3641"/>
              </a:solidFill>
            </a:endParaRPr>
          </a:p>
        </p:txBody>
      </p:sp>
      <p:sp>
        <p:nvSpPr>
          <p:cNvPr id="91" name="Footer Placeholder 90"/>
          <p:cNvSpPr>
            <a:spLocks noGrp="1"/>
          </p:cNvSpPr>
          <p:nvPr>
            <p:ph type="ftr" sz="quarter" idx="11"/>
          </p:nvPr>
        </p:nvSpPr>
        <p:spPr/>
        <p:txBody>
          <a:bodyPr/>
          <a:lstStyle/>
          <a:p>
            <a:endParaRPr lang="tr-TR" dirty="0">
              <a:solidFill>
                <a:srgbClr val="1D3641"/>
              </a:solidFill>
            </a:endParaRPr>
          </a:p>
        </p:txBody>
      </p:sp>
      <p:sp>
        <p:nvSpPr>
          <p:cNvPr id="92" name="Slide Number Placeholder 91"/>
          <p:cNvSpPr>
            <a:spLocks noGrp="1"/>
          </p:cNvSpPr>
          <p:nvPr>
            <p:ph type="sldNum" sz="quarter" idx="12"/>
          </p:nvPr>
        </p:nvSpPr>
        <p:spPr/>
        <p:txBody>
          <a:bodyPr/>
          <a:lstStyle/>
          <a:p>
            <a:fld id="{8863925E-AF90-4949-9D2B-AAB2A9A52FEB}" type="slidenum">
              <a:rPr lang="tr-TR" smtClean="0">
                <a:solidFill>
                  <a:srgbClr val="1D3641"/>
                </a:solidFill>
              </a:rPr>
              <a:pPr/>
              <a:t>‹#›</a:t>
            </a:fld>
            <a:endParaRPr lang="tr-TR" dirty="0">
              <a:solidFill>
                <a:srgbClr val="1D3641"/>
              </a:solidFill>
            </a:endParaRPr>
          </a:p>
        </p:txBody>
      </p:sp>
    </p:spTree>
    <p:extLst>
      <p:ext uri="{BB962C8B-B14F-4D97-AF65-F5344CB8AC3E}">
        <p14:creationId xmlns:p14="http://schemas.microsoft.com/office/powerpoint/2010/main" val="391225642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13EB7870-B640-419B-8C84-137BE46F74E5}" type="datetimeFigureOut">
              <a:rPr lang="tr-TR" smtClean="0">
                <a:solidFill>
                  <a:srgbClr val="DFE6D0"/>
                </a:solidFill>
              </a:rPr>
              <a:pPr/>
              <a:t>23.12.2024</a:t>
            </a:fld>
            <a:endParaRPr lang="tr-TR" dirty="0">
              <a:solidFill>
                <a:srgbClr val="DFE6D0"/>
              </a:solidFill>
            </a:endParaRPr>
          </a:p>
        </p:txBody>
      </p:sp>
      <p:sp>
        <p:nvSpPr>
          <p:cNvPr id="6" name="Footer Placeholder 5"/>
          <p:cNvSpPr>
            <a:spLocks noGrp="1"/>
          </p:cNvSpPr>
          <p:nvPr>
            <p:ph type="ftr" sz="quarter" idx="11"/>
          </p:nvPr>
        </p:nvSpPr>
        <p:spPr/>
        <p:txBody>
          <a:bodyPr/>
          <a:lstStyle/>
          <a:p>
            <a:endParaRPr lang="tr-TR" dirty="0">
              <a:solidFill>
                <a:srgbClr val="DFE6D0"/>
              </a:solidFill>
            </a:endParaRPr>
          </a:p>
        </p:txBody>
      </p:sp>
      <p:sp>
        <p:nvSpPr>
          <p:cNvPr id="7" name="Slide Number Placeholder 6"/>
          <p:cNvSpPr>
            <a:spLocks noGrp="1"/>
          </p:cNvSpPr>
          <p:nvPr>
            <p:ph type="sldNum" sz="quarter" idx="12"/>
          </p:nvPr>
        </p:nvSpPr>
        <p:spPr/>
        <p:txBody>
          <a:bodyPr/>
          <a:lstStyle/>
          <a:p>
            <a:fld id="{8863925E-AF90-4949-9D2B-AAB2A9A52FEB}" type="slidenum">
              <a:rPr lang="tr-TR" smtClean="0">
                <a:solidFill>
                  <a:srgbClr val="DFE6D0"/>
                </a:solidFill>
              </a:rPr>
              <a:pPr/>
              <a:t>‹#›</a:t>
            </a:fld>
            <a:endParaRPr lang="tr-TR" dirty="0">
              <a:solidFill>
                <a:srgbClr val="DFE6D0"/>
              </a:solidFill>
            </a:endParaRPr>
          </a:p>
        </p:txBody>
      </p:sp>
    </p:spTree>
    <p:extLst>
      <p:ext uri="{BB962C8B-B14F-4D97-AF65-F5344CB8AC3E}">
        <p14:creationId xmlns:p14="http://schemas.microsoft.com/office/powerpoint/2010/main" val="34554559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13EB7870-B640-419B-8C84-137BE46F74E5}" type="datetimeFigureOut">
              <a:rPr lang="tr-TR" smtClean="0">
                <a:solidFill>
                  <a:srgbClr val="DFE6D0"/>
                </a:solidFill>
              </a:rPr>
              <a:pPr/>
              <a:t>23.12.2024</a:t>
            </a:fld>
            <a:endParaRPr lang="tr-TR" dirty="0">
              <a:solidFill>
                <a:srgbClr val="DFE6D0"/>
              </a:solidFill>
            </a:endParaRPr>
          </a:p>
        </p:txBody>
      </p:sp>
      <p:sp>
        <p:nvSpPr>
          <p:cNvPr id="8" name="Footer Placeholder 7"/>
          <p:cNvSpPr>
            <a:spLocks noGrp="1"/>
          </p:cNvSpPr>
          <p:nvPr>
            <p:ph type="ftr" sz="quarter" idx="11"/>
          </p:nvPr>
        </p:nvSpPr>
        <p:spPr/>
        <p:txBody>
          <a:bodyPr/>
          <a:lstStyle/>
          <a:p>
            <a:endParaRPr lang="tr-TR" dirty="0">
              <a:solidFill>
                <a:srgbClr val="DFE6D0"/>
              </a:solidFill>
            </a:endParaRPr>
          </a:p>
        </p:txBody>
      </p:sp>
      <p:sp>
        <p:nvSpPr>
          <p:cNvPr id="9" name="Slide Number Placeholder 8"/>
          <p:cNvSpPr>
            <a:spLocks noGrp="1"/>
          </p:cNvSpPr>
          <p:nvPr>
            <p:ph type="sldNum" sz="quarter" idx="12"/>
          </p:nvPr>
        </p:nvSpPr>
        <p:spPr/>
        <p:txBody>
          <a:bodyPr/>
          <a:lstStyle/>
          <a:p>
            <a:fld id="{8863925E-AF90-4949-9D2B-AAB2A9A52FEB}" type="slidenum">
              <a:rPr lang="tr-TR" smtClean="0">
                <a:solidFill>
                  <a:srgbClr val="DFE6D0"/>
                </a:solidFill>
              </a:rPr>
              <a:pPr/>
              <a:t>‹#›</a:t>
            </a:fld>
            <a:endParaRPr lang="tr-TR" dirty="0">
              <a:solidFill>
                <a:srgbClr val="DFE6D0"/>
              </a:solidFill>
            </a:endParaRPr>
          </a:p>
        </p:txBody>
      </p:sp>
    </p:spTree>
    <p:extLst>
      <p:ext uri="{BB962C8B-B14F-4D97-AF65-F5344CB8AC3E}">
        <p14:creationId xmlns:p14="http://schemas.microsoft.com/office/powerpoint/2010/main" val="1596363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13EB7870-B640-419B-8C84-137BE46F74E5}" type="datetimeFigureOut">
              <a:rPr lang="tr-TR" smtClean="0">
                <a:solidFill>
                  <a:srgbClr val="DFE6D0"/>
                </a:solidFill>
              </a:rPr>
              <a:pPr/>
              <a:t>23.12.2024</a:t>
            </a:fld>
            <a:endParaRPr lang="tr-TR" dirty="0">
              <a:solidFill>
                <a:srgbClr val="DFE6D0"/>
              </a:solidFill>
            </a:endParaRPr>
          </a:p>
        </p:txBody>
      </p:sp>
      <p:sp>
        <p:nvSpPr>
          <p:cNvPr id="4" name="Footer Placeholder 3"/>
          <p:cNvSpPr>
            <a:spLocks noGrp="1"/>
          </p:cNvSpPr>
          <p:nvPr>
            <p:ph type="ftr" sz="quarter" idx="11"/>
          </p:nvPr>
        </p:nvSpPr>
        <p:spPr/>
        <p:txBody>
          <a:bodyPr/>
          <a:lstStyle/>
          <a:p>
            <a:endParaRPr lang="tr-TR" dirty="0">
              <a:solidFill>
                <a:srgbClr val="DFE6D0"/>
              </a:solidFill>
            </a:endParaRPr>
          </a:p>
        </p:txBody>
      </p:sp>
      <p:sp>
        <p:nvSpPr>
          <p:cNvPr id="5" name="Slide Number Placeholder 4"/>
          <p:cNvSpPr>
            <a:spLocks noGrp="1"/>
          </p:cNvSpPr>
          <p:nvPr>
            <p:ph type="sldNum" sz="quarter" idx="12"/>
          </p:nvPr>
        </p:nvSpPr>
        <p:spPr/>
        <p:txBody>
          <a:bodyPr/>
          <a:lstStyle/>
          <a:p>
            <a:fld id="{8863925E-AF90-4949-9D2B-AAB2A9A52FEB}" type="slidenum">
              <a:rPr lang="tr-TR" smtClean="0">
                <a:solidFill>
                  <a:srgbClr val="DFE6D0"/>
                </a:solidFill>
              </a:rPr>
              <a:pPr/>
              <a:t>‹#›</a:t>
            </a:fld>
            <a:endParaRPr lang="tr-TR" dirty="0">
              <a:solidFill>
                <a:srgbClr val="DFE6D0"/>
              </a:solidFill>
            </a:endParaRPr>
          </a:p>
        </p:txBody>
      </p:sp>
    </p:spTree>
    <p:extLst>
      <p:ext uri="{BB962C8B-B14F-4D97-AF65-F5344CB8AC3E}">
        <p14:creationId xmlns:p14="http://schemas.microsoft.com/office/powerpoint/2010/main" val="549309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B7870-B640-419B-8C84-137BE46F74E5}" type="datetimeFigureOut">
              <a:rPr lang="tr-TR" smtClean="0">
                <a:solidFill>
                  <a:srgbClr val="DFE6D0"/>
                </a:solidFill>
              </a:rPr>
              <a:pPr/>
              <a:t>23.12.2024</a:t>
            </a:fld>
            <a:endParaRPr lang="tr-TR" dirty="0">
              <a:solidFill>
                <a:srgbClr val="DFE6D0"/>
              </a:solidFill>
            </a:endParaRPr>
          </a:p>
        </p:txBody>
      </p:sp>
      <p:sp>
        <p:nvSpPr>
          <p:cNvPr id="3" name="Footer Placeholder 2"/>
          <p:cNvSpPr>
            <a:spLocks noGrp="1"/>
          </p:cNvSpPr>
          <p:nvPr>
            <p:ph type="ftr" sz="quarter" idx="11"/>
          </p:nvPr>
        </p:nvSpPr>
        <p:spPr/>
        <p:txBody>
          <a:bodyPr/>
          <a:lstStyle/>
          <a:p>
            <a:endParaRPr lang="tr-TR" dirty="0">
              <a:solidFill>
                <a:srgbClr val="DFE6D0"/>
              </a:solidFill>
            </a:endParaRPr>
          </a:p>
        </p:txBody>
      </p:sp>
      <p:sp>
        <p:nvSpPr>
          <p:cNvPr id="4" name="Slide Number Placeholder 3"/>
          <p:cNvSpPr>
            <a:spLocks noGrp="1"/>
          </p:cNvSpPr>
          <p:nvPr>
            <p:ph type="sldNum" sz="quarter" idx="12"/>
          </p:nvPr>
        </p:nvSpPr>
        <p:spPr/>
        <p:txBody>
          <a:bodyPr/>
          <a:lstStyle/>
          <a:p>
            <a:fld id="{8863925E-AF90-4949-9D2B-AAB2A9A52FEB}" type="slidenum">
              <a:rPr lang="tr-TR" smtClean="0">
                <a:solidFill>
                  <a:srgbClr val="DFE6D0"/>
                </a:solidFill>
              </a:rPr>
              <a:pPr/>
              <a:t>‹#›</a:t>
            </a:fld>
            <a:endParaRPr lang="tr-TR" dirty="0">
              <a:solidFill>
                <a:srgbClr val="DFE6D0"/>
              </a:solidFill>
            </a:endParaRPr>
          </a:p>
        </p:txBody>
      </p:sp>
    </p:spTree>
    <p:extLst>
      <p:ext uri="{BB962C8B-B14F-4D97-AF65-F5344CB8AC3E}">
        <p14:creationId xmlns:p14="http://schemas.microsoft.com/office/powerpoint/2010/main" val="34014732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3EB7870-B640-419B-8C84-137BE46F74E5}" type="datetimeFigureOut">
              <a:rPr lang="tr-TR" smtClean="0">
                <a:solidFill>
                  <a:srgbClr val="DFE6D0"/>
                </a:solidFill>
              </a:rPr>
              <a:pPr/>
              <a:t>23.12.2024</a:t>
            </a:fld>
            <a:endParaRPr lang="tr-TR" dirty="0">
              <a:solidFill>
                <a:srgbClr val="DFE6D0"/>
              </a:solidFill>
            </a:endParaRPr>
          </a:p>
        </p:txBody>
      </p:sp>
      <p:sp>
        <p:nvSpPr>
          <p:cNvPr id="6" name="Footer Placeholder 5"/>
          <p:cNvSpPr>
            <a:spLocks noGrp="1"/>
          </p:cNvSpPr>
          <p:nvPr>
            <p:ph type="ftr" sz="quarter" idx="11"/>
          </p:nvPr>
        </p:nvSpPr>
        <p:spPr/>
        <p:txBody>
          <a:bodyPr/>
          <a:lstStyle/>
          <a:p>
            <a:endParaRPr lang="tr-TR" dirty="0">
              <a:solidFill>
                <a:srgbClr val="DFE6D0"/>
              </a:solidFill>
            </a:endParaRPr>
          </a:p>
        </p:txBody>
      </p:sp>
      <p:sp>
        <p:nvSpPr>
          <p:cNvPr id="7" name="Slide Number Placeholder 6"/>
          <p:cNvSpPr>
            <a:spLocks noGrp="1"/>
          </p:cNvSpPr>
          <p:nvPr>
            <p:ph type="sldNum" sz="quarter" idx="12"/>
          </p:nvPr>
        </p:nvSpPr>
        <p:spPr/>
        <p:txBody>
          <a:bodyPr/>
          <a:lstStyle/>
          <a:p>
            <a:fld id="{8863925E-AF90-4949-9D2B-AAB2A9A52FEB}" type="slidenum">
              <a:rPr lang="tr-TR" smtClean="0">
                <a:solidFill>
                  <a:srgbClr val="DFE6D0"/>
                </a:solidFill>
              </a:rPr>
              <a:pPr/>
              <a:t>‹#›</a:t>
            </a:fld>
            <a:endParaRPr lang="tr-TR" dirty="0">
              <a:solidFill>
                <a:srgbClr val="DFE6D0"/>
              </a:solidFill>
            </a:endParaRPr>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tr-TR"/>
              <a:t>Asıl başlık stili için tıklatın</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1534120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5" name="Date Placeholder 4"/>
          <p:cNvSpPr>
            <a:spLocks noGrp="1"/>
          </p:cNvSpPr>
          <p:nvPr>
            <p:ph type="dt" sz="half" idx="10"/>
          </p:nvPr>
        </p:nvSpPr>
        <p:spPr/>
        <p:txBody>
          <a:bodyPr/>
          <a:lstStyle/>
          <a:p>
            <a:fld id="{13EB7870-B640-419B-8C84-137BE46F74E5}" type="datetimeFigureOut">
              <a:rPr lang="tr-TR" smtClean="0">
                <a:solidFill>
                  <a:srgbClr val="DFE6D0"/>
                </a:solidFill>
              </a:rPr>
              <a:pPr/>
              <a:t>23.12.2024</a:t>
            </a:fld>
            <a:endParaRPr lang="tr-TR" dirty="0">
              <a:solidFill>
                <a:srgbClr val="DFE6D0"/>
              </a:solidFill>
            </a:endParaRPr>
          </a:p>
        </p:txBody>
      </p:sp>
      <p:sp>
        <p:nvSpPr>
          <p:cNvPr id="6" name="Footer Placeholder 5"/>
          <p:cNvSpPr>
            <a:spLocks noGrp="1"/>
          </p:cNvSpPr>
          <p:nvPr>
            <p:ph type="ftr" sz="quarter" idx="11"/>
          </p:nvPr>
        </p:nvSpPr>
        <p:spPr/>
        <p:txBody>
          <a:bodyPr/>
          <a:lstStyle/>
          <a:p>
            <a:endParaRPr lang="tr-TR" dirty="0">
              <a:solidFill>
                <a:srgbClr val="DFE6D0"/>
              </a:solidFill>
            </a:endParaRPr>
          </a:p>
        </p:txBody>
      </p:sp>
      <p:sp>
        <p:nvSpPr>
          <p:cNvPr id="7" name="Slide Number Placeholder 6"/>
          <p:cNvSpPr>
            <a:spLocks noGrp="1"/>
          </p:cNvSpPr>
          <p:nvPr>
            <p:ph type="sldNum" sz="quarter" idx="12"/>
          </p:nvPr>
        </p:nvSpPr>
        <p:spPr/>
        <p:txBody>
          <a:bodyPr/>
          <a:lstStyle/>
          <a:p>
            <a:fld id="{8863925E-AF90-4949-9D2B-AAB2A9A52FEB}" type="slidenum">
              <a:rPr lang="tr-TR" smtClean="0">
                <a:solidFill>
                  <a:srgbClr val="DFE6D0"/>
                </a:solidFill>
              </a:rPr>
              <a:pPr/>
              <a:t>‹#›</a:t>
            </a:fld>
            <a:endParaRPr lang="tr-TR" dirty="0">
              <a:solidFill>
                <a:srgbClr val="DFE6D0"/>
              </a:solidFill>
            </a:endParaRPr>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tr-TR"/>
              <a:t>Asıl başlık stili için tıklatın</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237438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CEF45F3-D53A-4F02-9779-A30DE3757F84}" type="datetimeFigureOut">
              <a:rPr lang="tr-TR" smtClean="0"/>
              <a:t>23.12.2024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4364D9-C2B1-401A-84D2-D77061C3A598}" type="slidenum">
              <a:rPr lang="tr-TR" smtClean="0"/>
              <a:t>‹#›</a:t>
            </a:fld>
            <a:endParaRPr lang="tr-TR"/>
          </a:p>
        </p:txBody>
      </p:sp>
    </p:spTree>
    <p:extLst>
      <p:ext uri="{BB962C8B-B14F-4D97-AF65-F5344CB8AC3E}">
        <p14:creationId xmlns:p14="http://schemas.microsoft.com/office/powerpoint/2010/main" val="4255634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13EB7870-B640-419B-8C84-137BE46F74E5}" type="datetimeFigureOut">
              <a:rPr lang="tr-TR" smtClean="0">
                <a:solidFill>
                  <a:srgbClr val="DFE6D0"/>
                </a:solidFill>
              </a:rPr>
              <a:pPr/>
              <a:t>23.12.2024</a:t>
            </a:fld>
            <a:endParaRPr lang="tr-TR" dirty="0">
              <a:solidFill>
                <a:srgbClr val="DFE6D0"/>
              </a:solidFill>
            </a:endParaRPr>
          </a:p>
        </p:txBody>
      </p:sp>
      <p:sp>
        <p:nvSpPr>
          <p:cNvPr id="5" name="Footer Placeholder 4"/>
          <p:cNvSpPr>
            <a:spLocks noGrp="1"/>
          </p:cNvSpPr>
          <p:nvPr>
            <p:ph type="ftr" sz="quarter" idx="11"/>
          </p:nvPr>
        </p:nvSpPr>
        <p:spPr/>
        <p:txBody>
          <a:bodyPr/>
          <a:lstStyle/>
          <a:p>
            <a:endParaRPr lang="tr-TR" dirty="0">
              <a:solidFill>
                <a:srgbClr val="DFE6D0"/>
              </a:solidFill>
            </a:endParaRPr>
          </a:p>
        </p:txBody>
      </p:sp>
      <p:sp>
        <p:nvSpPr>
          <p:cNvPr id="6" name="Slide Number Placeholder 5"/>
          <p:cNvSpPr>
            <a:spLocks noGrp="1"/>
          </p:cNvSpPr>
          <p:nvPr>
            <p:ph type="sldNum" sz="quarter" idx="12"/>
          </p:nvPr>
        </p:nvSpPr>
        <p:spPr/>
        <p:txBody>
          <a:bodyPr/>
          <a:lstStyle/>
          <a:p>
            <a:fld id="{8863925E-AF90-4949-9D2B-AAB2A9A52FEB}" type="slidenum">
              <a:rPr lang="tr-TR" smtClean="0">
                <a:solidFill>
                  <a:srgbClr val="DFE6D0"/>
                </a:solidFill>
              </a:rPr>
              <a:pPr/>
              <a:t>‹#›</a:t>
            </a:fld>
            <a:endParaRPr lang="tr-TR" dirty="0">
              <a:solidFill>
                <a:srgbClr val="DFE6D0"/>
              </a:solidFill>
            </a:endParaRPr>
          </a:p>
        </p:txBody>
      </p:sp>
    </p:spTree>
    <p:extLst>
      <p:ext uri="{BB962C8B-B14F-4D97-AF65-F5344CB8AC3E}">
        <p14:creationId xmlns:p14="http://schemas.microsoft.com/office/powerpoint/2010/main" val="32167836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13EB7870-B640-419B-8C84-137BE46F74E5}" type="datetimeFigureOut">
              <a:rPr lang="tr-TR" smtClean="0">
                <a:solidFill>
                  <a:srgbClr val="DFE6D0"/>
                </a:solidFill>
              </a:rPr>
              <a:pPr/>
              <a:t>23.12.2024</a:t>
            </a:fld>
            <a:endParaRPr lang="tr-TR" dirty="0">
              <a:solidFill>
                <a:srgbClr val="DFE6D0"/>
              </a:solidFill>
            </a:endParaRPr>
          </a:p>
        </p:txBody>
      </p:sp>
      <p:sp>
        <p:nvSpPr>
          <p:cNvPr id="5" name="Footer Placeholder 4"/>
          <p:cNvSpPr>
            <a:spLocks noGrp="1"/>
          </p:cNvSpPr>
          <p:nvPr>
            <p:ph type="ftr" sz="quarter" idx="11"/>
          </p:nvPr>
        </p:nvSpPr>
        <p:spPr/>
        <p:txBody>
          <a:bodyPr/>
          <a:lstStyle/>
          <a:p>
            <a:endParaRPr lang="tr-TR" dirty="0">
              <a:solidFill>
                <a:srgbClr val="DFE6D0"/>
              </a:solidFill>
            </a:endParaRPr>
          </a:p>
        </p:txBody>
      </p:sp>
      <p:sp>
        <p:nvSpPr>
          <p:cNvPr id="6" name="Slide Number Placeholder 5"/>
          <p:cNvSpPr>
            <a:spLocks noGrp="1"/>
          </p:cNvSpPr>
          <p:nvPr>
            <p:ph type="sldNum" sz="quarter" idx="12"/>
          </p:nvPr>
        </p:nvSpPr>
        <p:spPr/>
        <p:txBody>
          <a:bodyPr/>
          <a:lstStyle/>
          <a:p>
            <a:fld id="{8863925E-AF90-4949-9D2B-AAB2A9A52FEB}" type="slidenum">
              <a:rPr lang="tr-TR" smtClean="0">
                <a:solidFill>
                  <a:srgbClr val="DFE6D0"/>
                </a:solidFill>
              </a:rPr>
              <a:pPr/>
              <a:t>‹#›</a:t>
            </a:fld>
            <a:endParaRPr lang="tr-TR" dirty="0">
              <a:solidFill>
                <a:srgbClr val="DFE6D0"/>
              </a:solidFill>
            </a:endParaRPr>
          </a:p>
        </p:txBody>
      </p:sp>
    </p:spTree>
    <p:extLst>
      <p:ext uri="{BB962C8B-B14F-4D97-AF65-F5344CB8AC3E}">
        <p14:creationId xmlns:p14="http://schemas.microsoft.com/office/powerpoint/2010/main" val="24420356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67FD483-9AFC-468B-A910-A353BA6D0793}" type="datetime1">
              <a:rPr lang="tr-TR" smtClean="0"/>
              <a:t>23.12.2024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030CC9-2012-465D-9EE1-4BF17FCABD05}" type="slidenum">
              <a:rPr lang="tr-TR" smtClean="0"/>
              <a:t>‹#›</a:t>
            </a:fld>
            <a:endParaRPr lang="tr-TR"/>
          </a:p>
        </p:txBody>
      </p:sp>
    </p:spTree>
    <p:extLst>
      <p:ext uri="{BB962C8B-B14F-4D97-AF65-F5344CB8AC3E}">
        <p14:creationId xmlns:p14="http://schemas.microsoft.com/office/powerpoint/2010/main" val="41595064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46667" y="288926"/>
            <a:ext cx="10515600" cy="862542"/>
          </a:xfrm>
          <a:solidFill>
            <a:schemeClr val="bg1"/>
          </a:solidFill>
        </p:spPr>
        <p:txBody>
          <a:bodyPr/>
          <a:lstStyle/>
          <a:p>
            <a:r>
              <a:rPr lang="tr-TR" dirty="0"/>
              <a:t>Asıl başlık stili için tıklatın</a:t>
            </a:r>
          </a:p>
        </p:txBody>
      </p:sp>
      <p:sp>
        <p:nvSpPr>
          <p:cNvPr id="3" name="İçerik Yer Tutucusu 2"/>
          <p:cNvSpPr>
            <a:spLocks noGrp="1"/>
          </p:cNvSpPr>
          <p:nvPr>
            <p:ph idx="1"/>
          </p:nvPr>
        </p:nvSpPr>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06882C30-F79D-4D7A-9E7B-6A6AC7F0FE92}" type="datetime1">
              <a:rPr lang="tr-TR" smtClean="0"/>
              <a:t>23.12.2024</a:t>
            </a:fld>
            <a:endParaRPr lang="tr-TR"/>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7030CC9-2012-465D-9EE1-4BF17FCABD05}" type="slidenum">
              <a:rPr lang="tr-TR" smtClean="0"/>
              <a:t>‹#›</a:t>
            </a:fld>
            <a:endParaRPr lang="tr-TR"/>
          </a:p>
        </p:txBody>
      </p:sp>
    </p:spTree>
    <p:extLst>
      <p:ext uri="{BB962C8B-B14F-4D97-AF65-F5344CB8AC3E}">
        <p14:creationId xmlns:p14="http://schemas.microsoft.com/office/powerpoint/2010/main" val="20593999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0B8EEB6-E4CC-4ABB-8F3F-41DA07BDCD0A}" type="datetime1">
              <a:rPr lang="tr-TR" smtClean="0"/>
              <a:t>23.12.2024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030CC9-2012-465D-9EE1-4BF17FCABD05}" type="slidenum">
              <a:rPr lang="tr-TR" smtClean="0"/>
              <a:t>‹#›</a:t>
            </a:fld>
            <a:endParaRPr lang="tr-TR"/>
          </a:p>
        </p:txBody>
      </p:sp>
    </p:spTree>
    <p:extLst>
      <p:ext uri="{BB962C8B-B14F-4D97-AF65-F5344CB8AC3E}">
        <p14:creationId xmlns:p14="http://schemas.microsoft.com/office/powerpoint/2010/main" val="22811855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9433924-0A05-441C-A352-423B56D1D6C5}" type="datetime1">
              <a:rPr lang="tr-TR" smtClean="0"/>
              <a:t>23.12.2024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030CC9-2012-465D-9EE1-4BF17FCABD05}" type="slidenum">
              <a:rPr lang="tr-TR" smtClean="0"/>
              <a:t>‹#›</a:t>
            </a:fld>
            <a:endParaRPr lang="tr-TR"/>
          </a:p>
        </p:txBody>
      </p:sp>
    </p:spTree>
    <p:extLst>
      <p:ext uri="{BB962C8B-B14F-4D97-AF65-F5344CB8AC3E}">
        <p14:creationId xmlns:p14="http://schemas.microsoft.com/office/powerpoint/2010/main" val="3877686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42EF7ED-8E61-4BE6-8B7A-F42613E64638}" type="datetime1">
              <a:rPr lang="tr-TR" smtClean="0"/>
              <a:t>23.12.2024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7030CC9-2012-465D-9EE1-4BF17FCABD05}" type="slidenum">
              <a:rPr lang="tr-TR" smtClean="0"/>
              <a:t>‹#›</a:t>
            </a:fld>
            <a:endParaRPr lang="tr-TR"/>
          </a:p>
        </p:txBody>
      </p:sp>
    </p:spTree>
    <p:extLst>
      <p:ext uri="{BB962C8B-B14F-4D97-AF65-F5344CB8AC3E}">
        <p14:creationId xmlns:p14="http://schemas.microsoft.com/office/powerpoint/2010/main" val="1872802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A084679-C09F-4CD0-861E-B7A6129DC381}" type="datetime1">
              <a:rPr lang="tr-TR" smtClean="0"/>
              <a:t>23.12.2024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7030CC9-2012-465D-9EE1-4BF17FCABD05}" type="slidenum">
              <a:rPr lang="tr-TR" smtClean="0"/>
              <a:t>‹#›</a:t>
            </a:fld>
            <a:endParaRPr lang="tr-TR"/>
          </a:p>
        </p:txBody>
      </p:sp>
    </p:spTree>
    <p:extLst>
      <p:ext uri="{BB962C8B-B14F-4D97-AF65-F5344CB8AC3E}">
        <p14:creationId xmlns:p14="http://schemas.microsoft.com/office/powerpoint/2010/main" val="33443219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8B20E9E-0B77-44FD-9349-C6E5F75D1C37}" type="datetime1">
              <a:rPr lang="tr-TR" smtClean="0"/>
              <a:t>23.12.2024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7030CC9-2012-465D-9EE1-4BF17FCABD05}" type="slidenum">
              <a:rPr lang="tr-TR" smtClean="0"/>
              <a:t>‹#›</a:t>
            </a:fld>
            <a:endParaRPr lang="tr-TR"/>
          </a:p>
        </p:txBody>
      </p:sp>
    </p:spTree>
    <p:extLst>
      <p:ext uri="{BB962C8B-B14F-4D97-AF65-F5344CB8AC3E}">
        <p14:creationId xmlns:p14="http://schemas.microsoft.com/office/powerpoint/2010/main" val="18974030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ABDB0F6-08B0-48E5-B583-F12C4F951C9F}" type="datetime1">
              <a:rPr lang="tr-TR" smtClean="0"/>
              <a:t>23.12.2024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030CC9-2012-465D-9EE1-4BF17FCABD05}" type="slidenum">
              <a:rPr lang="tr-TR" smtClean="0"/>
              <a:t>‹#›</a:t>
            </a:fld>
            <a:endParaRPr lang="tr-TR"/>
          </a:p>
        </p:txBody>
      </p:sp>
    </p:spTree>
    <p:extLst>
      <p:ext uri="{BB962C8B-B14F-4D97-AF65-F5344CB8AC3E}">
        <p14:creationId xmlns:p14="http://schemas.microsoft.com/office/powerpoint/2010/main" val="210213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CEF45F3-D53A-4F02-9779-A30DE3757F84}" type="datetimeFigureOut">
              <a:rPr lang="tr-TR" smtClean="0"/>
              <a:t>23.12.2024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4364D9-C2B1-401A-84D2-D77061C3A598}" type="slidenum">
              <a:rPr lang="tr-TR" smtClean="0"/>
              <a:t>‹#›</a:t>
            </a:fld>
            <a:endParaRPr lang="tr-TR"/>
          </a:p>
        </p:txBody>
      </p:sp>
    </p:spTree>
    <p:extLst>
      <p:ext uri="{BB962C8B-B14F-4D97-AF65-F5344CB8AC3E}">
        <p14:creationId xmlns:p14="http://schemas.microsoft.com/office/powerpoint/2010/main" val="28347204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014130A-95DE-4AE9-9C24-7BCF903779B5}" type="datetime1">
              <a:rPr lang="tr-TR" smtClean="0"/>
              <a:t>23.12.2024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030CC9-2012-465D-9EE1-4BF17FCABD05}" type="slidenum">
              <a:rPr lang="tr-TR" smtClean="0"/>
              <a:t>‹#›</a:t>
            </a:fld>
            <a:endParaRPr lang="tr-TR"/>
          </a:p>
        </p:txBody>
      </p:sp>
    </p:spTree>
    <p:extLst>
      <p:ext uri="{BB962C8B-B14F-4D97-AF65-F5344CB8AC3E}">
        <p14:creationId xmlns:p14="http://schemas.microsoft.com/office/powerpoint/2010/main" val="18353894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381D795-6A71-4E2F-9237-4CA4341BBD68}" type="datetime1">
              <a:rPr lang="tr-TR" smtClean="0"/>
              <a:t>23.12.2024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030CC9-2012-465D-9EE1-4BF17FCABD05}" type="slidenum">
              <a:rPr lang="tr-TR" smtClean="0"/>
              <a:t>‹#›</a:t>
            </a:fld>
            <a:endParaRPr lang="tr-TR"/>
          </a:p>
        </p:txBody>
      </p:sp>
    </p:spTree>
    <p:extLst>
      <p:ext uri="{BB962C8B-B14F-4D97-AF65-F5344CB8AC3E}">
        <p14:creationId xmlns:p14="http://schemas.microsoft.com/office/powerpoint/2010/main" val="2825407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78ACC76-CFB0-4B67-B968-5C1E9464768E}" type="datetime1">
              <a:rPr lang="tr-TR" smtClean="0"/>
              <a:t>23.12.2024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030CC9-2012-465D-9EE1-4BF17FCABD05}" type="slidenum">
              <a:rPr lang="tr-TR" smtClean="0"/>
              <a:t>‹#›</a:t>
            </a:fld>
            <a:endParaRPr lang="tr-TR"/>
          </a:p>
        </p:txBody>
      </p:sp>
    </p:spTree>
    <p:extLst>
      <p:ext uri="{BB962C8B-B14F-4D97-AF65-F5344CB8AC3E}">
        <p14:creationId xmlns:p14="http://schemas.microsoft.com/office/powerpoint/2010/main" val="265591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CEF45F3-D53A-4F02-9779-A30DE3757F84}" type="datetimeFigureOut">
              <a:rPr lang="tr-TR" smtClean="0"/>
              <a:t>23.12.2024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4364D9-C2B1-401A-84D2-D77061C3A598}" type="slidenum">
              <a:rPr lang="tr-TR" smtClean="0"/>
              <a:t>‹#›</a:t>
            </a:fld>
            <a:endParaRPr lang="tr-TR"/>
          </a:p>
        </p:txBody>
      </p:sp>
    </p:spTree>
    <p:extLst>
      <p:ext uri="{BB962C8B-B14F-4D97-AF65-F5344CB8AC3E}">
        <p14:creationId xmlns:p14="http://schemas.microsoft.com/office/powerpoint/2010/main" val="41275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CEF45F3-D53A-4F02-9779-A30DE3757F84}" type="datetimeFigureOut">
              <a:rPr lang="tr-TR" smtClean="0"/>
              <a:t>23.12.2024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4364D9-C2B1-401A-84D2-D77061C3A598}" type="slidenum">
              <a:rPr lang="tr-TR" smtClean="0"/>
              <a:t>‹#›</a:t>
            </a:fld>
            <a:endParaRPr lang="tr-TR"/>
          </a:p>
        </p:txBody>
      </p:sp>
    </p:spTree>
    <p:extLst>
      <p:ext uri="{BB962C8B-B14F-4D97-AF65-F5344CB8AC3E}">
        <p14:creationId xmlns:p14="http://schemas.microsoft.com/office/powerpoint/2010/main" val="165401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F45F3-D53A-4F02-9779-A30DE3757F84}" type="datetimeFigureOut">
              <a:rPr lang="tr-TR" smtClean="0"/>
              <a:t>23.12.2024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364D9-C2B1-401A-84D2-D77061C3A598}" type="slidenum">
              <a:rPr lang="tr-TR" smtClean="0"/>
              <a:t>‹#›</a:t>
            </a:fld>
            <a:endParaRPr lang="tr-TR"/>
          </a:p>
        </p:txBody>
      </p:sp>
    </p:spTree>
    <p:extLst>
      <p:ext uri="{BB962C8B-B14F-4D97-AF65-F5344CB8AC3E}">
        <p14:creationId xmlns:p14="http://schemas.microsoft.com/office/powerpoint/2010/main" val="82492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Dikdörtgen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8" name="Dikdörtgen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9" name="Dikdörtgen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 name="Başlık Yer Tutucusu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a:t>
            </a:r>
            <a:r>
              <a:rPr lang="tr-TR" noProof="0" dirty="0"/>
              <a:t>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5" name="Altbilgi Yer Tutucusu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tr-TR" dirty="0">
              <a:solidFill>
                <a:srgbClr val="1041A4"/>
              </a:solidFill>
            </a:endParaRPr>
          </a:p>
        </p:txBody>
      </p:sp>
      <p:sp>
        <p:nvSpPr>
          <p:cNvPr id="6" name="Slayt Numarası Yer Tutucusu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4102354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Dikdörtgen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8" name="Dikdörtgen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9" name="Dikdörtgen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 name="Başlık Yer Tutucusu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a:t>
            </a:r>
            <a:r>
              <a:rPr lang="tr-TR" noProof="0" dirty="0"/>
              <a:t>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5" name="Altbilgi Yer Tutucusu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tr-TR" dirty="0">
              <a:solidFill>
                <a:srgbClr val="1041A4"/>
              </a:solidFill>
            </a:endParaRPr>
          </a:p>
        </p:txBody>
      </p:sp>
      <p:sp>
        <p:nvSpPr>
          <p:cNvPr id="6" name="Slayt Numarası Yer Tutucusu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3274509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Dikdörtgen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8" name="Dikdörtgen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9" name="Dikdörtgen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 name="Başlık Yer Tutucusu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a:t>
            </a:r>
            <a:r>
              <a:rPr lang="tr-TR" noProof="0" dirty="0"/>
              <a:t>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tr-TR" smtClean="0">
                <a:solidFill>
                  <a:srgbClr val="1041A4"/>
                </a:solidFill>
              </a:rPr>
              <a:pPr/>
              <a:t>23.12.2024</a:t>
            </a:fld>
            <a:endParaRPr lang="tr-TR" dirty="0">
              <a:solidFill>
                <a:srgbClr val="1041A4"/>
              </a:solidFill>
            </a:endParaRPr>
          </a:p>
        </p:txBody>
      </p:sp>
      <p:sp>
        <p:nvSpPr>
          <p:cNvPr id="5" name="Altbilgi Yer Tutucusu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tr-TR" dirty="0">
              <a:solidFill>
                <a:srgbClr val="1041A4"/>
              </a:solidFill>
            </a:endParaRPr>
          </a:p>
        </p:txBody>
      </p:sp>
      <p:sp>
        <p:nvSpPr>
          <p:cNvPr id="6" name="Slayt Numarası Yer Tutucusu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tr-TR" smtClean="0">
                <a:solidFill>
                  <a:srgbClr val="1041A4"/>
                </a:solidFill>
              </a:rPr>
              <a:pPr/>
              <a:t>‹#›</a:t>
            </a:fld>
            <a:endParaRPr lang="tr-TR" dirty="0">
              <a:solidFill>
                <a:srgbClr val="1041A4"/>
              </a:solidFill>
            </a:endParaRPr>
          </a:p>
        </p:txBody>
      </p:sp>
    </p:spTree>
    <p:extLst>
      <p:ext uri="{BB962C8B-B14F-4D97-AF65-F5344CB8AC3E}">
        <p14:creationId xmlns:p14="http://schemas.microsoft.com/office/powerpoint/2010/main" val="237001288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fld id="{13EB7870-B640-419B-8C84-137BE46F74E5}" type="datetimeFigureOut">
              <a:rPr lang="tr-TR" smtClean="0">
                <a:solidFill>
                  <a:srgbClr val="DFE6D0"/>
                </a:solidFill>
              </a:rPr>
              <a:pPr/>
              <a:t>23.12.2024</a:t>
            </a:fld>
            <a:endParaRPr lang="tr-TR" dirty="0">
              <a:solidFill>
                <a:srgbClr val="DFE6D0"/>
              </a:solidFill>
            </a:endParaRPr>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endParaRPr lang="tr-TR" dirty="0">
              <a:solidFill>
                <a:srgbClr val="DFE6D0"/>
              </a:solidFill>
            </a:endParaRPr>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fld id="{8863925E-AF90-4949-9D2B-AAB2A9A52FEB}" type="slidenum">
              <a:rPr lang="tr-TR" smtClean="0">
                <a:solidFill>
                  <a:srgbClr val="DFE6D0"/>
                </a:solidFill>
              </a:rPr>
              <a:pPr/>
              <a:t>‹#›</a:t>
            </a:fld>
            <a:endParaRPr lang="tr-TR" dirty="0">
              <a:solidFill>
                <a:srgbClr val="DFE6D0"/>
              </a:solidFill>
            </a:endParaRPr>
          </a:p>
        </p:txBody>
      </p:sp>
    </p:spTree>
    <p:extLst>
      <p:ext uri="{BB962C8B-B14F-4D97-AF65-F5344CB8AC3E}">
        <p14:creationId xmlns:p14="http://schemas.microsoft.com/office/powerpoint/2010/main" val="2845463276"/>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62898-E2EB-4312-AEE3-3F17A040FB7A}" type="datetime1">
              <a:rPr lang="tr-TR" smtClean="0"/>
              <a:t>23.12.2024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30CC9-2012-465D-9EE1-4BF17FCABD05}" type="slidenum">
              <a:rPr lang="tr-TR" smtClean="0"/>
              <a:t>‹#›</a:t>
            </a:fld>
            <a:endParaRPr lang="tr-TR"/>
          </a:p>
        </p:txBody>
      </p:sp>
    </p:spTree>
    <p:extLst>
      <p:ext uri="{BB962C8B-B14F-4D97-AF65-F5344CB8AC3E}">
        <p14:creationId xmlns:p14="http://schemas.microsoft.com/office/powerpoint/2010/main" val="25694534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11" Type="http://schemas.openxmlformats.org/officeDocument/2006/relationships/image" Target="../media/image3.png"/><Relationship Id="rId5" Type="http://schemas.openxmlformats.org/officeDocument/2006/relationships/diagramColors" Target="../diagrams/colors4.xml"/><Relationship Id="rId10" Type="http://schemas.openxmlformats.org/officeDocument/2006/relationships/image" Target="../media/image11.png"/><Relationship Id="rId4" Type="http://schemas.openxmlformats.org/officeDocument/2006/relationships/diagramQuickStyle" Target="../diagrams/quickStyle4.xml"/><Relationship Id="rId9" Type="http://schemas.openxmlformats.org/officeDocument/2006/relationships/image" Target="../media/image10.jpe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3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20.wmf"/></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 name="Resim Yer Tutucusu 39"/>
          <p:cNvPicPr>
            <a:picLocks noGrp="1" noChangeAspect="1"/>
          </p:cNvPicPr>
          <p:nvPr>
            <p:ph type="pic" sz="quarter" idx="10"/>
          </p:nvPr>
        </p:nvPicPr>
        <p:blipFill rotWithShape="1">
          <a:blip r:embed="rId2">
            <a:extLst>
              <a:ext uri="{BEBA8EAE-BF5A-486C-A8C5-ECC9F3942E4B}">
                <a14:imgProps xmlns:a14="http://schemas.microsoft.com/office/drawing/2010/main">
                  <a14:imgLayer r:embed="rId3">
                    <a14:imgEffect>
                      <a14:brightnessContrast bright="3000" contrast="17000"/>
                    </a14:imgEffect>
                  </a14:imgLayer>
                </a14:imgProps>
              </a:ext>
              <a:ext uri="{28A0092B-C50C-407E-A947-70E740481C1C}">
                <a14:useLocalDpi xmlns:a14="http://schemas.microsoft.com/office/drawing/2010/main" val="0"/>
              </a:ext>
            </a:extLst>
          </a:blip>
          <a:srcRect l="20443" r="28270" b="10622"/>
          <a:stretch/>
        </p:blipFill>
        <p:spPr>
          <a:xfrm>
            <a:off x="6743703" y="0"/>
            <a:ext cx="5448297" cy="6858000"/>
          </a:xfrm>
        </p:spPr>
      </p:pic>
      <p:sp>
        <p:nvSpPr>
          <p:cNvPr id="54" name="Metin kutusu 53"/>
          <p:cNvSpPr txBox="1"/>
          <p:nvPr/>
        </p:nvSpPr>
        <p:spPr>
          <a:xfrm>
            <a:off x="309966" y="3022169"/>
            <a:ext cx="6710767" cy="2492990"/>
          </a:xfrm>
          <a:prstGeom prst="rect">
            <a:avLst/>
          </a:prstGeom>
          <a:noFill/>
        </p:spPr>
        <p:txBody>
          <a:bodyPr wrap="square" rtlCol="0">
            <a:spAutoFit/>
          </a:bodyPr>
          <a:lstStyle/>
          <a:p>
            <a:pPr algn="ctr">
              <a:lnSpc>
                <a:spcPct val="150000"/>
              </a:lnSpc>
            </a:pPr>
            <a:r>
              <a:rPr lang="tr-TR" sz="3200" dirty="0">
                <a:solidFill>
                  <a:srgbClr val="002060"/>
                </a:solidFill>
              </a:rPr>
              <a:t>Strateji Geliştirime Daire Başkanlığı</a:t>
            </a:r>
          </a:p>
          <a:p>
            <a:pPr algn="ctr">
              <a:lnSpc>
                <a:spcPct val="150000"/>
              </a:lnSpc>
            </a:pPr>
            <a:r>
              <a:rPr lang="tr-TR" sz="2400" dirty="0">
                <a:solidFill>
                  <a:srgbClr val="002060"/>
                </a:solidFill>
              </a:rPr>
              <a:t>Bütçe ve Yatırım Programı Müdürlüğü</a:t>
            </a:r>
          </a:p>
          <a:p>
            <a:pPr algn="ctr">
              <a:lnSpc>
                <a:spcPct val="150000"/>
              </a:lnSpc>
            </a:pPr>
            <a:endParaRPr lang="tr-TR" sz="2400" dirty="0">
              <a:solidFill>
                <a:srgbClr val="002060"/>
              </a:solidFill>
            </a:endParaRPr>
          </a:p>
          <a:p>
            <a:pPr algn="ctr">
              <a:lnSpc>
                <a:spcPct val="150000"/>
              </a:lnSpc>
            </a:pPr>
            <a:r>
              <a:rPr lang="tr-TR" sz="2400" dirty="0">
                <a:solidFill>
                  <a:srgbClr val="002060"/>
                </a:solidFill>
              </a:rPr>
              <a:t>Aralık 2024</a:t>
            </a:r>
          </a:p>
        </p:txBody>
      </p:sp>
      <p:pic>
        <p:nvPicPr>
          <p:cNvPr id="3" name="Resim 2">
            <a:extLst>
              <a:ext uri="{FF2B5EF4-FFF2-40B4-BE49-F238E27FC236}">
                <a16:creationId xmlns:a16="http://schemas.microsoft.com/office/drawing/2014/main" id="{F8BB2443-9577-FCD0-2A58-B24EC031F13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239" y="891991"/>
            <a:ext cx="5008858" cy="1191786"/>
          </a:xfrm>
          <a:prstGeom prst="rect">
            <a:avLst/>
          </a:prstGeom>
          <a:noFill/>
          <a:ln>
            <a:noFill/>
          </a:ln>
        </p:spPr>
      </p:pic>
    </p:spTree>
    <p:extLst>
      <p:ext uri="{BB962C8B-B14F-4D97-AF65-F5344CB8AC3E}">
        <p14:creationId xmlns:p14="http://schemas.microsoft.com/office/powerpoint/2010/main" val="266367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0"/>
            <a:ext cx="12192000" cy="8148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Unvan 1"/>
          <p:cNvSpPr>
            <a:spLocks noGrp="1"/>
          </p:cNvSpPr>
          <p:nvPr>
            <p:ph type="title"/>
          </p:nvPr>
        </p:nvSpPr>
        <p:spPr>
          <a:xfrm>
            <a:off x="921190" y="1327641"/>
            <a:ext cx="10515600" cy="678776"/>
          </a:xfrm>
          <a:prstGeom prst="rect">
            <a:avLst/>
          </a:prstGeom>
        </p:spPr>
        <p:txBody>
          <a:bodyPr>
            <a:normAutofit fontScale="90000"/>
          </a:bodyPr>
          <a:lstStyle/>
          <a:p>
            <a:pPr algn="ctr"/>
            <a:r>
              <a:rPr lang="tr-TR" b="1" dirty="0"/>
              <a:t>TANIMLAR</a:t>
            </a:r>
          </a:p>
        </p:txBody>
      </p:sp>
      <p:sp>
        <p:nvSpPr>
          <p:cNvPr id="2" name="İçerik Yer Tutucusu 1"/>
          <p:cNvSpPr>
            <a:spLocks noGrp="1"/>
          </p:cNvSpPr>
          <p:nvPr>
            <p:ph idx="1"/>
          </p:nvPr>
        </p:nvSpPr>
        <p:spPr>
          <a:xfrm>
            <a:off x="838200" y="1925515"/>
            <a:ext cx="10515600" cy="4791808"/>
          </a:xfrm>
        </p:spPr>
        <p:txBody>
          <a:bodyPr>
            <a:normAutofit/>
          </a:bodyPr>
          <a:lstStyle/>
          <a:p>
            <a:pPr marL="0" indent="0" algn="just">
              <a:buNone/>
            </a:pPr>
            <a:endParaRPr lang="tr-TR" sz="2400" dirty="0"/>
          </a:p>
          <a:p>
            <a:pPr marL="0" indent="0" algn="just">
              <a:buNone/>
            </a:pPr>
            <a:r>
              <a:rPr lang="tr-TR" sz="2400" b="1" dirty="0"/>
              <a:t>Faaliyet:  </a:t>
            </a:r>
            <a:r>
              <a:rPr lang="tr-TR" sz="2400" dirty="0"/>
              <a:t>K</a:t>
            </a:r>
            <a:r>
              <a:rPr lang="tr-TR" sz="2400" dirty="0">
                <a:cs typeface="Times New Roman" panose="02020603050405020304" pitchFamily="18" charset="0"/>
              </a:rPr>
              <a:t>amu kaynağı kullanmak suretiyle belirli bir ürünün üretilmesi ya da hizmetin sunulması amacıyla, planlama aşamasından üretim ve hedef kitleye sunum aşamasına kadar gerçekleştirilen iş, işlem ve süreçler bütünüdür. 23 tanesini kullanmaktayız.</a:t>
            </a:r>
          </a:p>
          <a:p>
            <a:pPr marL="0" indent="0" algn="just">
              <a:buNone/>
            </a:pPr>
            <a:endParaRPr lang="tr-TR" sz="2400" dirty="0">
              <a:cs typeface="Times New Roman" panose="02020603050405020304" pitchFamily="18" charset="0"/>
            </a:endParaRPr>
          </a:p>
          <a:p>
            <a:pPr marL="0" indent="0" algn="just">
              <a:buNone/>
            </a:pPr>
            <a:r>
              <a:rPr lang="tr-TR" sz="2400" b="1" dirty="0">
                <a:cs typeface="Times New Roman" panose="02020603050405020304" pitchFamily="18" charset="0"/>
              </a:rPr>
              <a:t>Alt Faaliyet: </a:t>
            </a:r>
            <a:r>
              <a:rPr lang="tr-TR" sz="2400" dirty="0">
                <a:cs typeface="Times New Roman" panose="02020603050405020304" pitchFamily="18" charset="0"/>
              </a:rPr>
              <a:t>Bütçe kaynaklarının yönetimi açısından kamu idarelerine daha fazla esneklik sağlamak, program ve faaliyetler kapsamında sunulan hizmetlerin ve kaynak kullanımının idare düzeyinde etkin bir şekilde planlanmasını ve izlenmesini kolaylaştırmak amacıyla öngörülmüştür. 30 tanesini kullanmaktayız.</a:t>
            </a:r>
          </a:p>
          <a:p>
            <a:pPr marL="0" indent="0" algn="just">
              <a:buNone/>
            </a:pPr>
            <a:endParaRPr lang="tr-TR" sz="2400" dirty="0">
              <a:cs typeface="Times New Roman" panose="02020603050405020304" pitchFamily="18" charset="0"/>
            </a:endParaRPr>
          </a:p>
          <a:p>
            <a:pPr marL="0" indent="0" algn="just">
              <a:buNone/>
            </a:pPr>
            <a:r>
              <a:rPr lang="tr-TR" sz="2400" b="1" dirty="0">
                <a:cs typeface="Times New Roman" panose="02020603050405020304" pitchFamily="18" charset="0"/>
              </a:rPr>
              <a:t>(</a:t>
            </a:r>
            <a:r>
              <a:rPr lang="tr-TR" sz="2400" dirty="0"/>
              <a:t>2024-2026 Dönemi Bütçe Hazırlama Rehberi )</a:t>
            </a:r>
            <a:endParaRPr lang="tr-TR" sz="2400" b="1" dirty="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30CC9-2012-465D-9EE1-4BF17FCABD05}"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2E64B906-5BE4-1842-9279-5DA7C59639E6}"/>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128954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8148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9" name="Diyagram 8"/>
          <p:cNvGraphicFramePr/>
          <p:nvPr/>
        </p:nvGraphicFramePr>
        <p:xfrm>
          <a:off x="2762356" y="2123684"/>
          <a:ext cx="6826144" cy="4518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nvan 1"/>
          <p:cNvSpPr>
            <a:spLocks noGrp="1"/>
          </p:cNvSpPr>
          <p:nvPr>
            <p:ph type="title"/>
          </p:nvPr>
        </p:nvSpPr>
        <p:spPr>
          <a:xfrm>
            <a:off x="874414" y="1330858"/>
            <a:ext cx="10515600" cy="631433"/>
          </a:xfrm>
          <a:prstGeom prst="rect">
            <a:avLst/>
          </a:prstGeom>
        </p:spPr>
        <p:txBody>
          <a:bodyPr>
            <a:normAutofit/>
          </a:bodyPr>
          <a:lstStyle/>
          <a:p>
            <a:pPr algn="ctr"/>
            <a:r>
              <a:rPr lang="tr-TR" b="1" dirty="0">
                <a:solidFill>
                  <a:srgbClr val="FF3300"/>
                </a:solidFill>
              </a:rPr>
              <a:t>PROGRAM BÜTÇE HİYERARŞİSİ</a:t>
            </a:r>
          </a:p>
        </p:txBody>
      </p:sp>
      <p:sp>
        <p:nvSpPr>
          <p:cNvPr id="2" name="Slayt Numarası Yer Tutucusu 1"/>
          <p:cNvSpPr>
            <a:spLocks noGrp="1"/>
          </p:cNvSpPr>
          <p:nvPr>
            <p:ph type="sldNum" sz="quarter" idx="12"/>
          </p:nvPr>
        </p:nvSpPr>
        <p:spPr/>
        <p:txBody>
          <a:bodyPr/>
          <a:lstStyle/>
          <a:p>
            <a:fld id="{47030CC9-2012-465D-9EE1-4BF17FCABD05}" type="slidenum">
              <a:rPr lang="tr-TR" smtClean="0"/>
              <a:t>11</a:t>
            </a:fld>
            <a:endParaRPr lang="tr-TR"/>
          </a:p>
        </p:txBody>
      </p:sp>
      <p:pic>
        <p:nvPicPr>
          <p:cNvPr id="3" name="Resim 2">
            <a:extLst>
              <a:ext uri="{FF2B5EF4-FFF2-40B4-BE49-F238E27FC236}">
                <a16:creationId xmlns:a16="http://schemas.microsoft.com/office/drawing/2014/main" id="{07C56554-5F34-C35D-7042-AD8F1C55B4E7}"/>
              </a:ext>
            </a:extLst>
          </p:cNvPr>
          <p:cNvPicPr>
            <a:picLocks noChangeAspect="1"/>
          </p:cNvPicPr>
          <p:nvPr/>
        </p:nvPicPr>
        <p:blipFill>
          <a:blip r:embed="rId8"/>
          <a:stretch>
            <a:fillRect/>
          </a:stretch>
        </p:blipFill>
        <p:spPr>
          <a:xfrm>
            <a:off x="10805615" y="0"/>
            <a:ext cx="1386385" cy="808504"/>
          </a:xfrm>
          <a:prstGeom prst="rect">
            <a:avLst/>
          </a:prstGeom>
        </p:spPr>
      </p:pic>
    </p:spTree>
    <p:extLst>
      <p:ext uri="{BB962C8B-B14F-4D97-AF65-F5344CB8AC3E}">
        <p14:creationId xmlns:p14="http://schemas.microsoft.com/office/powerpoint/2010/main" val="154699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Çapraz Köşesi Kesik Dikdörtgen 2"/>
          <p:cNvSpPr/>
          <p:nvPr/>
        </p:nvSpPr>
        <p:spPr>
          <a:xfrm>
            <a:off x="2314606" y="4690138"/>
            <a:ext cx="6657378" cy="1647288"/>
          </a:xfrm>
          <a:prstGeom prst="snip2DiagRect">
            <a:avLst/>
          </a:prstGeom>
          <a:gradFill flip="none" rotWithShape="1">
            <a:gsLst>
              <a:gs pos="0">
                <a:schemeClr val="accent1">
                  <a:lumMod val="89000"/>
                </a:schemeClr>
              </a:gs>
              <a:gs pos="22000">
                <a:schemeClr val="accent1">
                  <a:lumMod val="89000"/>
                </a:schemeClr>
              </a:gs>
              <a:gs pos="46000">
                <a:schemeClr val="accent1">
                  <a:lumMod val="75000"/>
                </a:schemeClr>
              </a:gs>
              <a:gs pos="70000">
                <a:schemeClr val="accent1">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0" y="0"/>
            <a:ext cx="12192000" cy="8148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bject 5"/>
          <p:cNvSpPr txBox="1"/>
          <p:nvPr/>
        </p:nvSpPr>
        <p:spPr>
          <a:xfrm>
            <a:off x="1700005" y="4996016"/>
            <a:ext cx="8250222" cy="806759"/>
          </a:xfrm>
          <a:prstGeom prst="rect">
            <a:avLst/>
          </a:prstGeom>
        </p:spPr>
        <p:txBody>
          <a:bodyPr vert="horz" wrap="square" lIns="0" tIns="12700" rIns="0" bIns="0" rtlCol="0">
            <a:spAutoFit/>
          </a:bodyPr>
          <a:lstStyle/>
          <a:p>
            <a:pPr algn="ctr">
              <a:lnSpc>
                <a:spcPct val="100000"/>
              </a:lnSpc>
              <a:spcBef>
                <a:spcPts val="100"/>
              </a:spcBef>
            </a:pPr>
            <a:r>
              <a:rPr lang="tr-TR" sz="2200" spc="-5" dirty="0">
                <a:solidFill>
                  <a:srgbClr val="FFFFFF"/>
                </a:solidFill>
                <a:latin typeface="Calibri"/>
                <a:cs typeface="Calibri"/>
              </a:rPr>
              <a:t>62</a:t>
            </a:r>
            <a:r>
              <a:rPr sz="2200" spc="-5" dirty="0">
                <a:solidFill>
                  <a:srgbClr val="FFFFFF"/>
                </a:solidFill>
                <a:latin typeface="Calibri"/>
                <a:cs typeface="Calibri"/>
              </a:rPr>
              <a:t>.</a:t>
            </a:r>
            <a:r>
              <a:rPr lang="tr-TR" sz="2200" spc="-5" dirty="0">
                <a:solidFill>
                  <a:srgbClr val="FFFFFF"/>
                </a:solidFill>
                <a:latin typeface="Calibri"/>
                <a:cs typeface="Calibri"/>
              </a:rPr>
              <a:t> 239</a:t>
            </a:r>
            <a:r>
              <a:rPr sz="2200" spc="-5" dirty="0">
                <a:solidFill>
                  <a:srgbClr val="FFFFFF"/>
                </a:solidFill>
                <a:latin typeface="Calibri"/>
                <a:cs typeface="Calibri"/>
              </a:rPr>
              <a:t>.</a:t>
            </a:r>
            <a:r>
              <a:rPr lang="tr-TR" sz="2200" spc="-5" dirty="0">
                <a:solidFill>
                  <a:srgbClr val="FFFFFF"/>
                </a:solidFill>
                <a:latin typeface="Calibri"/>
                <a:cs typeface="Calibri"/>
              </a:rPr>
              <a:t> 756</a:t>
            </a:r>
            <a:r>
              <a:rPr sz="2200" spc="-5" dirty="0">
                <a:solidFill>
                  <a:srgbClr val="FFFFFF"/>
                </a:solidFill>
                <a:latin typeface="Calibri"/>
                <a:cs typeface="Calibri"/>
              </a:rPr>
              <a:t>.</a:t>
            </a:r>
            <a:r>
              <a:rPr lang="tr-TR" sz="2200" spc="-5" dirty="0">
                <a:solidFill>
                  <a:srgbClr val="FFFFFF"/>
                </a:solidFill>
                <a:latin typeface="Calibri"/>
                <a:cs typeface="Calibri"/>
              </a:rPr>
              <a:t> 11721– 0495</a:t>
            </a:r>
            <a:r>
              <a:rPr sz="2200" spc="-5" dirty="0">
                <a:solidFill>
                  <a:srgbClr val="FFFFFF"/>
                </a:solidFill>
                <a:latin typeface="Calibri"/>
                <a:cs typeface="Calibri"/>
              </a:rPr>
              <a:t>.</a:t>
            </a:r>
            <a:r>
              <a:rPr lang="tr-TR" sz="2200" spc="-5" dirty="0">
                <a:solidFill>
                  <a:srgbClr val="FFFFFF"/>
                </a:solidFill>
                <a:latin typeface="Calibri"/>
                <a:cs typeface="Calibri"/>
              </a:rPr>
              <a:t> 0008 –</a:t>
            </a:r>
            <a:r>
              <a:rPr sz="2200" spc="-5" dirty="0">
                <a:solidFill>
                  <a:srgbClr val="FFFFFF"/>
                </a:solidFill>
                <a:latin typeface="Calibri"/>
                <a:cs typeface="Calibri"/>
              </a:rPr>
              <a:t>02</a:t>
            </a:r>
            <a:r>
              <a:rPr lang="tr-TR" sz="2200" spc="-5" dirty="0">
                <a:solidFill>
                  <a:srgbClr val="FFFFFF"/>
                </a:solidFill>
                <a:latin typeface="Calibri"/>
                <a:cs typeface="Calibri"/>
              </a:rPr>
              <a:t> – </a:t>
            </a:r>
            <a:r>
              <a:rPr sz="2200" spc="-5" dirty="0">
                <a:solidFill>
                  <a:srgbClr val="FFFFFF"/>
                </a:solidFill>
                <a:latin typeface="Calibri"/>
                <a:cs typeface="Calibri"/>
              </a:rPr>
              <a:t>0</a:t>
            </a:r>
            <a:r>
              <a:rPr lang="tr-TR" sz="2200" spc="-5" dirty="0">
                <a:solidFill>
                  <a:srgbClr val="FFFFFF"/>
                </a:solidFill>
                <a:latin typeface="Calibri"/>
                <a:cs typeface="Calibri"/>
              </a:rPr>
              <a:t>6</a:t>
            </a:r>
            <a:r>
              <a:rPr sz="2200" spc="-5" dirty="0">
                <a:solidFill>
                  <a:srgbClr val="FFFFFF"/>
                </a:solidFill>
                <a:latin typeface="Calibri"/>
                <a:cs typeface="Calibri"/>
              </a:rPr>
              <a:t>.0</a:t>
            </a:r>
            <a:r>
              <a:rPr lang="tr-TR" sz="2200" spc="-5" dirty="0">
                <a:solidFill>
                  <a:srgbClr val="FFFFFF"/>
                </a:solidFill>
                <a:latin typeface="Calibri"/>
                <a:cs typeface="Calibri"/>
              </a:rPr>
              <a:t>5.10.01</a:t>
            </a:r>
            <a:endParaRPr sz="2200" dirty="0">
              <a:latin typeface="Calibri"/>
              <a:cs typeface="Calibri"/>
            </a:endParaRPr>
          </a:p>
          <a:p>
            <a:pPr algn="ctr">
              <a:lnSpc>
                <a:spcPct val="150000"/>
              </a:lnSpc>
            </a:pPr>
            <a:r>
              <a:rPr sz="2200" spc="-15" dirty="0">
                <a:solidFill>
                  <a:srgbClr val="FFFFFF"/>
                </a:solidFill>
                <a:latin typeface="Calibri"/>
                <a:cs typeface="Calibri"/>
              </a:rPr>
              <a:t>Program </a:t>
            </a:r>
            <a:r>
              <a:rPr sz="2200" spc="-10" dirty="0">
                <a:solidFill>
                  <a:srgbClr val="FFFFFF"/>
                </a:solidFill>
                <a:latin typeface="Calibri"/>
                <a:cs typeface="Calibri"/>
              </a:rPr>
              <a:t>Bütçe </a:t>
            </a:r>
            <a:r>
              <a:rPr sz="2200" spc="-15" dirty="0">
                <a:solidFill>
                  <a:srgbClr val="FFFFFF"/>
                </a:solidFill>
                <a:latin typeface="Calibri"/>
                <a:cs typeface="Calibri"/>
              </a:rPr>
              <a:t>Kodu</a:t>
            </a:r>
            <a:endParaRPr sz="2200" dirty="0">
              <a:latin typeface="Calibri"/>
              <a:cs typeface="Calibri"/>
            </a:endParaRPr>
          </a:p>
        </p:txBody>
      </p:sp>
      <p:sp>
        <p:nvSpPr>
          <p:cNvPr id="12" name="Unvan 9"/>
          <p:cNvSpPr>
            <a:spLocks noGrp="1"/>
          </p:cNvSpPr>
          <p:nvPr>
            <p:ph type="title"/>
          </p:nvPr>
        </p:nvSpPr>
        <p:spPr>
          <a:xfrm>
            <a:off x="3268326" y="2424704"/>
            <a:ext cx="1111377" cy="215444"/>
          </a:xfrm>
        </p:spPr>
        <p:txBody>
          <a:bodyPr>
            <a:normAutofit fontScale="90000"/>
          </a:bodyPr>
          <a:lstStyle/>
          <a:p>
            <a:r>
              <a:rPr lang="tr-TR" sz="1400" b="1" dirty="0">
                <a:solidFill>
                  <a:schemeClr val="tx1"/>
                </a:solidFill>
                <a:latin typeface="+mn-lt"/>
              </a:rPr>
              <a:t>Program</a:t>
            </a:r>
          </a:p>
        </p:txBody>
      </p:sp>
      <p:sp>
        <p:nvSpPr>
          <p:cNvPr id="13" name="Bükülü Ok 12"/>
          <p:cNvSpPr/>
          <p:nvPr/>
        </p:nvSpPr>
        <p:spPr>
          <a:xfrm>
            <a:off x="3679141" y="2809865"/>
            <a:ext cx="81000" cy="2196000"/>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solidFill>
                <a:schemeClr val="tx1"/>
              </a:solidFill>
            </a:endParaRPr>
          </a:p>
        </p:txBody>
      </p:sp>
      <p:sp>
        <p:nvSpPr>
          <p:cNvPr id="14" name="Unvan 9"/>
          <p:cNvSpPr txBox="1">
            <a:spLocks/>
          </p:cNvSpPr>
          <p:nvPr/>
        </p:nvSpPr>
        <p:spPr>
          <a:xfrm>
            <a:off x="3801769" y="2694954"/>
            <a:ext cx="1111377" cy="215444"/>
          </a:xfrm>
          <a:prstGeom prst="rect">
            <a:avLst/>
          </a:prstGeom>
        </p:spPr>
        <p:txBody>
          <a:bodyPr wrap="square" lIns="0" tIns="0" rIns="0" bIns="0">
            <a:spAutoFit/>
          </a:bodyPr>
          <a:lstStyle>
            <a:lvl1pPr>
              <a:defRPr sz="3600" b="1" i="0">
                <a:solidFill>
                  <a:schemeClr val="bg1"/>
                </a:solidFill>
                <a:latin typeface="Calibri"/>
                <a:ea typeface="+mj-ea"/>
                <a:cs typeface="Calibri"/>
              </a:defRPr>
            </a:lvl1pPr>
          </a:lstStyle>
          <a:p>
            <a:r>
              <a:rPr lang="tr-TR" sz="1400" kern="0" dirty="0">
                <a:solidFill>
                  <a:schemeClr val="tx1"/>
                </a:solidFill>
              </a:rPr>
              <a:t>Alt Program</a:t>
            </a:r>
          </a:p>
        </p:txBody>
      </p:sp>
      <p:sp>
        <p:nvSpPr>
          <p:cNvPr id="15" name="Bükülü Ok 14"/>
          <p:cNvSpPr/>
          <p:nvPr/>
        </p:nvSpPr>
        <p:spPr>
          <a:xfrm>
            <a:off x="4183197" y="3061865"/>
            <a:ext cx="81000" cy="1944000"/>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solidFill>
                <a:schemeClr val="tx1"/>
              </a:solidFill>
            </a:endParaRPr>
          </a:p>
        </p:txBody>
      </p:sp>
      <p:sp>
        <p:nvSpPr>
          <p:cNvPr id="16" name="Unvan 9"/>
          <p:cNvSpPr txBox="1">
            <a:spLocks/>
          </p:cNvSpPr>
          <p:nvPr/>
        </p:nvSpPr>
        <p:spPr>
          <a:xfrm>
            <a:off x="4307330" y="2976683"/>
            <a:ext cx="1111377" cy="215444"/>
          </a:xfrm>
          <a:prstGeom prst="rect">
            <a:avLst/>
          </a:prstGeom>
        </p:spPr>
        <p:txBody>
          <a:bodyPr wrap="square" lIns="0" tIns="0" rIns="0" bIns="0">
            <a:spAutoFit/>
          </a:bodyPr>
          <a:lstStyle>
            <a:lvl1pPr>
              <a:defRPr sz="3600" b="1" i="0">
                <a:solidFill>
                  <a:schemeClr val="bg1"/>
                </a:solidFill>
                <a:latin typeface="Calibri"/>
                <a:ea typeface="+mj-ea"/>
                <a:cs typeface="Calibri"/>
              </a:defRPr>
            </a:lvl1pPr>
          </a:lstStyle>
          <a:p>
            <a:r>
              <a:rPr lang="tr-TR" sz="1400" kern="0" dirty="0">
                <a:solidFill>
                  <a:schemeClr val="tx1"/>
                </a:solidFill>
              </a:rPr>
              <a:t>Faaliyet</a:t>
            </a:r>
          </a:p>
        </p:txBody>
      </p:sp>
      <p:sp>
        <p:nvSpPr>
          <p:cNvPr id="17" name="Bükülü Ok 16"/>
          <p:cNvSpPr/>
          <p:nvPr/>
        </p:nvSpPr>
        <p:spPr>
          <a:xfrm>
            <a:off x="4831269" y="3313865"/>
            <a:ext cx="81000" cy="1692000"/>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solidFill>
                <a:schemeClr val="tx1"/>
              </a:solidFill>
            </a:endParaRPr>
          </a:p>
        </p:txBody>
      </p:sp>
      <p:sp>
        <p:nvSpPr>
          <p:cNvPr id="18" name="Unvan 9"/>
          <p:cNvSpPr txBox="1">
            <a:spLocks/>
          </p:cNvSpPr>
          <p:nvPr/>
        </p:nvSpPr>
        <p:spPr>
          <a:xfrm>
            <a:off x="4973369" y="3217527"/>
            <a:ext cx="1111377" cy="215444"/>
          </a:xfrm>
          <a:prstGeom prst="rect">
            <a:avLst/>
          </a:prstGeom>
        </p:spPr>
        <p:txBody>
          <a:bodyPr wrap="square" lIns="0" tIns="0" rIns="0" bIns="0">
            <a:spAutoFit/>
          </a:bodyPr>
          <a:lstStyle>
            <a:lvl1pPr>
              <a:defRPr sz="3600" b="1" i="0">
                <a:solidFill>
                  <a:schemeClr val="bg1"/>
                </a:solidFill>
                <a:latin typeface="Calibri"/>
                <a:ea typeface="+mj-ea"/>
                <a:cs typeface="Calibri"/>
              </a:defRPr>
            </a:lvl1pPr>
          </a:lstStyle>
          <a:p>
            <a:r>
              <a:rPr lang="tr-TR" sz="1400" kern="0" dirty="0">
                <a:solidFill>
                  <a:schemeClr val="tx1"/>
                </a:solidFill>
              </a:rPr>
              <a:t>Alt Faaliyet</a:t>
            </a:r>
          </a:p>
        </p:txBody>
      </p:sp>
      <p:sp>
        <p:nvSpPr>
          <p:cNvPr id="19" name="Bükülü Ok 18"/>
          <p:cNvSpPr/>
          <p:nvPr/>
        </p:nvSpPr>
        <p:spPr>
          <a:xfrm>
            <a:off x="5643732" y="3565865"/>
            <a:ext cx="81000" cy="1440000"/>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solidFill>
                <a:schemeClr val="tx1"/>
              </a:solidFill>
            </a:endParaRPr>
          </a:p>
        </p:txBody>
      </p:sp>
      <p:sp>
        <p:nvSpPr>
          <p:cNvPr id="20" name="Unvan 9"/>
          <p:cNvSpPr txBox="1">
            <a:spLocks/>
          </p:cNvSpPr>
          <p:nvPr/>
        </p:nvSpPr>
        <p:spPr>
          <a:xfrm>
            <a:off x="5779734" y="3471071"/>
            <a:ext cx="1196917" cy="215444"/>
          </a:xfrm>
          <a:prstGeom prst="rect">
            <a:avLst/>
          </a:prstGeom>
        </p:spPr>
        <p:txBody>
          <a:bodyPr wrap="square" lIns="0" tIns="0" rIns="0" bIns="0">
            <a:spAutoFit/>
          </a:bodyPr>
          <a:lstStyle>
            <a:lvl1pPr>
              <a:defRPr sz="3600" b="1" i="0">
                <a:solidFill>
                  <a:schemeClr val="bg1"/>
                </a:solidFill>
                <a:latin typeface="Calibri"/>
                <a:ea typeface="+mj-ea"/>
                <a:cs typeface="Calibri"/>
              </a:defRPr>
            </a:lvl1pPr>
          </a:lstStyle>
          <a:p>
            <a:r>
              <a:rPr lang="tr-TR" sz="1400" kern="0" dirty="0">
                <a:solidFill>
                  <a:schemeClr val="tx1"/>
                </a:solidFill>
              </a:rPr>
              <a:t>Kurumsal Kod</a:t>
            </a:r>
          </a:p>
        </p:txBody>
      </p:sp>
      <p:sp>
        <p:nvSpPr>
          <p:cNvPr id="21" name="Bükülü Ok 20"/>
          <p:cNvSpPr/>
          <p:nvPr/>
        </p:nvSpPr>
        <p:spPr>
          <a:xfrm>
            <a:off x="6199421" y="3817282"/>
            <a:ext cx="81000" cy="1188000"/>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solidFill>
                <a:schemeClr val="tx1"/>
              </a:solidFill>
            </a:endParaRPr>
          </a:p>
        </p:txBody>
      </p:sp>
      <p:sp>
        <p:nvSpPr>
          <p:cNvPr id="22" name="Unvan 9"/>
          <p:cNvSpPr txBox="1">
            <a:spLocks/>
          </p:cNvSpPr>
          <p:nvPr/>
        </p:nvSpPr>
        <p:spPr>
          <a:xfrm>
            <a:off x="6337571" y="3730893"/>
            <a:ext cx="1111377" cy="215444"/>
          </a:xfrm>
          <a:prstGeom prst="rect">
            <a:avLst/>
          </a:prstGeom>
        </p:spPr>
        <p:txBody>
          <a:bodyPr wrap="square" lIns="0" tIns="0" rIns="0" bIns="0">
            <a:spAutoFit/>
          </a:bodyPr>
          <a:lstStyle>
            <a:lvl1pPr>
              <a:defRPr sz="3600" b="1" i="0">
                <a:solidFill>
                  <a:schemeClr val="bg1"/>
                </a:solidFill>
                <a:latin typeface="Calibri"/>
                <a:ea typeface="+mj-ea"/>
                <a:cs typeface="Calibri"/>
              </a:defRPr>
            </a:lvl1pPr>
          </a:lstStyle>
          <a:p>
            <a:r>
              <a:rPr lang="tr-TR" sz="1400" kern="0" dirty="0">
                <a:solidFill>
                  <a:schemeClr val="tx1"/>
                </a:solidFill>
              </a:rPr>
              <a:t>Birim Kodu</a:t>
            </a:r>
          </a:p>
        </p:txBody>
      </p:sp>
      <p:sp>
        <p:nvSpPr>
          <p:cNvPr id="23" name="Unvan 9"/>
          <p:cNvSpPr txBox="1">
            <a:spLocks/>
          </p:cNvSpPr>
          <p:nvPr/>
        </p:nvSpPr>
        <p:spPr>
          <a:xfrm>
            <a:off x="7036201" y="3985384"/>
            <a:ext cx="1311158" cy="215444"/>
          </a:xfrm>
          <a:prstGeom prst="rect">
            <a:avLst/>
          </a:prstGeom>
        </p:spPr>
        <p:txBody>
          <a:bodyPr wrap="square" lIns="0" tIns="0" rIns="0" bIns="0">
            <a:spAutoFit/>
          </a:bodyPr>
          <a:lstStyle>
            <a:lvl1pPr>
              <a:defRPr sz="3600" b="1" i="0">
                <a:solidFill>
                  <a:schemeClr val="bg1"/>
                </a:solidFill>
                <a:latin typeface="Calibri"/>
                <a:ea typeface="+mj-ea"/>
                <a:cs typeface="Calibri"/>
              </a:defRPr>
            </a:lvl1pPr>
          </a:lstStyle>
          <a:p>
            <a:r>
              <a:rPr lang="tr-TR" sz="1400" kern="0" dirty="0">
                <a:solidFill>
                  <a:schemeClr val="tx1"/>
                </a:solidFill>
              </a:rPr>
              <a:t>Finansman Kodu</a:t>
            </a:r>
          </a:p>
        </p:txBody>
      </p:sp>
      <p:sp>
        <p:nvSpPr>
          <p:cNvPr id="24" name="Eksi 23"/>
          <p:cNvSpPr/>
          <p:nvPr/>
        </p:nvSpPr>
        <p:spPr>
          <a:xfrm>
            <a:off x="7177941" y="5004585"/>
            <a:ext cx="1691151" cy="66025"/>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5" name="Unvan 9"/>
          <p:cNvSpPr txBox="1">
            <a:spLocks/>
          </p:cNvSpPr>
          <p:nvPr/>
        </p:nvSpPr>
        <p:spPr>
          <a:xfrm>
            <a:off x="7773749" y="4281554"/>
            <a:ext cx="2295264" cy="215444"/>
          </a:xfrm>
          <a:prstGeom prst="rect">
            <a:avLst/>
          </a:prstGeom>
        </p:spPr>
        <p:txBody>
          <a:bodyPr wrap="square" lIns="0" tIns="0" rIns="0" bIns="0">
            <a:spAutoFit/>
          </a:bodyPr>
          <a:lstStyle>
            <a:lvl1pPr>
              <a:defRPr sz="3600" b="1" i="0">
                <a:solidFill>
                  <a:schemeClr val="bg1"/>
                </a:solidFill>
                <a:latin typeface="Calibri"/>
                <a:ea typeface="+mj-ea"/>
                <a:cs typeface="Calibri"/>
              </a:defRPr>
            </a:lvl1pPr>
          </a:lstStyle>
          <a:p>
            <a:r>
              <a:rPr lang="tr-TR" sz="1400" kern="0" dirty="0">
                <a:solidFill>
                  <a:schemeClr val="tx1"/>
                </a:solidFill>
              </a:rPr>
              <a:t>Ekonomik Kod Sınıflandırması</a:t>
            </a:r>
          </a:p>
        </p:txBody>
      </p:sp>
      <p:sp>
        <p:nvSpPr>
          <p:cNvPr id="26" name="Bükülü Ok 25"/>
          <p:cNvSpPr/>
          <p:nvPr/>
        </p:nvSpPr>
        <p:spPr>
          <a:xfrm>
            <a:off x="6919501" y="4085075"/>
            <a:ext cx="81000" cy="936000"/>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solidFill>
                <a:schemeClr val="tx1"/>
              </a:solidFill>
            </a:endParaRPr>
          </a:p>
        </p:txBody>
      </p:sp>
      <p:sp>
        <p:nvSpPr>
          <p:cNvPr id="27" name="Bükülü Ok 26"/>
          <p:cNvSpPr/>
          <p:nvPr/>
        </p:nvSpPr>
        <p:spPr>
          <a:xfrm>
            <a:off x="7655763" y="4393968"/>
            <a:ext cx="50535" cy="611314"/>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solidFill>
                <a:schemeClr val="tx1"/>
              </a:solidFill>
            </a:endParaRPr>
          </a:p>
        </p:txBody>
      </p:sp>
      <p:sp>
        <p:nvSpPr>
          <p:cNvPr id="28" name="Bükülü Ok 27"/>
          <p:cNvSpPr/>
          <p:nvPr/>
        </p:nvSpPr>
        <p:spPr>
          <a:xfrm>
            <a:off x="3228291" y="2511415"/>
            <a:ext cx="81000" cy="2493170"/>
          </a:xfrm>
          <a:prstGeom prst="bentArrow">
            <a:avLst>
              <a:gd name="adj1" fmla="val 25000"/>
              <a:gd name="adj2" fmla="val 25000"/>
              <a:gd name="adj3" fmla="val 25000"/>
              <a:gd name="adj4" fmla="val 3983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solidFill>
                <a:schemeClr val="tx1"/>
              </a:solidFill>
            </a:endParaRPr>
          </a:p>
        </p:txBody>
      </p:sp>
      <p:sp>
        <p:nvSpPr>
          <p:cNvPr id="30" name="Unvan 1"/>
          <p:cNvSpPr txBox="1">
            <a:spLocks/>
          </p:cNvSpPr>
          <p:nvPr/>
        </p:nvSpPr>
        <p:spPr>
          <a:xfrm>
            <a:off x="874414" y="1330858"/>
            <a:ext cx="10515600" cy="631433"/>
          </a:xfrm>
          <a:prstGeom prst="rect">
            <a:avLst/>
          </a:prstGeom>
          <a:solidFill>
            <a:schemeClr val="bg1"/>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t>PROGRAM BÜTÇE KOD YAPISI</a:t>
            </a:r>
          </a:p>
        </p:txBody>
      </p:sp>
      <p:sp>
        <p:nvSpPr>
          <p:cNvPr id="2" name="Slayt Numarası Yer Tutucusu 1"/>
          <p:cNvSpPr>
            <a:spLocks noGrp="1"/>
          </p:cNvSpPr>
          <p:nvPr>
            <p:ph type="sldNum" sz="quarter" idx="12"/>
          </p:nvPr>
        </p:nvSpPr>
        <p:spPr/>
        <p:txBody>
          <a:bodyPr/>
          <a:lstStyle/>
          <a:p>
            <a:fld id="{47030CC9-2012-465D-9EE1-4BF17FCABD05}" type="slidenum">
              <a:rPr lang="tr-TR" smtClean="0"/>
              <a:t>12</a:t>
            </a:fld>
            <a:endParaRPr lang="tr-TR"/>
          </a:p>
        </p:txBody>
      </p:sp>
      <p:pic>
        <p:nvPicPr>
          <p:cNvPr id="5" name="Resim 4">
            <a:extLst>
              <a:ext uri="{FF2B5EF4-FFF2-40B4-BE49-F238E27FC236}">
                <a16:creationId xmlns:a16="http://schemas.microsoft.com/office/drawing/2014/main" id="{88221A59-8D90-AF9F-CE3C-1107FA498AB3}"/>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396438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E3714D6-D384-861F-935B-B1B1A8FA6A1F}"/>
              </a:ext>
            </a:extLst>
          </p:cNvPr>
          <p:cNvSpPr>
            <a:spLocks noGrp="1"/>
          </p:cNvSpPr>
          <p:nvPr>
            <p:ph type="title"/>
          </p:nvPr>
        </p:nvSpPr>
        <p:spPr>
          <a:xfrm>
            <a:off x="1295400" y="255134"/>
            <a:ext cx="9601200" cy="1036850"/>
          </a:xfrm>
        </p:spPr>
        <p:txBody>
          <a:bodyPr/>
          <a:lstStyle/>
          <a:p>
            <a:r>
              <a:rPr lang="tr-TR" dirty="0"/>
              <a:t>ÖDEME EMRİ BELGESİ</a:t>
            </a:r>
            <a:endParaRPr lang="en-US" dirty="0"/>
          </a:p>
        </p:txBody>
      </p:sp>
      <p:pic>
        <p:nvPicPr>
          <p:cNvPr id="9" name="İçerik Yer Tutucusu 8">
            <a:extLst>
              <a:ext uri="{FF2B5EF4-FFF2-40B4-BE49-F238E27FC236}">
                <a16:creationId xmlns:a16="http://schemas.microsoft.com/office/drawing/2014/main" id="{1AB38933-52C4-6BA3-CA05-0D49014EBDA6}"/>
              </a:ext>
            </a:extLst>
          </p:cNvPr>
          <p:cNvPicPr>
            <a:picLocks noGrp="1" noChangeAspect="1"/>
          </p:cNvPicPr>
          <p:nvPr>
            <p:ph idx="1"/>
          </p:nvPr>
        </p:nvPicPr>
        <p:blipFill>
          <a:blip r:embed="rId2"/>
          <a:srcRect t="48936" r="-3" b="-3"/>
          <a:stretch/>
        </p:blipFill>
        <p:spPr>
          <a:xfrm>
            <a:off x="1295400" y="1828800"/>
            <a:ext cx="9601200" cy="4343400"/>
          </a:xfrm>
          <a:noFill/>
        </p:spPr>
      </p:pic>
      <p:pic>
        <p:nvPicPr>
          <p:cNvPr id="11" name="Resim 10">
            <a:extLst>
              <a:ext uri="{FF2B5EF4-FFF2-40B4-BE49-F238E27FC236}">
                <a16:creationId xmlns:a16="http://schemas.microsoft.com/office/drawing/2014/main" id="{95F053F5-183A-C981-842B-78DC35F3FCFE}"/>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267512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idx="1"/>
          </p:nvPr>
        </p:nvSpPr>
        <p:spPr>
          <a:xfrm>
            <a:off x="334930" y="323455"/>
            <a:ext cx="10866693" cy="582097"/>
          </a:xfrm>
        </p:spPr>
        <p:txBody>
          <a:bodyPr>
            <a:noAutofit/>
          </a:bodyPr>
          <a:lstStyle/>
          <a:p>
            <a:pPr marL="0" indent="0" algn="ctr">
              <a:buNone/>
            </a:pPr>
            <a:r>
              <a:rPr lang="tr-TR" sz="4000" b="1" dirty="0">
                <a:ln w="0"/>
                <a:solidFill>
                  <a:srgbClr val="FF0000"/>
                </a:solidFill>
                <a:highlight>
                  <a:srgbClr val="FFFF00"/>
                </a:highlight>
                <a:latin typeface="+mj-lt"/>
                <a:cs typeface="Times New Roman" panose="02020603050405020304" pitchFamily="18" charset="0"/>
              </a:rPr>
              <a:t>ÜNİVERSİTEMİZ TARAFINDAN KULLANILAN PROGRAMLAR VE HARCAMA BİRİMİ İLİŞKİSİ</a:t>
            </a:r>
            <a:endParaRPr lang="tr-TR" sz="4000" dirty="0">
              <a:solidFill>
                <a:srgbClr val="FF0000"/>
              </a:solidFill>
              <a:highlight>
                <a:srgbClr val="FFFF00"/>
              </a:highlight>
              <a:latin typeface="+mj-lt"/>
            </a:endParaRPr>
          </a:p>
        </p:txBody>
      </p:sp>
      <p:sp>
        <p:nvSpPr>
          <p:cNvPr id="3" name="Slayt Numarası Yer Tutucusu 2"/>
          <p:cNvSpPr>
            <a:spLocks noGrp="1"/>
          </p:cNvSpPr>
          <p:nvPr>
            <p:ph type="sldNum" sz="quarter" idx="12"/>
          </p:nvPr>
        </p:nvSpPr>
        <p:spPr/>
        <p:txBody>
          <a:bodyPr/>
          <a:lstStyle/>
          <a:p>
            <a:fld id="{47030CC9-2012-465D-9EE1-4BF17FCABD05}" type="slidenum">
              <a:rPr lang="tr-TR" smtClean="0"/>
              <a:t>14</a:t>
            </a:fld>
            <a:endParaRPr lang="tr-TR"/>
          </a:p>
        </p:txBody>
      </p:sp>
      <p:pic>
        <p:nvPicPr>
          <p:cNvPr id="5" name="Resim 4">
            <a:extLst>
              <a:ext uri="{FF2B5EF4-FFF2-40B4-BE49-F238E27FC236}">
                <a16:creationId xmlns:a16="http://schemas.microsoft.com/office/drawing/2014/main" id="{A983325D-B287-4C64-F132-C655A14D7EA1}"/>
              </a:ext>
            </a:extLst>
          </p:cNvPr>
          <p:cNvPicPr>
            <a:picLocks noChangeAspect="1"/>
          </p:cNvPicPr>
          <p:nvPr/>
        </p:nvPicPr>
        <p:blipFill>
          <a:blip r:embed="rId3"/>
          <a:stretch>
            <a:fillRect/>
          </a:stretch>
        </p:blipFill>
        <p:spPr>
          <a:xfrm>
            <a:off x="10805615" y="0"/>
            <a:ext cx="1386385" cy="808504"/>
          </a:xfrm>
          <a:prstGeom prst="rect">
            <a:avLst/>
          </a:prstGeom>
        </p:spPr>
      </p:pic>
      <p:graphicFrame>
        <p:nvGraphicFramePr>
          <p:cNvPr id="11" name="Tablo 10">
            <a:extLst>
              <a:ext uri="{FF2B5EF4-FFF2-40B4-BE49-F238E27FC236}">
                <a16:creationId xmlns:a16="http://schemas.microsoft.com/office/drawing/2014/main" id="{2A8BA013-7014-B585-5C9B-9D67791133FC}"/>
              </a:ext>
            </a:extLst>
          </p:cNvPr>
          <p:cNvGraphicFramePr>
            <a:graphicFrameLocks noGrp="1"/>
          </p:cNvGraphicFramePr>
          <p:nvPr>
            <p:extLst>
              <p:ext uri="{D42A27DB-BD31-4B8C-83A1-F6EECF244321}">
                <p14:modId xmlns:p14="http://schemas.microsoft.com/office/powerpoint/2010/main" val="1477478094"/>
              </p:ext>
            </p:extLst>
          </p:nvPr>
        </p:nvGraphicFramePr>
        <p:xfrm>
          <a:off x="1360936" y="2251590"/>
          <a:ext cx="8430045" cy="3506133"/>
        </p:xfrm>
        <a:graphic>
          <a:graphicData uri="http://schemas.openxmlformats.org/drawingml/2006/table">
            <a:tbl>
              <a:tblPr/>
              <a:tblGrid>
                <a:gridCol w="1893177">
                  <a:extLst>
                    <a:ext uri="{9D8B030D-6E8A-4147-A177-3AD203B41FA5}">
                      <a16:colId xmlns:a16="http://schemas.microsoft.com/office/drawing/2014/main" val="3259250486"/>
                    </a:ext>
                  </a:extLst>
                </a:gridCol>
                <a:gridCol w="3267082">
                  <a:extLst>
                    <a:ext uri="{9D8B030D-6E8A-4147-A177-3AD203B41FA5}">
                      <a16:colId xmlns:a16="http://schemas.microsoft.com/office/drawing/2014/main" val="985720101"/>
                    </a:ext>
                  </a:extLst>
                </a:gridCol>
                <a:gridCol w="3269786">
                  <a:extLst>
                    <a:ext uri="{9D8B030D-6E8A-4147-A177-3AD203B41FA5}">
                      <a16:colId xmlns:a16="http://schemas.microsoft.com/office/drawing/2014/main" val="3077545311"/>
                    </a:ext>
                  </a:extLst>
                </a:gridCol>
              </a:tblGrid>
              <a:tr h="248764">
                <a:tc>
                  <a:txBody>
                    <a:bodyPr/>
                    <a:lstStyle/>
                    <a:p>
                      <a:pPr algn="ctr" fontAlgn="ctr"/>
                      <a:r>
                        <a:rPr lang="tr-TR" sz="1500" b="1" i="0" u="none" strike="noStrike" dirty="0">
                          <a:effectLst/>
                          <a:latin typeface="Tahoma" panose="020B0604030504040204" pitchFamily="34" charset="0"/>
                        </a:rPr>
                        <a:t>PROGRAM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1500" b="1" i="0" u="none" strike="noStrike" dirty="0">
                          <a:effectLst/>
                          <a:latin typeface="Tahoma" panose="020B0604030504040204" pitchFamily="34" charset="0"/>
                        </a:rPr>
                        <a:t>ALTPROGRAM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1500" b="1" i="0" u="none" strike="noStrike" dirty="0">
                          <a:effectLst/>
                          <a:latin typeface="Tahoma" panose="020B0604030504040204" pitchFamily="34" charset="0"/>
                        </a:rPr>
                        <a:t>HARCAMA BİRİMİ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2046801"/>
                  </a:ext>
                </a:extLst>
              </a:tr>
              <a:tr h="483708">
                <a:tc rowSpan="2">
                  <a:txBody>
                    <a:bodyPr/>
                    <a:lstStyle/>
                    <a:p>
                      <a:pPr algn="ctr" fontAlgn="ctr"/>
                      <a:r>
                        <a:rPr lang="tr-TR" sz="1300" b="0" i="0" u="none" strike="noStrike" dirty="0">
                          <a:effectLst/>
                          <a:latin typeface="Tahoma" panose="020B0604030504040204" pitchFamily="34" charset="0"/>
                        </a:rPr>
                        <a:t>56- ARAŞTIRMA, GELİŞTİRME VE YENİLİK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tr-TR" sz="1300" b="0" i="0" u="none" strike="noStrike" dirty="0">
                          <a:effectLst/>
                          <a:latin typeface="Tahoma" panose="020B0604030504040204" pitchFamily="34" charset="0"/>
                        </a:rPr>
                        <a:t>210- ARAŞTIRMA ALTYAPILARI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tr-TR" sz="1300" b="0" i="0" u="none" strike="noStrike" dirty="0">
                          <a:effectLst/>
                          <a:latin typeface="Tahoma" panose="020B0604030504040204" pitchFamily="34" charset="0"/>
                        </a:rPr>
                        <a:t>REKTÖRLÜK ÖZEL KALEM (BAP)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643591"/>
                  </a:ext>
                </a:extLst>
              </a:tr>
              <a:tr h="718652">
                <a:tc vMerge="1">
                  <a:txBody>
                    <a:bodyPr/>
                    <a:lstStyle/>
                    <a:p>
                      <a:endParaRPr lang="tr-TR"/>
                    </a:p>
                  </a:txBody>
                  <a:tcPr/>
                </a:tc>
                <a:tc>
                  <a:txBody>
                    <a:bodyPr/>
                    <a:lstStyle/>
                    <a:p>
                      <a:pPr algn="l" fontAlgn="ctr"/>
                      <a:r>
                        <a:rPr lang="tr-TR" sz="1300" b="0" i="0" u="none" strike="noStrike" dirty="0">
                          <a:effectLst/>
                          <a:latin typeface="Tahoma" panose="020B0604030504040204" pitchFamily="34" charset="0"/>
                        </a:rPr>
                        <a:t>178- YÜKSEKÖĞRETİMDE BİLİMSEL ARAŞTIRMA VE GELİŞTİRME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l" fontAlgn="ctr"/>
                      <a:r>
                        <a:rPr lang="tr-TR" sz="1300" b="0" i="0" u="none" strike="noStrike" dirty="0">
                          <a:effectLst/>
                          <a:latin typeface="Tahoma" panose="020B0604030504040204" pitchFamily="34" charset="0"/>
                        </a:rPr>
                        <a:t>REKTÖRLÜK ÖZEL KALEM (BAP)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106394757"/>
                  </a:ext>
                </a:extLst>
              </a:tr>
              <a:tr h="483708">
                <a:tc rowSpan="2">
                  <a:txBody>
                    <a:bodyPr/>
                    <a:lstStyle/>
                    <a:p>
                      <a:pPr algn="ctr" fontAlgn="ctr"/>
                      <a:r>
                        <a:rPr lang="tr-TR" sz="1300" b="0" i="0" u="none" strike="noStrike">
                          <a:effectLst/>
                          <a:latin typeface="Tahoma" panose="020B0604030504040204" pitchFamily="34" charset="0"/>
                        </a:rPr>
                        <a:t>62- YÜKSEKÖĞRETİM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tr-TR" sz="1300" b="0" i="0" u="none" strike="noStrike" dirty="0">
                          <a:effectLst/>
                          <a:latin typeface="Tahoma" panose="020B0604030504040204" pitchFamily="34" charset="0"/>
                        </a:rPr>
                        <a:t>239- ÖN LİSANS EĞİTİMİ, LİSANS EĞİTİMİ VE LİSANSÜSTÜ EĞİTİM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tr-TR" sz="1300" b="0" i="0" u="none" strike="noStrike">
                          <a:effectLst/>
                          <a:latin typeface="Tahoma" panose="020B0604030504040204" pitchFamily="34" charset="0"/>
                        </a:rPr>
                        <a:t>AKADEMİK VE İDARİ BİRİMLER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349360"/>
                  </a:ext>
                </a:extLst>
              </a:tr>
              <a:tr h="483708">
                <a:tc vMerge="1">
                  <a:txBody>
                    <a:bodyPr/>
                    <a:lstStyle/>
                    <a:p>
                      <a:endParaRPr lang="tr-TR"/>
                    </a:p>
                  </a:txBody>
                  <a:tcPr/>
                </a:tc>
                <a:tc>
                  <a:txBody>
                    <a:bodyPr/>
                    <a:lstStyle/>
                    <a:p>
                      <a:pPr algn="l" fontAlgn="ctr"/>
                      <a:r>
                        <a:rPr lang="tr-TR" sz="1300" b="0" i="0" u="none" strike="noStrike" dirty="0">
                          <a:effectLst/>
                          <a:latin typeface="Tahoma" panose="020B0604030504040204" pitchFamily="34" charset="0"/>
                        </a:rPr>
                        <a:t>241- YÜKSEKÖĞRETİMDE ÖĞRENCİ YAŞAMI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l" fontAlgn="ctr"/>
                      <a:r>
                        <a:rPr lang="tr-TR" sz="1300" b="0" i="0" u="none" strike="noStrike" dirty="0">
                          <a:effectLst/>
                          <a:latin typeface="Tahoma" panose="020B0604030504040204" pitchFamily="34" charset="0"/>
                        </a:rPr>
                        <a:t>AKADEMİK BİRİMLER, SKS, BAP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551491658"/>
                  </a:ext>
                </a:extLst>
              </a:tr>
              <a:tr h="483708">
                <a:tc rowSpan="2">
                  <a:txBody>
                    <a:bodyPr/>
                    <a:lstStyle/>
                    <a:p>
                      <a:pPr algn="ctr" fontAlgn="ctr"/>
                      <a:r>
                        <a:rPr lang="tr-TR" sz="1300" b="0" i="0" u="none" strike="noStrike">
                          <a:effectLst/>
                          <a:latin typeface="Tahoma" panose="020B0604030504040204" pitchFamily="34" charset="0"/>
                        </a:rPr>
                        <a:t>98- YÖNETİM VE DESTEK PROGRAMI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tr-TR" sz="1300" b="0" i="0" u="none" strike="noStrike">
                          <a:effectLst/>
                          <a:latin typeface="Tahoma" panose="020B0604030504040204" pitchFamily="34" charset="0"/>
                        </a:rPr>
                        <a:t>901- TEFTİŞ, DENETİM VE DANIŞMANLIK HİZMETLERİ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tr-TR" sz="1300" b="0" i="0" u="none" strike="noStrike" dirty="0">
                          <a:effectLst/>
                          <a:latin typeface="Tahoma" panose="020B0604030504040204" pitchFamily="34" charset="0"/>
                        </a:rPr>
                        <a:t>HUKUK MÜŞAVİRLİĞİ, İÇ DENETİM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7424898"/>
                  </a:ext>
                </a:extLst>
              </a:tr>
              <a:tr h="483708">
                <a:tc vMerge="1">
                  <a:txBody>
                    <a:bodyPr/>
                    <a:lstStyle/>
                    <a:p>
                      <a:endParaRPr lang="tr-TR"/>
                    </a:p>
                  </a:txBody>
                  <a:tcPr/>
                </a:tc>
                <a:tc>
                  <a:txBody>
                    <a:bodyPr/>
                    <a:lstStyle/>
                    <a:p>
                      <a:pPr algn="l" fontAlgn="ctr"/>
                      <a:r>
                        <a:rPr lang="tr-TR" sz="1300" b="0" i="0" u="none" strike="noStrike">
                          <a:effectLst/>
                          <a:latin typeface="Tahoma" panose="020B0604030504040204" pitchFamily="34" charset="0"/>
                        </a:rPr>
                        <a:t>900- ÜST YÖNETİM, İDARİ VE MALİ HİZMETLER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l" fontAlgn="ctr"/>
                      <a:r>
                        <a:rPr lang="tr-TR" sz="1300" b="0" i="0" u="none" strike="noStrike" dirty="0">
                          <a:effectLst/>
                          <a:latin typeface="Tahoma" panose="020B0604030504040204" pitchFamily="34" charset="0"/>
                        </a:rPr>
                        <a:t>GENEL SEK., ÖZEL KALEM, İMİD, PERSONEL DB, KÜT. DÖK. DB., SKS, BİDB, YAPI İŞLERİ, ÖİDB, SGDB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923660994"/>
                  </a:ext>
                </a:extLst>
              </a:tr>
            </a:tbl>
          </a:graphicData>
        </a:graphic>
      </p:graphicFrame>
    </p:spTree>
    <p:extLst>
      <p:ext uri="{BB962C8B-B14F-4D97-AF65-F5344CB8AC3E}">
        <p14:creationId xmlns:p14="http://schemas.microsoft.com/office/powerpoint/2010/main" val="4356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923023"/>
            <a:ext cx="10515600" cy="660903"/>
          </a:xfrm>
        </p:spPr>
        <p:txBody>
          <a:bodyPr>
            <a:noAutofit/>
          </a:bodyPr>
          <a:lstStyle/>
          <a:p>
            <a:pPr algn="ctr"/>
            <a:r>
              <a:rPr lang="tr-TR" sz="4000" b="1" dirty="0">
                <a:solidFill>
                  <a:srgbClr val="FF0000"/>
                </a:solidFill>
                <a:cs typeface="Times New Roman" panose="02020603050405020304" pitchFamily="18" charset="0"/>
              </a:rPr>
              <a:t>FİNANSMAN TİPİ SINIFLANDIRMA</a:t>
            </a:r>
            <a:endParaRPr lang="tr-TR" sz="3000" b="1" i="1" dirty="0">
              <a:ln w="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097280" y="1924110"/>
            <a:ext cx="10058400" cy="4431423"/>
          </a:xfrm>
        </p:spPr>
        <p:txBody>
          <a:bodyPr>
            <a:normAutofit/>
          </a:bodyPr>
          <a:lstStyle/>
          <a:p>
            <a:pPr marL="0" indent="0" algn="just">
              <a:buNone/>
            </a:pPr>
            <a:endParaRPr lang="tr-TR" sz="2200" b="1" dirty="0">
              <a:solidFill>
                <a:schemeClr val="tx1"/>
              </a:solidFill>
            </a:endParaRPr>
          </a:p>
          <a:p>
            <a:pPr algn="just"/>
            <a:r>
              <a:rPr lang="tr-TR" sz="2200" dirty="0">
                <a:cs typeface="Times New Roman" panose="02020603050405020304" pitchFamily="18" charset="0"/>
              </a:rPr>
              <a:t>Finansman tipi sınıflandırma, yapılan harcamaların hangi kaynaktan finanse edildiğini göstermektedir. Bu sınıflandırma tipinin belirlenmesinde ödemenin nereye yapıldığı hususu önem taşımamaktadır. </a:t>
            </a:r>
          </a:p>
          <a:p>
            <a:pPr marL="0" indent="0" algn="just">
              <a:buNone/>
            </a:pPr>
            <a:endParaRPr lang="tr-TR" sz="2200" dirty="0">
              <a:solidFill>
                <a:srgbClr val="FF0000"/>
              </a:solidFill>
            </a:endParaRPr>
          </a:p>
        </p:txBody>
      </p:sp>
      <p:sp>
        <p:nvSpPr>
          <p:cNvPr id="4" name="Dikdörtgen 3"/>
          <p:cNvSpPr/>
          <p:nvPr/>
        </p:nvSpPr>
        <p:spPr>
          <a:xfrm>
            <a:off x="0" y="0"/>
            <a:ext cx="12192000" cy="8148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6" name="İçerik Yer Tutucusu 3"/>
          <p:cNvGraphicFramePr>
            <a:graphicFrameLocks/>
          </p:cNvGraphicFramePr>
          <p:nvPr/>
        </p:nvGraphicFramePr>
        <p:xfrm>
          <a:off x="1745311" y="3611193"/>
          <a:ext cx="8229600" cy="255693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198297802"/>
                    </a:ext>
                  </a:extLst>
                </a:gridCol>
                <a:gridCol w="4114800">
                  <a:extLst>
                    <a:ext uri="{9D8B030D-6E8A-4147-A177-3AD203B41FA5}">
                      <a16:colId xmlns:a16="http://schemas.microsoft.com/office/drawing/2014/main" val="3790481621"/>
                    </a:ext>
                  </a:extLst>
                </a:gridCol>
              </a:tblGrid>
              <a:tr h="639233">
                <a:tc>
                  <a:txBody>
                    <a:bodyPr/>
                    <a:lstStyle/>
                    <a:p>
                      <a:pPr algn="ctr"/>
                      <a:r>
                        <a:rPr lang="tr-TR" sz="2000" dirty="0"/>
                        <a:t>KOD</a:t>
                      </a:r>
                    </a:p>
                  </a:txBody>
                  <a:tcPr anchor="ctr">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tr-TR" sz="2000" dirty="0"/>
                        <a:t>AÇIKLAMA</a:t>
                      </a:r>
                    </a:p>
                  </a:txBody>
                  <a:tcPr anchor="ctr">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120944232"/>
                  </a:ext>
                </a:extLst>
              </a:tr>
              <a:tr h="639233">
                <a:tc>
                  <a:txBody>
                    <a:bodyPr/>
                    <a:lstStyle/>
                    <a:p>
                      <a:pPr algn="ctr"/>
                      <a:r>
                        <a:rPr lang="tr-TR" sz="2000" dirty="0"/>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000" dirty="0"/>
                        <a:t>Özel</a:t>
                      </a:r>
                      <a:r>
                        <a:rPr lang="tr-TR" sz="2000" baseline="0" dirty="0"/>
                        <a:t> Bütçeli İdareler</a:t>
                      </a:r>
                      <a:endParaRPr lang="tr-T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3674306"/>
                  </a:ext>
                </a:extLst>
              </a:tr>
              <a:tr h="639233">
                <a:tc>
                  <a:txBody>
                    <a:bodyPr/>
                    <a:lstStyle/>
                    <a:p>
                      <a:pPr algn="ctr"/>
                      <a:r>
                        <a:rPr lang="tr-TR" sz="2000" dirty="0"/>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000" dirty="0"/>
                        <a:t>Şartlı</a:t>
                      </a:r>
                      <a:r>
                        <a:rPr lang="tr-TR" sz="2000" baseline="0" dirty="0"/>
                        <a:t> Bağış ve Yardımlar</a:t>
                      </a:r>
                      <a:endParaRPr lang="tr-T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565972"/>
                  </a:ext>
                </a:extLst>
              </a:tr>
              <a:tr h="6392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a:t>Yükseköğretim</a:t>
                      </a:r>
                      <a:r>
                        <a:rPr lang="tr-TR" sz="2000" baseline="0" dirty="0"/>
                        <a:t> Öz Gelirleri</a:t>
                      </a:r>
                      <a:endParaRPr lang="tr-T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4118774"/>
                  </a:ext>
                </a:extLst>
              </a:tr>
            </a:tbl>
          </a:graphicData>
        </a:graphic>
      </p:graphicFrame>
      <p:sp>
        <p:nvSpPr>
          <p:cNvPr id="7" name="Slayt Numarası Yer Tutucusu 6"/>
          <p:cNvSpPr>
            <a:spLocks noGrp="1"/>
          </p:cNvSpPr>
          <p:nvPr>
            <p:ph type="sldNum" sz="quarter" idx="12"/>
          </p:nvPr>
        </p:nvSpPr>
        <p:spPr/>
        <p:txBody>
          <a:bodyPr/>
          <a:lstStyle/>
          <a:p>
            <a:fld id="{47030CC9-2012-465D-9EE1-4BF17FCABD05}" type="slidenum">
              <a:rPr lang="tr-TR" smtClean="0"/>
              <a:t>15</a:t>
            </a:fld>
            <a:endParaRPr lang="tr-TR"/>
          </a:p>
        </p:txBody>
      </p:sp>
      <p:pic>
        <p:nvPicPr>
          <p:cNvPr id="5" name="Resim 4">
            <a:extLst>
              <a:ext uri="{FF2B5EF4-FFF2-40B4-BE49-F238E27FC236}">
                <a16:creationId xmlns:a16="http://schemas.microsoft.com/office/drawing/2014/main" id="{10081539-8453-4A16-2231-1FF3F3750594}"/>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413104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9147" y="1285592"/>
            <a:ext cx="10515600" cy="660903"/>
          </a:xfrm>
        </p:spPr>
        <p:txBody>
          <a:bodyPr>
            <a:noAutofit/>
          </a:bodyPr>
          <a:lstStyle/>
          <a:p>
            <a:pPr algn="ctr"/>
            <a:r>
              <a:rPr lang="tr-TR" sz="4000" b="1" dirty="0">
                <a:cs typeface="Times New Roman" panose="02020603050405020304" pitchFamily="18" charset="0"/>
              </a:rPr>
              <a:t>BÜTÇE UYGULAMA SÜRECİ</a:t>
            </a:r>
            <a:endParaRPr lang="tr-TR" sz="4000" b="1" dirty="0">
              <a:ln w="0"/>
              <a:solidFill>
                <a:srgbClr val="C00000"/>
              </a:solidFill>
              <a:cs typeface="Times New Roman" panose="02020603050405020304" pitchFamily="18" charset="0"/>
            </a:endParaRPr>
          </a:p>
        </p:txBody>
      </p:sp>
      <p:sp>
        <p:nvSpPr>
          <p:cNvPr id="3" name="İçerik Yer Tutucusu 2"/>
          <p:cNvSpPr>
            <a:spLocks noGrp="1"/>
          </p:cNvSpPr>
          <p:nvPr>
            <p:ph idx="1"/>
          </p:nvPr>
        </p:nvSpPr>
        <p:spPr>
          <a:xfrm>
            <a:off x="1097280" y="2222871"/>
            <a:ext cx="10058400" cy="4431423"/>
          </a:xfrm>
        </p:spPr>
        <p:txBody>
          <a:bodyPr>
            <a:normAutofit/>
          </a:bodyPr>
          <a:lstStyle/>
          <a:p>
            <a:pPr algn="just"/>
            <a:r>
              <a:rPr lang="tr-TR" sz="2200" dirty="0">
                <a:cs typeface="Times New Roman" panose="02020603050405020304" pitchFamily="18" charset="0"/>
              </a:rPr>
              <a:t>Süreç, ilgili mevzuat ile Başkanlığımızca yayınlanan Harcama İşlemleri Genelgesi  hükümleri doğrultusunda yürütülmektedir. Bu kapsamda;</a:t>
            </a:r>
          </a:p>
          <a:p>
            <a:pPr lvl="1" algn="just"/>
            <a:endParaRPr lang="tr-TR" sz="2200" dirty="0">
              <a:cs typeface="Times New Roman" panose="02020603050405020304" pitchFamily="18" charset="0"/>
            </a:endParaRPr>
          </a:p>
          <a:p>
            <a:pPr lvl="1" algn="just"/>
            <a:r>
              <a:rPr lang="tr-TR" sz="2200" dirty="0">
                <a:cs typeface="Times New Roman" panose="02020603050405020304" pitchFamily="18" charset="0"/>
              </a:rPr>
              <a:t>Harcama birimlerine yıl başında tahsis edilen ödenekler aylık dilimler halinde serbest bırakılmakta ve ödenek kaydedilmektedir.</a:t>
            </a:r>
          </a:p>
          <a:p>
            <a:pPr lvl="1" algn="just"/>
            <a:endParaRPr lang="tr-TR" sz="2200" dirty="0"/>
          </a:p>
          <a:p>
            <a:pPr lvl="1" algn="just"/>
            <a:r>
              <a:rPr lang="tr-TR" sz="2200" dirty="0"/>
              <a:t>Harcama birimleri aktarma, ekleme ve ödenek serbestisine ilişkin taleplerini gerekçesini de belirterek UBYS üzerinden resmi yazı ile bildirmektedir. Daire Başkanlığımızca yapılan işlemin neticesi (Ödenek Gönderme Belgesi) aynı yolla ilgili birime bildirilmektedir.</a:t>
            </a:r>
          </a:p>
          <a:p>
            <a:pPr lvl="1" algn="just"/>
            <a:endParaRPr lang="tr-TR" sz="2200" dirty="0"/>
          </a:p>
          <a:p>
            <a:pPr lvl="1" algn="just"/>
            <a:r>
              <a:rPr lang="tr-TR" sz="2200" dirty="0"/>
              <a:t>Ödenek talep edilmeden önce ihtiyaçların mevcut ödenekler dahilinde karşılanması ve ödenek durumunun kontrol edilmesi gerekmektedir.</a:t>
            </a:r>
          </a:p>
        </p:txBody>
      </p:sp>
      <p:sp>
        <p:nvSpPr>
          <p:cNvPr id="4" name="Dikdörtgen 3"/>
          <p:cNvSpPr/>
          <p:nvPr/>
        </p:nvSpPr>
        <p:spPr>
          <a:xfrm>
            <a:off x="0" y="0"/>
            <a:ext cx="12192000" cy="8148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30CC9-2012-465D-9EE1-4BF17FCABD05}"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86F34C6A-08BA-F0D4-F539-67FE46847548}"/>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1554770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9147" y="1285592"/>
            <a:ext cx="10515600" cy="660903"/>
          </a:xfrm>
        </p:spPr>
        <p:txBody>
          <a:bodyPr>
            <a:noAutofit/>
          </a:bodyPr>
          <a:lstStyle/>
          <a:p>
            <a:pPr algn="ctr"/>
            <a:r>
              <a:rPr lang="tr-TR" sz="4000" b="1" dirty="0">
                <a:cs typeface="Times New Roman" panose="02020603050405020304" pitchFamily="18" charset="0"/>
              </a:rPr>
              <a:t>E-BÜTÇE YETKİLENDİRME</a:t>
            </a:r>
            <a:endParaRPr lang="tr-TR" sz="4000" b="1" dirty="0">
              <a:ln w="0"/>
              <a:cs typeface="Times New Roman" panose="02020603050405020304" pitchFamily="18" charset="0"/>
            </a:endParaRPr>
          </a:p>
        </p:txBody>
      </p:sp>
      <p:sp>
        <p:nvSpPr>
          <p:cNvPr id="3" name="İçerik Yer Tutucusu 2"/>
          <p:cNvSpPr>
            <a:spLocks noGrp="1"/>
          </p:cNvSpPr>
          <p:nvPr>
            <p:ph idx="1"/>
          </p:nvPr>
        </p:nvSpPr>
        <p:spPr>
          <a:xfrm>
            <a:off x="1097280" y="2050852"/>
            <a:ext cx="10058400" cy="4585332"/>
          </a:xfrm>
        </p:spPr>
        <p:txBody>
          <a:bodyPr>
            <a:normAutofit/>
          </a:bodyPr>
          <a:lstStyle/>
          <a:p>
            <a:pPr lvl="1" algn="just"/>
            <a:r>
              <a:rPr lang="tr-TR" sz="2200" dirty="0"/>
              <a:t>Bütçe süreçlerinin e-bütçe sistemi üzerinden yürütülmesi ve ödenek raporlarının alınabilmesi amacıyla harcama birimleri personeli Başkanlığımızca  yetkilendirilmektedir.</a:t>
            </a:r>
          </a:p>
          <a:p>
            <a:pPr lvl="1" algn="just"/>
            <a:endParaRPr lang="tr-TR" sz="2200" dirty="0">
              <a:cs typeface="Times New Roman" panose="02020603050405020304" pitchFamily="18" charset="0"/>
            </a:endParaRPr>
          </a:p>
          <a:p>
            <a:pPr lvl="1" algn="just"/>
            <a:r>
              <a:rPr lang="tr-TR" sz="2200" dirty="0">
                <a:cs typeface="Times New Roman" panose="02020603050405020304" pitchFamily="18" charset="0"/>
              </a:rPr>
              <a:t>Yetkilendirme talebi UBYS üzerinden yazı ile yapılmaktadır. Bu kapsamda personelin aşağıda belirtilen bilgilerini yazı içerisinde yer verilmesi gerekmektedir.</a:t>
            </a:r>
          </a:p>
          <a:p>
            <a:pPr lvl="1" algn="just"/>
            <a:endParaRPr lang="tr-TR" sz="2200" dirty="0">
              <a:cs typeface="Times New Roman" panose="02020603050405020304" pitchFamily="18" charset="0"/>
            </a:endParaRPr>
          </a:p>
          <a:p>
            <a:pPr lvl="3" algn="just"/>
            <a:r>
              <a:rPr lang="tr-TR" dirty="0">
                <a:cs typeface="Times New Roman" panose="02020603050405020304" pitchFamily="18" charset="0"/>
              </a:rPr>
              <a:t>T.C. Kimlik Numarası</a:t>
            </a:r>
          </a:p>
          <a:p>
            <a:pPr lvl="3" algn="just"/>
            <a:r>
              <a:rPr lang="tr-TR" dirty="0">
                <a:cs typeface="Times New Roman" panose="02020603050405020304" pitchFamily="18" charset="0"/>
              </a:rPr>
              <a:t>Yalova üniversitesi uzantılı mail adresi (…@yalova.edu.tr)</a:t>
            </a:r>
          </a:p>
          <a:p>
            <a:pPr lvl="3" algn="just"/>
            <a:r>
              <a:rPr lang="tr-TR" dirty="0">
                <a:cs typeface="Times New Roman" panose="02020603050405020304" pitchFamily="18" charset="0"/>
              </a:rPr>
              <a:t>Sicil Numarası</a:t>
            </a:r>
          </a:p>
          <a:p>
            <a:pPr lvl="3" algn="just"/>
            <a:r>
              <a:rPr lang="tr-TR" dirty="0">
                <a:cs typeface="Times New Roman" panose="02020603050405020304" pitchFamily="18" charset="0"/>
              </a:rPr>
              <a:t>Doğum Tarihi</a:t>
            </a:r>
          </a:p>
          <a:p>
            <a:pPr lvl="3" algn="just"/>
            <a:r>
              <a:rPr lang="tr-TR" dirty="0">
                <a:cs typeface="Times New Roman" panose="02020603050405020304" pitchFamily="18" charset="0"/>
              </a:rPr>
              <a:t>Telefon Numarası</a:t>
            </a:r>
          </a:p>
          <a:p>
            <a:pPr lvl="3" algn="just"/>
            <a:r>
              <a:rPr lang="tr-TR" dirty="0">
                <a:cs typeface="Times New Roman" panose="02020603050405020304" pitchFamily="18" charset="0"/>
              </a:rPr>
              <a:t>Görevi/</a:t>
            </a:r>
            <a:r>
              <a:rPr lang="tr-TR" dirty="0" err="1">
                <a:cs typeface="Times New Roman" panose="02020603050405020304" pitchFamily="18" charset="0"/>
              </a:rPr>
              <a:t>Ünvanı</a:t>
            </a:r>
            <a:endParaRPr lang="tr-TR" dirty="0">
              <a:cs typeface="Times New Roman" panose="02020603050405020304" pitchFamily="18" charset="0"/>
            </a:endParaRPr>
          </a:p>
          <a:p>
            <a:pPr lvl="1" algn="just"/>
            <a:endParaRPr lang="tr-TR" sz="2200" dirty="0">
              <a:cs typeface="Times New Roman" panose="02020603050405020304" pitchFamily="18" charset="0"/>
            </a:endParaRPr>
          </a:p>
        </p:txBody>
      </p:sp>
      <p:sp>
        <p:nvSpPr>
          <p:cNvPr id="4" name="Dikdörtgen 3"/>
          <p:cNvSpPr/>
          <p:nvPr/>
        </p:nvSpPr>
        <p:spPr>
          <a:xfrm>
            <a:off x="0" y="0"/>
            <a:ext cx="12192000" cy="8148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30CC9-2012-465D-9EE1-4BF17FCABD05}"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6D5593FE-3D01-65B3-A673-67D56AF4A47E}"/>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739865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4E04B8-BFF2-F82F-86B7-F724513B23B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6AAD63F-E154-8076-46AD-129BDE5F0EC2}"/>
              </a:ext>
            </a:extLst>
          </p:cNvPr>
          <p:cNvSpPr>
            <a:spLocks noGrp="1"/>
          </p:cNvSpPr>
          <p:nvPr>
            <p:ph idx="1"/>
          </p:nvPr>
        </p:nvSpPr>
        <p:spPr/>
        <p:txBody>
          <a:bodyPr/>
          <a:lstStyle/>
          <a:p>
            <a:endParaRPr lang="tr-TR" dirty="0"/>
          </a:p>
        </p:txBody>
      </p:sp>
      <p:sp>
        <p:nvSpPr>
          <p:cNvPr id="4" name="Slayt Numarası Yer Tutucusu 3">
            <a:extLst>
              <a:ext uri="{FF2B5EF4-FFF2-40B4-BE49-F238E27FC236}">
                <a16:creationId xmlns:a16="http://schemas.microsoft.com/office/drawing/2014/main" id="{2DBBA61B-9FB8-15D9-E629-02D745F0F2D0}"/>
              </a:ext>
            </a:extLst>
          </p:cNvPr>
          <p:cNvSpPr>
            <a:spLocks noGrp="1"/>
          </p:cNvSpPr>
          <p:nvPr>
            <p:ph type="sldNum" sz="quarter" idx="12"/>
          </p:nvPr>
        </p:nvSpPr>
        <p:spPr/>
        <p:txBody>
          <a:bodyPr/>
          <a:lstStyle/>
          <a:p>
            <a:fld id="{47030CC9-2012-465D-9EE1-4BF17FCABD05}" type="slidenum">
              <a:rPr lang="tr-TR" smtClean="0"/>
              <a:t>18</a:t>
            </a:fld>
            <a:endParaRPr lang="tr-TR"/>
          </a:p>
        </p:txBody>
      </p:sp>
      <p:pic>
        <p:nvPicPr>
          <p:cNvPr id="6" name="Resim 5">
            <a:extLst>
              <a:ext uri="{FF2B5EF4-FFF2-40B4-BE49-F238E27FC236}">
                <a16:creationId xmlns:a16="http://schemas.microsoft.com/office/drawing/2014/main" id="{D4343F00-42A7-9C08-8FD8-3476136C1727}"/>
              </a:ext>
            </a:extLst>
          </p:cNvPr>
          <p:cNvPicPr>
            <a:picLocks noChangeAspect="1"/>
          </p:cNvPicPr>
          <p:nvPr/>
        </p:nvPicPr>
        <p:blipFill>
          <a:blip r:embed="rId2"/>
          <a:stretch>
            <a:fillRect/>
          </a:stretch>
        </p:blipFill>
        <p:spPr>
          <a:xfrm>
            <a:off x="0" y="370590"/>
            <a:ext cx="12192000" cy="6487410"/>
          </a:xfrm>
          <a:prstGeom prst="rect">
            <a:avLst/>
          </a:prstGeom>
        </p:spPr>
      </p:pic>
      <p:pic>
        <p:nvPicPr>
          <p:cNvPr id="7" name="Resim 6">
            <a:extLst>
              <a:ext uri="{FF2B5EF4-FFF2-40B4-BE49-F238E27FC236}">
                <a16:creationId xmlns:a16="http://schemas.microsoft.com/office/drawing/2014/main" id="{31AB5E33-AD52-FE40-F528-5D33E0AC81A1}"/>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73445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9147" y="1285592"/>
            <a:ext cx="10515600" cy="660903"/>
          </a:xfrm>
        </p:spPr>
        <p:txBody>
          <a:bodyPr>
            <a:noAutofit/>
          </a:bodyPr>
          <a:lstStyle/>
          <a:p>
            <a:pPr algn="ctr"/>
            <a:r>
              <a:rPr lang="tr-TR" sz="4000" b="1" dirty="0">
                <a:cs typeface="Times New Roman" panose="02020603050405020304" pitchFamily="18" charset="0"/>
              </a:rPr>
              <a:t>BÜTÇE UYGULAMA SÜRECİ</a:t>
            </a:r>
            <a:endParaRPr lang="tr-TR" sz="4000" b="1" dirty="0">
              <a:ln w="0"/>
              <a:solidFill>
                <a:srgbClr val="C00000"/>
              </a:solidFill>
              <a:cs typeface="Times New Roman" panose="02020603050405020304" pitchFamily="18" charset="0"/>
            </a:endParaRPr>
          </a:p>
        </p:txBody>
      </p:sp>
      <p:sp>
        <p:nvSpPr>
          <p:cNvPr id="3" name="İçerik Yer Tutucusu 2"/>
          <p:cNvSpPr>
            <a:spLocks noGrp="1"/>
          </p:cNvSpPr>
          <p:nvPr>
            <p:ph idx="1"/>
          </p:nvPr>
        </p:nvSpPr>
        <p:spPr>
          <a:xfrm>
            <a:off x="1097280" y="2290527"/>
            <a:ext cx="10058400" cy="4065006"/>
          </a:xfrm>
        </p:spPr>
        <p:txBody>
          <a:bodyPr>
            <a:normAutofit/>
          </a:bodyPr>
          <a:lstStyle/>
          <a:p>
            <a:pPr lvl="1" algn="just"/>
            <a:r>
              <a:rPr lang="tr-TR" dirty="0"/>
              <a:t>Üniversitemiz bütçe imkânları ile karşılanamayan ödenek talepleri Cumhurbaşkanlığı Strateji ve Bütçe Başkanlığı’ndan talep edilmektedir.</a:t>
            </a:r>
          </a:p>
          <a:p>
            <a:pPr lvl="1" algn="just"/>
            <a:endParaRPr lang="tr-TR" dirty="0"/>
          </a:p>
          <a:p>
            <a:pPr lvl="1" algn="just"/>
            <a:r>
              <a:rPr lang="tr-TR" dirty="0"/>
              <a:t>5018 sayılı Kanunla getirilen aktarma/ekleme yasakları yanında; </a:t>
            </a:r>
          </a:p>
          <a:p>
            <a:pPr marL="457200" lvl="1" indent="0" algn="just">
              <a:buNone/>
            </a:pPr>
            <a:endParaRPr lang="tr-TR" dirty="0"/>
          </a:p>
          <a:p>
            <a:pPr marL="457200" lvl="1" indent="0" algn="just">
              <a:buNone/>
            </a:pPr>
            <a:r>
              <a:rPr lang="tr-TR" dirty="0"/>
              <a:t>2024 yılı Merkezi Yönetim Bütçe Kanunu ile 03.3-Yolluklar, 03.6-Temsil ve Tanıtma, 03.7-Menkul Mal, Gayri Maddi Hak Alım, Bakım ve Onarımı, 03.8- Gayrimenkul Mal Bakım ve Onarım Giderleri kodlarına ekleme kısıtı getirilmiş olmasından dolayı birimlerimizce, ivedi durumlar dışında söz konusu kodlarda aktarma ve ekleme talebinde bulunulmaması için Harcama Yetkililerince gereken tedbirler alınması gerekmektedir.</a:t>
            </a:r>
          </a:p>
          <a:p>
            <a:pPr lvl="1" algn="just"/>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0" y="0"/>
            <a:ext cx="12192000" cy="8148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30CC9-2012-465D-9EE1-4BF17FCABD05}"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15DD425F-0778-B11C-D095-16F2771F22C7}"/>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143827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135567250"/>
              </p:ext>
            </p:extLst>
          </p:nvPr>
        </p:nvGraphicFramePr>
        <p:xfrm>
          <a:off x="1674469" y="2160477"/>
          <a:ext cx="8843062" cy="3965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aşlık 2"/>
          <p:cNvSpPr>
            <a:spLocks noGrp="1"/>
          </p:cNvSpPr>
          <p:nvPr>
            <p:ph type="title"/>
          </p:nvPr>
        </p:nvSpPr>
        <p:spPr/>
        <p:txBody>
          <a:bodyPr/>
          <a:lstStyle/>
          <a:p>
            <a:r>
              <a:rPr lang="tr-TR" dirty="0"/>
              <a:t>Bütçe Müdürlüğü</a:t>
            </a:r>
          </a:p>
        </p:txBody>
      </p:sp>
      <p:pic>
        <p:nvPicPr>
          <p:cNvPr id="2" name="Resim 1">
            <a:extLst>
              <a:ext uri="{FF2B5EF4-FFF2-40B4-BE49-F238E27FC236}">
                <a16:creationId xmlns:a16="http://schemas.microsoft.com/office/drawing/2014/main" id="{4BDBE6D6-1BA4-F1B1-EC40-B2B4C816E8C8}"/>
              </a:ext>
            </a:extLst>
          </p:cNvPr>
          <p:cNvPicPr>
            <a:picLocks noChangeAspect="1"/>
          </p:cNvPicPr>
          <p:nvPr/>
        </p:nvPicPr>
        <p:blipFill>
          <a:blip r:embed="rId7"/>
          <a:stretch>
            <a:fillRect/>
          </a:stretch>
        </p:blipFill>
        <p:spPr>
          <a:xfrm>
            <a:off x="10805615" y="0"/>
            <a:ext cx="1386385" cy="808504"/>
          </a:xfrm>
          <a:prstGeom prst="rect">
            <a:avLst/>
          </a:prstGeom>
        </p:spPr>
      </p:pic>
    </p:spTree>
    <p:extLst>
      <p:ext uri="{BB962C8B-B14F-4D97-AF65-F5344CB8AC3E}">
        <p14:creationId xmlns:p14="http://schemas.microsoft.com/office/powerpoint/2010/main" val="281631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9C612-E753-963D-E3DC-2440C42C7C6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E5C9912-F7D4-62CD-31D3-A676CC57E798}"/>
              </a:ext>
            </a:extLst>
          </p:cNvPr>
          <p:cNvSpPr>
            <a:spLocks noGrp="1"/>
          </p:cNvSpPr>
          <p:nvPr>
            <p:ph type="title"/>
          </p:nvPr>
        </p:nvSpPr>
        <p:spPr>
          <a:xfrm>
            <a:off x="829147" y="1285592"/>
            <a:ext cx="10515600" cy="660903"/>
          </a:xfrm>
        </p:spPr>
        <p:txBody>
          <a:bodyPr>
            <a:noAutofit/>
          </a:bodyPr>
          <a:lstStyle/>
          <a:p>
            <a:pPr algn="ctr"/>
            <a:r>
              <a:rPr lang="tr-TR" sz="4000" b="1" dirty="0">
                <a:cs typeface="Times New Roman" panose="02020603050405020304" pitchFamily="18" charset="0"/>
              </a:rPr>
              <a:t>BÜTÇE UYGULAMA SÜRECİ</a:t>
            </a:r>
            <a:endParaRPr lang="tr-TR" sz="4000" b="1" dirty="0">
              <a:ln w="0"/>
              <a:solidFill>
                <a:srgbClr val="C00000"/>
              </a:solidFill>
              <a:cs typeface="Times New Roman" panose="02020603050405020304" pitchFamily="18" charset="0"/>
            </a:endParaRPr>
          </a:p>
        </p:txBody>
      </p:sp>
      <p:sp>
        <p:nvSpPr>
          <p:cNvPr id="3" name="İçerik Yer Tutucusu 2">
            <a:extLst>
              <a:ext uri="{FF2B5EF4-FFF2-40B4-BE49-F238E27FC236}">
                <a16:creationId xmlns:a16="http://schemas.microsoft.com/office/drawing/2014/main" id="{8229F493-5369-1105-B5AA-CD481C53386E}"/>
              </a:ext>
            </a:extLst>
          </p:cNvPr>
          <p:cNvSpPr>
            <a:spLocks noGrp="1"/>
          </p:cNvSpPr>
          <p:nvPr>
            <p:ph idx="1"/>
          </p:nvPr>
        </p:nvSpPr>
        <p:spPr>
          <a:xfrm>
            <a:off x="439947" y="2290527"/>
            <a:ext cx="11136702" cy="4065006"/>
          </a:xfrm>
        </p:spPr>
        <p:txBody>
          <a:bodyPr>
            <a:normAutofit lnSpcReduction="10000"/>
          </a:bodyPr>
          <a:lstStyle/>
          <a:p>
            <a:pPr lvl="1" algn="just"/>
            <a:r>
              <a:rPr lang="tr-TR" dirty="0">
                <a:latin typeface="Times New Roman" panose="02020603050405020304" pitchFamily="18" charset="0"/>
                <a:cs typeface="Times New Roman" panose="02020603050405020304" pitchFamily="18" charset="0"/>
              </a:rPr>
              <a:t>İlgili mevzuatı uyarınca ders ücreti karşılığında görevlendirilen ve üzerinde resmî görevi bulunmayanlara yapılacak ödemeleri,</a:t>
            </a:r>
          </a:p>
          <a:p>
            <a:pPr lvl="1" algn="just"/>
            <a:r>
              <a:rPr lang="tr-TR" dirty="0">
                <a:latin typeface="Times New Roman" panose="02020603050405020304" pitchFamily="18" charset="0"/>
                <a:cs typeface="Times New Roman" panose="02020603050405020304" pitchFamily="18" charset="0"/>
              </a:rPr>
              <a:t>bütçelerinin (01.04) ve (02.04) ekonomik kodunda yer alan ödenekleri aşmayacak şekilde birimler yaparlar ve söz konusu ekonomik kodu içeren tertiplere ödenek eklenemez, bütçelerin başka tertiplerinden ödenek </a:t>
            </a:r>
            <a:r>
              <a:rPr lang="tr-TR" u="sng" dirty="0">
                <a:latin typeface="Times New Roman" panose="02020603050405020304" pitchFamily="18" charset="0"/>
                <a:cs typeface="Times New Roman" panose="02020603050405020304" pitchFamily="18" charset="0"/>
              </a:rPr>
              <a:t>aktarılamaz </a:t>
            </a:r>
            <a:r>
              <a:rPr lang="tr-TR" dirty="0">
                <a:latin typeface="Times New Roman" panose="02020603050405020304" pitchFamily="18" charset="0"/>
                <a:cs typeface="Times New Roman" panose="02020603050405020304" pitchFamily="18" charset="0"/>
              </a:rPr>
              <a:t>ve ödenek üstü harcama yapılamaz. Ancak, bu ekonomik kodu içeren tertiplerden yapılması gereken akademik jüri ücreti ödemeleri için gerekli olan tutarları ilgili tertiplere aktarmaya Cumhurbaşkanı yetkilidir.</a:t>
            </a:r>
          </a:p>
          <a:p>
            <a:pPr lvl="1" algn="just"/>
            <a:r>
              <a:rPr lang="tr-TR" dirty="0">
                <a:latin typeface="Times New Roman" panose="02020603050405020304" pitchFamily="18" charset="0"/>
                <a:cs typeface="Times New Roman" panose="02020603050405020304" pitchFamily="18" charset="0"/>
              </a:rPr>
              <a:t>Kamu idareleri, sürekli işçileri ve geçici işçileri, bütçelerinin (01.03) ile (02.03) ekonomik kodlarını içeren tertiplerde yer alan ödenekleri aşmayacak sayı ve/veya süreyle istihdam edebilirler. Bu ekonomik kodlara hiçbir şekilde ödenek aktarması yapılamayacağı gibi bütçenin başka tertiplerinden işçi ücreti ve fazla süreli çalışma ve/veya fazla çalışma ücreti de ödenemez. </a:t>
            </a:r>
          </a:p>
        </p:txBody>
      </p:sp>
      <p:sp>
        <p:nvSpPr>
          <p:cNvPr id="4" name="Dikdörtgen 3">
            <a:extLst>
              <a:ext uri="{FF2B5EF4-FFF2-40B4-BE49-F238E27FC236}">
                <a16:creationId xmlns:a16="http://schemas.microsoft.com/office/drawing/2014/main" id="{F727D07E-D263-3330-565D-88A76B8CC644}"/>
              </a:ext>
            </a:extLst>
          </p:cNvPr>
          <p:cNvSpPr/>
          <p:nvPr/>
        </p:nvSpPr>
        <p:spPr>
          <a:xfrm>
            <a:off x="0" y="0"/>
            <a:ext cx="12192000" cy="8148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54257F54-43A7-71CD-515D-EE03AD4D7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30CC9-2012-465D-9EE1-4BF17FCABD05}"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497DAF8F-7208-1670-CFD5-F1AE4BE14381}"/>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2737570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9147" y="1285592"/>
            <a:ext cx="10515600" cy="660903"/>
          </a:xfrm>
        </p:spPr>
        <p:txBody>
          <a:bodyPr>
            <a:noAutofit/>
          </a:bodyPr>
          <a:lstStyle/>
          <a:p>
            <a:pPr algn="ctr"/>
            <a:r>
              <a:rPr lang="tr-TR" sz="4000" b="1" dirty="0">
                <a:cs typeface="Times New Roman" panose="02020603050405020304" pitchFamily="18" charset="0"/>
              </a:rPr>
              <a:t>BÜTÇE UYGULAMA SÜRECİ</a:t>
            </a:r>
            <a:endParaRPr lang="tr-TR" sz="4000" b="1" dirty="0">
              <a:ln w="0"/>
              <a:solidFill>
                <a:srgbClr val="C00000"/>
              </a:solidFill>
              <a:cs typeface="Times New Roman" panose="02020603050405020304" pitchFamily="18" charset="0"/>
            </a:endParaRPr>
          </a:p>
        </p:txBody>
      </p:sp>
      <p:sp>
        <p:nvSpPr>
          <p:cNvPr id="3" name="İçerik Yer Tutucusu 2"/>
          <p:cNvSpPr>
            <a:spLocks noGrp="1"/>
          </p:cNvSpPr>
          <p:nvPr>
            <p:ph idx="1"/>
          </p:nvPr>
        </p:nvSpPr>
        <p:spPr>
          <a:xfrm>
            <a:off x="1097280" y="2156705"/>
            <a:ext cx="10058400" cy="4548895"/>
          </a:xfrm>
        </p:spPr>
        <p:txBody>
          <a:bodyPr>
            <a:noAutofit/>
          </a:bodyPr>
          <a:lstStyle/>
          <a:p>
            <a:pPr lvl="1" algn="just"/>
            <a:r>
              <a:rPr lang="tr-TR" sz="2200" dirty="0"/>
              <a:t>Bütçe uygulama sürecinde harcama birimleri program-bütçe sistemi üzerinden;</a:t>
            </a:r>
          </a:p>
          <a:p>
            <a:pPr lvl="2" algn="just"/>
            <a:endParaRPr lang="tr-TR" sz="2200" dirty="0"/>
          </a:p>
          <a:p>
            <a:pPr lvl="2" algn="just"/>
            <a:r>
              <a:rPr lang="tr-TR" sz="2200" dirty="0"/>
              <a:t>Ödeneklerinin aylar itibariyle dağılımlarını,</a:t>
            </a:r>
          </a:p>
          <a:p>
            <a:pPr lvl="2" algn="just"/>
            <a:r>
              <a:rPr lang="tr-TR" sz="2200" dirty="0"/>
              <a:t>Ödeneklerinin tertip düzeyinde kullanımını,</a:t>
            </a:r>
          </a:p>
          <a:p>
            <a:pPr lvl="2" algn="just"/>
            <a:r>
              <a:rPr lang="tr-TR" sz="2200" dirty="0"/>
              <a:t>Ödeneklerinin kullanımına ilişkin ödenek gerçekleşme raporlarını takip edebilmektedir.</a:t>
            </a:r>
          </a:p>
          <a:p>
            <a:pPr lvl="1" algn="just"/>
            <a:endParaRPr lang="tr-TR" sz="2200" dirty="0"/>
          </a:p>
          <a:p>
            <a:pPr lvl="1" algn="just"/>
            <a:r>
              <a:rPr lang="tr-TR" sz="2200" dirty="0"/>
              <a:t>Ayrıca harcama birimleri tarafından ödenek bilgileri HYS üzerinden kontrol edilebilmektedir. </a:t>
            </a:r>
          </a:p>
          <a:p>
            <a:pPr lvl="1" algn="just"/>
            <a:endParaRPr lang="tr-TR" sz="2200" dirty="0"/>
          </a:p>
          <a:p>
            <a:pPr lvl="1" algn="just"/>
            <a:r>
              <a:rPr lang="tr-TR" sz="2200" dirty="0"/>
              <a:t>Ödenek tahsisi yapılan birimler, ödeneklerin kullanımına ilişkin harcama ve belgelendirme işlemlerini HYS Sistemi (BKMYS) üzerinden kendi bünyesinde yürüteceklerdir.</a:t>
            </a:r>
          </a:p>
          <a:p>
            <a:pPr lvl="1" algn="just"/>
            <a:endParaRPr lang="tr-TR" sz="2200" dirty="0">
              <a:latin typeface="Times New Roman" panose="02020603050405020304" pitchFamily="18" charset="0"/>
              <a:cs typeface="Times New Roman" panose="02020603050405020304" pitchFamily="18" charset="0"/>
            </a:endParaRPr>
          </a:p>
        </p:txBody>
      </p:sp>
      <p:sp>
        <p:nvSpPr>
          <p:cNvPr id="4" name="Dikdörtgen 3"/>
          <p:cNvSpPr/>
          <p:nvPr/>
        </p:nvSpPr>
        <p:spPr>
          <a:xfrm>
            <a:off x="0" y="0"/>
            <a:ext cx="12192000" cy="8148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30CC9-2012-465D-9EE1-4BF17FCABD05}"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B632B01E-80E4-258F-A841-DE4B51A47714}"/>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3481261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943207797"/>
              </p:ext>
            </p:extLst>
          </p:nvPr>
        </p:nvGraphicFramePr>
        <p:xfrm>
          <a:off x="2395538" y="1700808"/>
          <a:ext cx="787692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aşlık 2"/>
          <p:cNvSpPr>
            <a:spLocks noGrp="1"/>
          </p:cNvSpPr>
          <p:nvPr>
            <p:ph type="title"/>
          </p:nvPr>
        </p:nvSpPr>
        <p:spPr/>
        <p:txBody>
          <a:bodyPr/>
          <a:lstStyle/>
          <a:p>
            <a:r>
              <a:rPr lang="tr-TR" dirty="0">
                <a:latin typeface="Lucida Sans Unicode" pitchFamily="34" charset="0"/>
              </a:rPr>
              <a:t>ÖDENEK DAĞILIMI</a:t>
            </a:r>
            <a:endParaRPr lang="tr-TR" dirty="0"/>
          </a:p>
        </p:txBody>
      </p:sp>
      <p:pic>
        <p:nvPicPr>
          <p:cNvPr id="5" name="Picture 2" descr="j043926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5600" y="5661249"/>
            <a:ext cx="1366838" cy="1025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9" descr="j04338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7689" y="4509121"/>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j04277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7055" y="3448050"/>
            <a:ext cx="1077912" cy="8445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78213" y="1988841"/>
            <a:ext cx="1486755" cy="84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a:extLst>
              <a:ext uri="{FF2B5EF4-FFF2-40B4-BE49-F238E27FC236}">
                <a16:creationId xmlns:a16="http://schemas.microsoft.com/office/drawing/2014/main" id="{0548358B-CC0C-F356-A011-F960A150379B}"/>
              </a:ext>
            </a:extLst>
          </p:cNvPr>
          <p:cNvPicPr>
            <a:picLocks noChangeAspect="1"/>
          </p:cNvPicPr>
          <p:nvPr/>
        </p:nvPicPr>
        <p:blipFill>
          <a:blip r:embed="rId11"/>
          <a:stretch>
            <a:fillRect/>
          </a:stretch>
        </p:blipFill>
        <p:spPr>
          <a:xfrm>
            <a:off x="10805615" y="0"/>
            <a:ext cx="1386385" cy="808504"/>
          </a:xfrm>
          <a:prstGeom prst="rect">
            <a:avLst/>
          </a:prstGeom>
        </p:spPr>
      </p:pic>
    </p:spTree>
    <p:extLst>
      <p:ext uri="{BB962C8B-B14F-4D97-AF65-F5344CB8AC3E}">
        <p14:creationId xmlns:p14="http://schemas.microsoft.com/office/powerpoint/2010/main" val="342848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567608" y="332657"/>
            <a:ext cx="7391400" cy="563563"/>
          </a:xfrm>
        </p:spPr>
        <p:txBody>
          <a:bodyPr>
            <a:normAutofit/>
          </a:bodyPr>
          <a:lstStyle/>
          <a:p>
            <a:r>
              <a:rPr lang="tr-TR" dirty="0">
                <a:latin typeface="Lucida Sans Unicode" pitchFamily="34" charset="0"/>
              </a:rPr>
              <a:t>ÖDENEK DAĞILIM KURALLARI</a:t>
            </a:r>
          </a:p>
        </p:txBody>
      </p:sp>
      <p:graphicFrame>
        <p:nvGraphicFramePr>
          <p:cNvPr id="3" name="Diyagram 2"/>
          <p:cNvGraphicFramePr/>
          <p:nvPr/>
        </p:nvGraphicFramePr>
        <p:xfrm>
          <a:off x="1992313" y="1700214"/>
          <a:ext cx="8229600" cy="1368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nvGraphicFramePr>
        <p:xfrm>
          <a:off x="2855914" y="2924176"/>
          <a:ext cx="6624637" cy="34448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Resim 3">
            <a:extLst>
              <a:ext uri="{FF2B5EF4-FFF2-40B4-BE49-F238E27FC236}">
                <a16:creationId xmlns:a16="http://schemas.microsoft.com/office/drawing/2014/main" id="{7F09515D-0890-B2B8-E3BE-306E2E776CC8}"/>
              </a:ext>
            </a:extLst>
          </p:cNvPr>
          <p:cNvPicPr>
            <a:picLocks noChangeAspect="1"/>
          </p:cNvPicPr>
          <p:nvPr/>
        </p:nvPicPr>
        <p:blipFill>
          <a:blip r:embed="rId12"/>
          <a:stretch>
            <a:fillRect/>
          </a:stretch>
        </p:blipFill>
        <p:spPr>
          <a:xfrm>
            <a:off x="10805615" y="0"/>
            <a:ext cx="1386385" cy="808504"/>
          </a:xfrm>
          <a:prstGeom prst="rect">
            <a:avLst/>
          </a:prstGeom>
        </p:spPr>
      </p:pic>
    </p:spTree>
    <p:extLst>
      <p:ext uri="{BB962C8B-B14F-4D97-AF65-F5344CB8AC3E}">
        <p14:creationId xmlns:p14="http://schemas.microsoft.com/office/powerpoint/2010/main" val="40005495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925459650"/>
              </p:ext>
            </p:extLst>
          </p:nvPr>
        </p:nvGraphicFramePr>
        <p:xfrm>
          <a:off x="1703512" y="2127450"/>
          <a:ext cx="8596428" cy="4730550"/>
        </p:xfrm>
        <a:graphic>
          <a:graphicData uri="http://schemas.openxmlformats.org/drawingml/2006/table">
            <a:tbl>
              <a:tblPr firstRow="1" bandRow="1">
                <a:tableStyleId>{21E4AEA4-8DFA-4A89-87EB-49C32662AFE0}</a:tableStyleId>
              </a:tblPr>
              <a:tblGrid>
                <a:gridCol w="5044185">
                  <a:extLst>
                    <a:ext uri="{9D8B030D-6E8A-4147-A177-3AD203B41FA5}">
                      <a16:colId xmlns:a16="http://schemas.microsoft.com/office/drawing/2014/main" val="20000"/>
                    </a:ext>
                  </a:extLst>
                </a:gridCol>
                <a:gridCol w="3552243">
                  <a:extLst>
                    <a:ext uri="{9D8B030D-6E8A-4147-A177-3AD203B41FA5}">
                      <a16:colId xmlns:a16="http://schemas.microsoft.com/office/drawing/2014/main" val="20001"/>
                    </a:ext>
                  </a:extLst>
                </a:gridCol>
              </a:tblGrid>
              <a:tr h="996807">
                <a:tc>
                  <a:txBody>
                    <a:bodyPr/>
                    <a:lstStyle/>
                    <a:p>
                      <a:r>
                        <a:rPr lang="tr-TR" sz="2000" dirty="0"/>
                        <a:t>Öz gelirlere ilişkin ödenekler</a:t>
                      </a:r>
                      <a:endParaRPr lang="tr-TR" sz="2000" b="0" dirty="0">
                        <a:latin typeface="Times New Roman" pitchFamily="18" charset="0"/>
                        <a:cs typeface="Times New Roman" pitchFamily="18" charset="0"/>
                      </a:endParaRPr>
                    </a:p>
                  </a:txBody>
                  <a:tcPr anchor="ctr"/>
                </a:tc>
                <a:tc>
                  <a:txBody>
                    <a:bodyPr/>
                    <a:lstStyle/>
                    <a:p>
                      <a:r>
                        <a:rPr lang="tr-TR" sz="2000" dirty="0"/>
                        <a:t>2547 sayılı Yükseköğretim Kanununda yer alan esaslar dikkate alınır.</a:t>
                      </a:r>
                      <a:endParaRPr lang="tr-TR" sz="2000" b="0" dirty="0">
                        <a:latin typeface="Times New Roman" pitchFamily="18" charset="0"/>
                        <a:cs typeface="Times New Roman" pitchFamily="18" charset="0"/>
                      </a:endParaRPr>
                    </a:p>
                  </a:txBody>
                  <a:tcPr anchor="ctr"/>
                </a:tc>
                <a:extLst>
                  <a:ext uri="{0D108BD9-81ED-4DB2-BD59-A6C34878D82A}">
                    <a16:rowId xmlns:a16="http://schemas.microsoft.com/office/drawing/2014/main" val="10000"/>
                  </a:ext>
                </a:extLst>
              </a:tr>
              <a:tr h="931893">
                <a:tc>
                  <a:txBody>
                    <a:bodyPr/>
                    <a:lstStyle/>
                    <a:p>
                      <a:r>
                        <a:rPr lang="tr-TR" sz="2000" dirty="0"/>
                        <a:t>Rektör, rektör yardımcıları ve üniversite senatosunun giderleri ile araştırma projelerine ilişkin ödenekler</a:t>
                      </a:r>
                      <a:endParaRPr lang="tr-TR" sz="2000" b="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t>Rektörlük altındaki “Özel </a:t>
                      </a:r>
                      <a:r>
                        <a:rPr lang="tr-TR" sz="2000" dirty="0" err="1"/>
                        <a:t>Kalem”de</a:t>
                      </a:r>
                      <a:r>
                        <a:rPr lang="tr-TR" sz="2000" dirty="0"/>
                        <a:t>; </a:t>
                      </a:r>
                    </a:p>
                    <a:p>
                      <a:endParaRPr lang="tr-TR" sz="2000" b="0" dirty="0">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707190">
                <a:tc>
                  <a:txBody>
                    <a:bodyPr/>
                    <a:lstStyle/>
                    <a:p>
                      <a:r>
                        <a:rPr lang="tr-TR" sz="2000" dirty="0"/>
                        <a:t>Genel sekreter ve genel sekreter yardımcılarına ilişkin ödenekler </a:t>
                      </a:r>
                      <a:endParaRPr lang="tr-TR" sz="2000" b="0" dirty="0">
                        <a:latin typeface="Times New Roman" pitchFamily="18" charset="0"/>
                        <a:cs typeface="Times New Roman" pitchFamily="18" charset="0"/>
                      </a:endParaRPr>
                    </a:p>
                  </a:txBody>
                  <a:tcPr anchor="ctr"/>
                </a:tc>
                <a:tc>
                  <a:txBody>
                    <a:bodyPr/>
                    <a:lstStyle/>
                    <a:p>
                      <a:r>
                        <a:rPr lang="tr-TR" sz="2000" dirty="0"/>
                        <a:t>Genel sekreterlik altındaki “Özel </a:t>
                      </a:r>
                      <a:r>
                        <a:rPr lang="tr-TR" sz="2000" dirty="0" err="1"/>
                        <a:t>Kalem”de</a:t>
                      </a:r>
                      <a:r>
                        <a:rPr lang="tr-TR" sz="2000" dirty="0"/>
                        <a:t>,</a:t>
                      </a:r>
                      <a:endParaRPr lang="tr-TR" sz="2000" b="0" dirty="0">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898032">
                <a:tc>
                  <a:txBody>
                    <a:bodyPr/>
                    <a:lstStyle/>
                    <a:p>
                      <a:r>
                        <a:rPr lang="tr-TR" sz="2000" dirty="0"/>
                        <a:t>Yurt dışına eğitime gönderilen araştırma görevlilerinin yollukları ve diğer giderleri</a:t>
                      </a:r>
                      <a:endParaRPr lang="tr-TR" sz="2000" b="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t>Rektörlük altındaki “Özel </a:t>
                      </a:r>
                      <a:r>
                        <a:rPr lang="tr-TR" sz="2000" dirty="0" err="1"/>
                        <a:t>Kalem”de</a:t>
                      </a:r>
                      <a:r>
                        <a:rPr lang="tr-TR" sz="2000" dirty="0"/>
                        <a:t>,</a:t>
                      </a:r>
                    </a:p>
                    <a:p>
                      <a:endParaRPr lang="tr-TR" sz="2000" b="0" dirty="0">
                        <a:latin typeface="Times New Roman" pitchFamily="18" charset="0"/>
                        <a:cs typeface="Times New Roman" pitchFamily="18" charset="0"/>
                      </a:endParaRPr>
                    </a:p>
                  </a:txBody>
                  <a:tcPr anchor="ctr"/>
                </a:tc>
                <a:extLst>
                  <a:ext uri="{0D108BD9-81ED-4DB2-BD59-A6C34878D82A}">
                    <a16:rowId xmlns:a16="http://schemas.microsoft.com/office/drawing/2014/main" val="10003"/>
                  </a:ext>
                </a:extLst>
              </a:tr>
              <a:tr h="898032">
                <a:tc>
                  <a:txBody>
                    <a:bodyPr/>
                    <a:lstStyle/>
                    <a:p>
                      <a:r>
                        <a:rPr lang="tr-TR" sz="2000" dirty="0"/>
                        <a:t>Öğrencilerin beslenme, barınma, sağlık, kültür ve spor faaliyetlerine ilişkin giderler</a:t>
                      </a:r>
                      <a:endParaRPr lang="tr-TR" sz="2000" b="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t>SKS Daire Başkanlığı altında izlenir.</a:t>
                      </a:r>
                    </a:p>
                    <a:p>
                      <a:endParaRPr lang="tr-TR" sz="2000" b="0" dirty="0">
                        <a:latin typeface="Times New Roman" pitchFamily="18" charset="0"/>
                        <a:cs typeface="Times New Roman" pitchFamily="18" charset="0"/>
                      </a:endParaRPr>
                    </a:p>
                  </a:txBody>
                  <a:tcPr anchor="ctr"/>
                </a:tc>
                <a:extLst>
                  <a:ext uri="{0D108BD9-81ED-4DB2-BD59-A6C34878D82A}">
                    <a16:rowId xmlns:a16="http://schemas.microsoft.com/office/drawing/2014/main" val="10004"/>
                  </a:ext>
                </a:extLst>
              </a:tr>
            </a:tbl>
          </a:graphicData>
        </a:graphic>
      </p:graphicFrame>
      <p:sp>
        <p:nvSpPr>
          <p:cNvPr id="5" name="Rectangle 2"/>
          <p:cNvSpPr>
            <a:spLocks noGrp="1" noChangeArrowheads="1"/>
          </p:cNvSpPr>
          <p:nvPr>
            <p:ph type="title"/>
          </p:nvPr>
        </p:nvSpPr>
        <p:spPr>
          <a:xfrm>
            <a:off x="1945196" y="116632"/>
            <a:ext cx="8229600" cy="858424"/>
          </a:xfrm>
        </p:spPr>
        <p:txBody>
          <a:bodyPr>
            <a:normAutofit/>
          </a:bodyPr>
          <a:lstStyle/>
          <a:p>
            <a:r>
              <a:rPr lang="tr-TR" dirty="0">
                <a:latin typeface="Lucida Sans Unicode" pitchFamily="34" charset="0"/>
              </a:rPr>
              <a:t>ÖDENEK DAĞILIM KURALLARI</a:t>
            </a:r>
          </a:p>
        </p:txBody>
      </p:sp>
      <p:sp>
        <p:nvSpPr>
          <p:cNvPr id="6" name="Text Box 18"/>
          <p:cNvSpPr txBox="1">
            <a:spLocks noChangeArrowheads="1"/>
          </p:cNvSpPr>
          <p:nvPr/>
        </p:nvSpPr>
        <p:spPr bwMode="auto">
          <a:xfrm>
            <a:off x="1703512" y="1407981"/>
            <a:ext cx="8274926" cy="707886"/>
          </a:xfrm>
          <a:prstGeom prst="rect">
            <a:avLst/>
          </a:prstGeom>
          <a:noFill/>
          <a:ln w="9525">
            <a:noFill/>
            <a:miter lim="800000"/>
            <a:headEnd/>
            <a:tailEnd/>
          </a:ln>
        </p:spPr>
        <p:txBody>
          <a:bodyPr wrap="square">
            <a:spAutoFit/>
          </a:bodyPr>
          <a:lstStyle/>
          <a:p>
            <a:pPr algn="just">
              <a:buClr>
                <a:schemeClr val="tx2"/>
              </a:buClr>
            </a:pPr>
            <a:r>
              <a:rPr lang="tr-TR" sz="2000" dirty="0">
                <a:latin typeface="Times New Roman" pitchFamily="18" charset="0"/>
                <a:cs typeface="Times New Roman" pitchFamily="18" charset="0"/>
              </a:rPr>
              <a:t>Ödeneğin gönderileceği harcama birimi tarafından gerçekleştirilmiş ve/veya gerçekleştirilecek ihaleli işler öncelikle göz önünde bulundurulur.</a:t>
            </a:r>
            <a:endParaRPr lang="tr-TR" sz="2000" dirty="0">
              <a:solidFill>
                <a:srgbClr val="CC6600"/>
              </a:solidFill>
              <a:latin typeface="Times New Roman" pitchFamily="18" charset="0"/>
              <a:cs typeface="Times New Roman" pitchFamily="18" charset="0"/>
            </a:endParaRPr>
          </a:p>
        </p:txBody>
      </p:sp>
      <p:pic>
        <p:nvPicPr>
          <p:cNvPr id="2" name="Resim 1">
            <a:extLst>
              <a:ext uri="{FF2B5EF4-FFF2-40B4-BE49-F238E27FC236}">
                <a16:creationId xmlns:a16="http://schemas.microsoft.com/office/drawing/2014/main" id="{EE296161-5492-2DC6-7671-70739A39CD7E}"/>
              </a:ext>
            </a:extLst>
          </p:cNvPr>
          <p:cNvPicPr>
            <a:picLocks noChangeAspect="1"/>
          </p:cNvPicPr>
          <p:nvPr/>
        </p:nvPicPr>
        <p:blipFill>
          <a:blip r:embed="rId2"/>
          <a:stretch>
            <a:fillRect/>
          </a:stretch>
        </p:blipFill>
        <p:spPr>
          <a:xfrm>
            <a:off x="10805615" y="0"/>
            <a:ext cx="1386385" cy="808504"/>
          </a:xfrm>
          <a:prstGeom prst="rect">
            <a:avLst/>
          </a:prstGeom>
        </p:spPr>
      </p:pic>
    </p:spTree>
    <p:extLst>
      <p:ext uri="{BB962C8B-B14F-4D97-AF65-F5344CB8AC3E}">
        <p14:creationId xmlns:p14="http://schemas.microsoft.com/office/powerpoint/2010/main" val="75249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100275530"/>
              </p:ext>
            </p:extLst>
          </p:nvPr>
        </p:nvGraphicFramePr>
        <p:xfrm>
          <a:off x="1703512" y="1812296"/>
          <a:ext cx="8712968" cy="4750256"/>
        </p:xfrm>
        <a:graphic>
          <a:graphicData uri="http://schemas.openxmlformats.org/drawingml/2006/table">
            <a:tbl>
              <a:tblPr firstRow="1" bandRow="1">
                <a:tableStyleId>{21E4AEA4-8DFA-4A89-87EB-49C32662AFE0}</a:tableStyleId>
              </a:tblPr>
              <a:tblGrid>
                <a:gridCol w="5112568">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1116474">
                <a:tc>
                  <a:txBody>
                    <a:bodyPr/>
                    <a:lstStyle/>
                    <a:p>
                      <a:r>
                        <a:rPr lang="tr-TR" sz="2000" dirty="0">
                          <a:latin typeface="Times New Roman" pitchFamily="18" charset="0"/>
                          <a:cs typeface="Times New Roman" pitchFamily="18" charset="0"/>
                        </a:rPr>
                        <a:t>Projelerden;</a:t>
                      </a:r>
                      <a:endParaRPr lang="tr-TR" sz="2000" b="0" dirty="0">
                        <a:latin typeface="Times New Roman" pitchFamily="18" charset="0"/>
                        <a:cs typeface="Times New Roman" pitchFamily="18" charset="0"/>
                      </a:endParaRPr>
                    </a:p>
                  </a:txBody>
                  <a:tcPr anchor="ctr"/>
                </a:tc>
                <a:tc>
                  <a:txBody>
                    <a:bodyPr/>
                    <a:lstStyle/>
                    <a:p>
                      <a:endParaRPr lang="tr-TR" sz="2000" b="0" dirty="0">
                        <a:latin typeface="Times New Roman" pitchFamily="18" charset="0"/>
                        <a:cs typeface="Times New Roman" pitchFamily="18" charset="0"/>
                      </a:endParaRPr>
                    </a:p>
                  </a:txBody>
                  <a:tcPr anchor="ctr"/>
                </a:tc>
                <a:extLst>
                  <a:ext uri="{0D108BD9-81ED-4DB2-BD59-A6C34878D82A}">
                    <a16:rowId xmlns:a16="http://schemas.microsoft.com/office/drawing/2014/main" val="10000"/>
                  </a:ext>
                </a:extLst>
              </a:tr>
              <a:tr h="1043766">
                <a:tc>
                  <a:txBody>
                    <a:bodyPr/>
                    <a:lstStyle/>
                    <a:p>
                      <a:r>
                        <a:rPr lang="tr-TR" sz="2000" dirty="0">
                          <a:latin typeface="Times New Roman" pitchFamily="18" charset="0"/>
                          <a:cs typeface="Times New Roman" pitchFamily="18" charset="0"/>
                        </a:rPr>
                        <a:t>Yayın Alımları</a:t>
                      </a:r>
                      <a:endParaRPr lang="tr-TR" sz="2000" b="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latin typeface="Times New Roman" pitchFamily="18" charset="0"/>
                          <a:cs typeface="Times New Roman" pitchFamily="18" charset="0"/>
                        </a:rPr>
                        <a:t>Kütüphane ve </a:t>
                      </a:r>
                      <a:r>
                        <a:rPr lang="tr-TR" sz="2000" dirty="0" err="1">
                          <a:latin typeface="Times New Roman" pitchFamily="18" charset="0"/>
                          <a:cs typeface="Times New Roman" pitchFamily="18" charset="0"/>
                        </a:rPr>
                        <a:t>Dökümantasyon</a:t>
                      </a:r>
                      <a:r>
                        <a:rPr lang="tr-TR" sz="2000" dirty="0">
                          <a:latin typeface="Times New Roman" pitchFamily="18" charset="0"/>
                          <a:cs typeface="Times New Roman" pitchFamily="18" charset="0"/>
                        </a:rPr>
                        <a:t> Daire Başkanlığı,</a:t>
                      </a:r>
                      <a:endParaRPr lang="tr-TR" sz="2000" b="0" dirty="0">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792088">
                <a:tc>
                  <a:txBody>
                    <a:bodyPr/>
                    <a:lstStyle/>
                    <a:p>
                      <a:r>
                        <a:rPr lang="tr-TR" sz="2000" dirty="0">
                          <a:latin typeface="Times New Roman" pitchFamily="18" charset="0"/>
                          <a:cs typeface="Times New Roman" pitchFamily="18" charset="0"/>
                        </a:rPr>
                        <a:t>Bilgisayar Alımları</a:t>
                      </a:r>
                      <a:endParaRPr lang="tr-TR" sz="2000" b="0" dirty="0">
                        <a:latin typeface="Times New Roman" pitchFamily="18" charset="0"/>
                        <a:cs typeface="Times New Roman" pitchFamily="18" charset="0"/>
                      </a:endParaRPr>
                    </a:p>
                  </a:txBody>
                  <a:tcPr anchor="ctr"/>
                </a:tc>
                <a:tc>
                  <a:txBody>
                    <a:bodyPr/>
                    <a:lstStyle/>
                    <a:p>
                      <a:r>
                        <a:rPr lang="tr-TR" sz="2000" dirty="0">
                          <a:latin typeface="Times New Roman" pitchFamily="18" charset="0"/>
                          <a:cs typeface="Times New Roman" pitchFamily="18" charset="0"/>
                        </a:rPr>
                        <a:t>Bilgi İşlem Daire Başkanlığı,</a:t>
                      </a:r>
                      <a:endParaRPr lang="tr-TR" sz="2000" b="0" dirty="0">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792088">
                <a:tc>
                  <a:txBody>
                    <a:bodyPr/>
                    <a:lstStyle/>
                    <a:p>
                      <a:r>
                        <a:rPr lang="tr-TR" sz="2000" dirty="0">
                          <a:latin typeface="Times New Roman" pitchFamily="18" charset="0"/>
                          <a:cs typeface="Times New Roman" pitchFamily="18" charset="0"/>
                        </a:rPr>
                        <a:t>Büyük Onarım Giderleri</a:t>
                      </a:r>
                      <a:endParaRPr lang="tr-TR" sz="2000" b="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latin typeface="Times New Roman" pitchFamily="18" charset="0"/>
                          <a:cs typeface="Times New Roman" pitchFamily="18" charset="0"/>
                        </a:rPr>
                        <a:t>Yapı İşleri ve Teknik Daire</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latin typeface="Times New Roman" pitchFamily="18" charset="0"/>
                          <a:cs typeface="Times New Roman" pitchFamily="18" charset="0"/>
                        </a:rPr>
                        <a:t>Başkanlığı,</a:t>
                      </a:r>
                      <a:endParaRPr lang="tr-TR" sz="2000" b="0" dirty="0">
                        <a:latin typeface="Times New Roman" pitchFamily="18" charset="0"/>
                        <a:cs typeface="Times New Roman" pitchFamily="18" charset="0"/>
                      </a:endParaRPr>
                    </a:p>
                  </a:txBody>
                  <a:tcPr anchor="ctr"/>
                </a:tc>
                <a:extLst>
                  <a:ext uri="{0D108BD9-81ED-4DB2-BD59-A6C34878D82A}">
                    <a16:rowId xmlns:a16="http://schemas.microsoft.com/office/drawing/2014/main" val="10003"/>
                  </a:ext>
                </a:extLst>
              </a:tr>
              <a:tr h="436780">
                <a:tc>
                  <a:txBody>
                    <a:bodyPr/>
                    <a:lstStyle/>
                    <a:p>
                      <a:r>
                        <a:rPr lang="tr-TR" sz="2000" dirty="0">
                          <a:latin typeface="Times New Roman" pitchFamily="18" charset="0"/>
                          <a:cs typeface="Times New Roman" pitchFamily="18" charset="0"/>
                        </a:rPr>
                        <a:t>Araç ve Tefrişat Alımı</a:t>
                      </a:r>
                      <a:endParaRPr lang="tr-TR" sz="2000" b="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latin typeface="Times New Roman" pitchFamily="18" charset="0"/>
                          <a:cs typeface="Times New Roman" pitchFamily="18" charset="0"/>
                        </a:rPr>
                        <a:t>İdari</a:t>
                      </a:r>
                      <a:r>
                        <a:rPr lang="tr-TR" sz="2000" baseline="0" dirty="0">
                          <a:latin typeface="Times New Roman" pitchFamily="18" charset="0"/>
                          <a:cs typeface="Times New Roman" pitchFamily="18" charset="0"/>
                        </a:rPr>
                        <a:t> ve Mali İşler </a:t>
                      </a:r>
                      <a:r>
                        <a:rPr lang="tr-TR" sz="2000" dirty="0">
                          <a:latin typeface="Times New Roman" pitchFamily="18" charset="0"/>
                          <a:cs typeface="Times New Roman" pitchFamily="18" charset="0"/>
                        </a:rPr>
                        <a:t>Daire Başkanlığı altında izlenir.</a:t>
                      </a:r>
                    </a:p>
                    <a:p>
                      <a:endParaRPr lang="tr-TR" sz="2000" b="0" dirty="0">
                        <a:latin typeface="Times New Roman" pitchFamily="18" charset="0"/>
                        <a:cs typeface="Times New Roman" pitchFamily="18" charset="0"/>
                      </a:endParaRPr>
                    </a:p>
                  </a:txBody>
                  <a:tcPr anchor="ctr"/>
                </a:tc>
                <a:extLst>
                  <a:ext uri="{0D108BD9-81ED-4DB2-BD59-A6C34878D82A}">
                    <a16:rowId xmlns:a16="http://schemas.microsoft.com/office/drawing/2014/main" val="10004"/>
                  </a:ext>
                </a:extLst>
              </a:tr>
            </a:tbl>
          </a:graphicData>
        </a:graphic>
      </p:graphicFrame>
      <p:sp>
        <p:nvSpPr>
          <p:cNvPr id="5" name="Rectangle 2"/>
          <p:cNvSpPr>
            <a:spLocks noGrp="1" noChangeArrowheads="1"/>
          </p:cNvSpPr>
          <p:nvPr>
            <p:ph type="title"/>
          </p:nvPr>
        </p:nvSpPr>
        <p:spPr>
          <a:xfrm>
            <a:off x="1945196" y="116632"/>
            <a:ext cx="8229600" cy="858424"/>
          </a:xfrm>
        </p:spPr>
        <p:txBody>
          <a:bodyPr>
            <a:normAutofit/>
          </a:bodyPr>
          <a:lstStyle/>
          <a:p>
            <a:r>
              <a:rPr lang="tr-TR" dirty="0">
                <a:latin typeface="Lucida Sans Unicode" pitchFamily="34" charset="0"/>
              </a:rPr>
              <a:t>ÖDENEK DAĞILIM KURALLARI</a:t>
            </a:r>
          </a:p>
        </p:txBody>
      </p:sp>
      <p:pic>
        <p:nvPicPr>
          <p:cNvPr id="2" name="Resim 1">
            <a:extLst>
              <a:ext uri="{FF2B5EF4-FFF2-40B4-BE49-F238E27FC236}">
                <a16:creationId xmlns:a16="http://schemas.microsoft.com/office/drawing/2014/main" id="{21D22146-BBE7-F272-3200-3A711AC0C708}"/>
              </a:ext>
            </a:extLst>
          </p:cNvPr>
          <p:cNvPicPr>
            <a:picLocks noChangeAspect="1"/>
          </p:cNvPicPr>
          <p:nvPr/>
        </p:nvPicPr>
        <p:blipFill>
          <a:blip r:embed="rId2"/>
          <a:stretch>
            <a:fillRect/>
          </a:stretch>
        </p:blipFill>
        <p:spPr>
          <a:xfrm>
            <a:off x="10805615" y="0"/>
            <a:ext cx="1386385" cy="808504"/>
          </a:xfrm>
          <a:prstGeom prst="rect">
            <a:avLst/>
          </a:prstGeom>
        </p:spPr>
      </p:pic>
    </p:spTree>
    <p:extLst>
      <p:ext uri="{BB962C8B-B14F-4D97-AF65-F5344CB8AC3E}">
        <p14:creationId xmlns:p14="http://schemas.microsoft.com/office/powerpoint/2010/main" val="235536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351584" y="1052736"/>
            <a:ext cx="7391400" cy="563562"/>
          </a:xfrm>
        </p:spPr>
        <p:txBody>
          <a:bodyPr>
            <a:normAutofit/>
          </a:bodyPr>
          <a:lstStyle/>
          <a:p>
            <a:r>
              <a:rPr lang="tr-TR" dirty="0">
                <a:latin typeface="Lucida Sans Unicode" pitchFamily="34" charset="0"/>
              </a:rPr>
              <a:t>ÖZ GELİRLER</a:t>
            </a:r>
          </a:p>
        </p:txBody>
      </p:sp>
      <p:sp>
        <p:nvSpPr>
          <p:cNvPr id="200707" name="Rectangle 3"/>
          <p:cNvSpPr>
            <a:spLocks noGrp="1" noChangeArrowheads="1"/>
          </p:cNvSpPr>
          <p:nvPr>
            <p:ph type="body" idx="1"/>
          </p:nvPr>
        </p:nvSpPr>
        <p:spPr>
          <a:xfrm>
            <a:off x="1703513" y="2420889"/>
            <a:ext cx="8677275" cy="4005361"/>
          </a:xfrm>
        </p:spPr>
        <p:txBody>
          <a:bodyPr>
            <a:normAutofit lnSpcReduction="10000"/>
          </a:bodyPr>
          <a:lstStyle/>
          <a:p>
            <a:pPr>
              <a:buFont typeface="Wingdings" pitchFamily="2" charset="2"/>
              <a:buNone/>
            </a:pPr>
            <a:r>
              <a:rPr lang="tr-TR" dirty="0">
                <a:latin typeface="Lucida Sans Unicode" pitchFamily="34" charset="0"/>
              </a:rPr>
              <a:t>    Öz Gelirler kapsamında, </a:t>
            </a:r>
          </a:p>
          <a:p>
            <a:pPr>
              <a:buFont typeface="Wingdings" pitchFamily="2" charset="2"/>
              <a:buNone/>
            </a:pPr>
            <a:endParaRPr lang="tr-TR" dirty="0">
              <a:latin typeface="Lucida Sans Unicode" pitchFamily="34" charset="0"/>
            </a:endParaRPr>
          </a:p>
          <a:p>
            <a:pPr lvl="2">
              <a:buClr>
                <a:schemeClr val="tx2"/>
              </a:buClr>
              <a:buFont typeface="Wingdings" pitchFamily="2" charset="2"/>
              <a:buChar char="ü"/>
            </a:pPr>
            <a:r>
              <a:rPr lang="tr-TR" dirty="0">
                <a:solidFill>
                  <a:schemeClr val="tx2"/>
                </a:solidFill>
                <a:latin typeface="Lucida Sans Unicode" pitchFamily="34" charset="0"/>
              </a:rPr>
              <a:t>2547 sayılı Kanunun 43/(d)</a:t>
            </a:r>
          </a:p>
          <a:p>
            <a:pPr lvl="2">
              <a:buClr>
                <a:schemeClr val="tx2"/>
              </a:buClr>
              <a:buFont typeface="Wingdings" pitchFamily="2" charset="2"/>
              <a:buChar char="ü"/>
            </a:pPr>
            <a:r>
              <a:rPr lang="tr-TR" dirty="0">
                <a:solidFill>
                  <a:schemeClr val="tx2"/>
                </a:solidFill>
                <a:latin typeface="Lucida Sans Unicode" pitchFamily="34" charset="0"/>
              </a:rPr>
              <a:t>2547 sayılı Kanunun 46, 58, ek 25, ek 26, ek 27</a:t>
            </a:r>
          </a:p>
          <a:p>
            <a:pPr lvl="2">
              <a:buClr>
                <a:schemeClr val="tx2"/>
              </a:buClr>
              <a:buFont typeface="Wingdings" pitchFamily="2" charset="2"/>
              <a:buChar char="ü"/>
            </a:pPr>
            <a:r>
              <a:rPr lang="tr-TR" dirty="0">
                <a:solidFill>
                  <a:schemeClr val="tx2"/>
                </a:solidFill>
                <a:latin typeface="Lucida Sans Unicode" pitchFamily="34" charset="0"/>
              </a:rPr>
              <a:t>3843 sayılı Kanunun 7 </a:t>
            </a:r>
            <a:r>
              <a:rPr lang="tr-TR" dirty="0" err="1">
                <a:solidFill>
                  <a:schemeClr val="tx2"/>
                </a:solidFill>
                <a:latin typeface="Lucida Sans Unicode" pitchFamily="34" charset="0"/>
              </a:rPr>
              <a:t>nci</a:t>
            </a:r>
            <a:endParaRPr lang="tr-TR" dirty="0">
              <a:solidFill>
                <a:schemeClr val="tx2"/>
              </a:solidFill>
              <a:latin typeface="Lucida Sans Unicode" pitchFamily="34" charset="0"/>
            </a:endParaRPr>
          </a:p>
          <a:p>
            <a:pPr>
              <a:buClr>
                <a:schemeClr val="tx2"/>
              </a:buClr>
              <a:buFont typeface="Wingdings" pitchFamily="2" charset="2"/>
              <a:buChar char="q"/>
            </a:pPr>
            <a:endParaRPr lang="tr-TR" dirty="0">
              <a:latin typeface="Lucida Sans Unicode" pitchFamily="34" charset="0"/>
            </a:endParaRPr>
          </a:p>
          <a:p>
            <a:pPr algn="just">
              <a:buFont typeface="Wingdings" pitchFamily="2" charset="2"/>
              <a:buNone/>
            </a:pPr>
            <a:r>
              <a:rPr lang="tr-TR" dirty="0">
                <a:latin typeface="Lucida Sans Unicode" pitchFamily="34" charset="0"/>
              </a:rPr>
              <a:t>   maddeleri uyarınca tahsil edilen tutarlar ve diğer gelirler yükseköğretim kurumu bütçesine öz gelir olarak kaydedilerek gelir gerçekleşmelerine göre kullandırılır.</a:t>
            </a:r>
          </a:p>
        </p:txBody>
      </p:sp>
      <p:pic>
        <p:nvPicPr>
          <p:cNvPr id="2" name="Resim 1">
            <a:extLst>
              <a:ext uri="{FF2B5EF4-FFF2-40B4-BE49-F238E27FC236}">
                <a16:creationId xmlns:a16="http://schemas.microsoft.com/office/drawing/2014/main" id="{331F9C5C-6381-C2AD-3903-5DA03AB95BB4}"/>
              </a:ext>
            </a:extLst>
          </p:cNvPr>
          <p:cNvPicPr>
            <a:picLocks noChangeAspect="1"/>
          </p:cNvPicPr>
          <p:nvPr/>
        </p:nvPicPr>
        <p:blipFill>
          <a:blip r:embed="rId2"/>
          <a:stretch>
            <a:fillRect/>
          </a:stretch>
        </p:blipFill>
        <p:spPr>
          <a:xfrm>
            <a:off x="10805615" y="0"/>
            <a:ext cx="1386385" cy="808504"/>
          </a:xfrm>
          <a:prstGeom prst="rect">
            <a:avLst/>
          </a:prstGeom>
        </p:spPr>
      </p:pic>
    </p:spTree>
    <p:extLst>
      <p:ext uri="{BB962C8B-B14F-4D97-AF65-F5344CB8AC3E}">
        <p14:creationId xmlns:p14="http://schemas.microsoft.com/office/powerpoint/2010/main" val="1743692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334368892"/>
              </p:ext>
            </p:extLst>
          </p:nvPr>
        </p:nvGraphicFramePr>
        <p:xfrm>
          <a:off x="1991544" y="1844821"/>
          <a:ext cx="8424936" cy="4209841"/>
        </p:xfrm>
        <a:graphic>
          <a:graphicData uri="http://schemas.openxmlformats.org/drawingml/2006/table">
            <a:tbl>
              <a:tblPr firstRow="1" bandRow="1">
                <a:tableStyleId>{5C22544A-7EE6-4342-B048-85BDC9FD1C3A}</a:tableStyleId>
              </a:tblPr>
              <a:tblGrid>
                <a:gridCol w="3183621">
                  <a:extLst>
                    <a:ext uri="{9D8B030D-6E8A-4147-A177-3AD203B41FA5}">
                      <a16:colId xmlns:a16="http://schemas.microsoft.com/office/drawing/2014/main" val="20000"/>
                    </a:ext>
                  </a:extLst>
                </a:gridCol>
                <a:gridCol w="5241315">
                  <a:extLst>
                    <a:ext uri="{9D8B030D-6E8A-4147-A177-3AD203B41FA5}">
                      <a16:colId xmlns:a16="http://schemas.microsoft.com/office/drawing/2014/main" val="20001"/>
                    </a:ext>
                  </a:extLst>
                </a:gridCol>
              </a:tblGrid>
              <a:tr h="462035">
                <a:tc>
                  <a:txBody>
                    <a:bodyPr/>
                    <a:lstStyle/>
                    <a:p>
                      <a:r>
                        <a:rPr lang="tr-TR" sz="1600" b="1" kern="1200" dirty="0">
                          <a:solidFill>
                            <a:schemeClr val="lt1"/>
                          </a:solidFill>
                          <a:effectLst/>
                          <a:latin typeface="Times New Roman" pitchFamily="18" charset="0"/>
                          <a:ea typeface="+mn-ea"/>
                          <a:cs typeface="Times New Roman" pitchFamily="18" charset="0"/>
                        </a:rPr>
                        <a:t>GELİR ADI</a:t>
                      </a:r>
                      <a:endParaRPr lang="tr-TR" sz="1600" b="1" dirty="0">
                        <a:latin typeface="Times New Roman" pitchFamily="18" charset="0"/>
                        <a:cs typeface="Times New Roman" pitchFamily="18" charset="0"/>
                      </a:endParaRPr>
                    </a:p>
                  </a:txBody>
                  <a:tcPr anchor="ctr"/>
                </a:tc>
                <a:tc>
                  <a:txBody>
                    <a:bodyPr/>
                    <a:lstStyle/>
                    <a:p>
                      <a:r>
                        <a:rPr lang="tr-TR" sz="1600" b="1" dirty="0">
                          <a:latin typeface="Times New Roman" pitchFamily="18" charset="0"/>
                          <a:cs typeface="Times New Roman" pitchFamily="18" charset="0"/>
                        </a:rPr>
                        <a:t>ALT FAALİYET ADI</a:t>
                      </a:r>
                    </a:p>
                  </a:txBody>
                  <a:tcPr anchor="ctr"/>
                </a:tc>
                <a:extLst>
                  <a:ext uri="{0D108BD9-81ED-4DB2-BD59-A6C34878D82A}">
                    <a16:rowId xmlns:a16="http://schemas.microsoft.com/office/drawing/2014/main" val="10000"/>
                  </a:ext>
                </a:extLst>
              </a:tr>
              <a:tr h="809075">
                <a:tc>
                  <a:txBody>
                    <a:bodyPr/>
                    <a:lstStyle/>
                    <a:p>
                      <a:pPr lvl="0" algn="l"/>
                      <a:r>
                        <a:rPr lang="tr-TR" sz="1600" b="0" u="none" strike="noStrike" kern="1200" dirty="0">
                          <a:solidFill>
                            <a:schemeClr val="bg1"/>
                          </a:solidFill>
                          <a:effectLst/>
                          <a:latin typeface="Times New Roman" pitchFamily="18" charset="0"/>
                          <a:ea typeface="+mn-ea"/>
                          <a:cs typeface="Times New Roman" pitchFamily="18" charset="0"/>
                        </a:rPr>
                        <a:t>Lojman Kira Gelirleri</a:t>
                      </a:r>
                    </a:p>
                    <a:p>
                      <a:pPr lvl="0" algn="l"/>
                      <a:r>
                        <a:rPr lang="tr-TR" sz="1600" b="0" u="none" strike="noStrike" kern="1200" dirty="0">
                          <a:solidFill>
                            <a:schemeClr val="bg1"/>
                          </a:solidFill>
                          <a:effectLst/>
                          <a:latin typeface="Times New Roman" pitchFamily="18" charset="0"/>
                          <a:ea typeface="+mn-ea"/>
                          <a:cs typeface="Times New Roman" pitchFamily="18" charset="0"/>
                        </a:rPr>
                        <a:t>Kantin Kafeterya İşletme Gelirleri</a:t>
                      </a:r>
                    </a:p>
                    <a:p>
                      <a:pPr algn="l"/>
                      <a:r>
                        <a:rPr lang="tr-TR" sz="1600" b="0" kern="1200" dirty="0">
                          <a:solidFill>
                            <a:schemeClr val="bg1"/>
                          </a:solidFill>
                          <a:effectLst/>
                          <a:latin typeface="Times New Roman" pitchFamily="18" charset="0"/>
                          <a:ea typeface="+mn-ea"/>
                          <a:cs typeface="Times New Roman" pitchFamily="18" charset="0"/>
                        </a:rPr>
                        <a:t>Diğer Taşınmaz Kira Gelirleri</a:t>
                      </a:r>
                      <a:endParaRPr lang="tr-TR" sz="1600" b="0" dirty="0">
                        <a:solidFill>
                          <a:schemeClr val="bg1"/>
                        </a:solidFill>
                        <a:latin typeface="Times New Roman" pitchFamily="18" charset="0"/>
                        <a:cs typeface="Times New Roman" pitchFamily="18" charset="0"/>
                      </a:endParaRPr>
                    </a:p>
                  </a:txBody>
                  <a:tcPr anchor="ctr">
                    <a:solidFill>
                      <a:schemeClr val="tx2"/>
                    </a:solidFill>
                  </a:tcPr>
                </a:tc>
                <a:tc>
                  <a:txBody>
                    <a:bodyPr/>
                    <a:lstStyle/>
                    <a:p>
                      <a:pPr algn="l"/>
                      <a:r>
                        <a:rPr lang="tr-TR" sz="1600" b="0" kern="1200" dirty="0">
                          <a:solidFill>
                            <a:schemeClr val="bg1"/>
                          </a:solidFill>
                          <a:effectLst/>
                          <a:latin typeface="Times New Roman" pitchFamily="18" charset="0"/>
                          <a:ea typeface="+mn-ea"/>
                          <a:cs typeface="Times New Roman" pitchFamily="18" charset="0"/>
                        </a:rPr>
                        <a:t>Taşınmaz Mal Gelirleri ile Yürütülecek Hizmetler</a:t>
                      </a:r>
                      <a:endParaRPr lang="tr-TR" sz="1600" b="0" dirty="0">
                        <a:solidFill>
                          <a:schemeClr val="bg1"/>
                        </a:solidFill>
                        <a:latin typeface="Times New Roman" pitchFamily="18" charset="0"/>
                        <a:cs typeface="Times New Roman" pitchFamily="18" charset="0"/>
                      </a:endParaRPr>
                    </a:p>
                  </a:txBody>
                  <a:tcPr anchor="ctr">
                    <a:solidFill>
                      <a:schemeClr val="tx2"/>
                    </a:solidFill>
                  </a:tcPr>
                </a:tc>
                <a:extLst>
                  <a:ext uri="{0D108BD9-81ED-4DB2-BD59-A6C34878D82A}">
                    <a16:rowId xmlns:a16="http://schemas.microsoft.com/office/drawing/2014/main" val="10001"/>
                  </a:ext>
                </a:extLst>
              </a:tr>
              <a:tr h="462035">
                <a:tc>
                  <a:txBody>
                    <a:bodyPr/>
                    <a:lstStyle/>
                    <a:p>
                      <a:pPr algn="l">
                        <a:lnSpc>
                          <a:spcPct val="115000"/>
                        </a:lnSpc>
                        <a:spcAft>
                          <a:spcPts val="1000"/>
                        </a:spcAft>
                      </a:pPr>
                      <a:r>
                        <a:rPr lang="tr-TR" sz="1600" b="0" dirty="0">
                          <a:effectLst/>
                          <a:latin typeface="Times New Roman" pitchFamily="18" charset="0"/>
                          <a:ea typeface="Calibri"/>
                          <a:cs typeface="Times New Roman" pitchFamily="18" charset="0"/>
                        </a:rPr>
                        <a:t>İkinci Öğretim Gelirleri</a:t>
                      </a:r>
                    </a:p>
                  </a:txBody>
                  <a:tcPr marL="6350" marR="6350" marT="0" marB="0" anchor="ctr"/>
                </a:tc>
                <a:tc>
                  <a:txBody>
                    <a:bodyPr/>
                    <a:lstStyle/>
                    <a:p>
                      <a:pPr algn="l">
                        <a:lnSpc>
                          <a:spcPct val="115000"/>
                        </a:lnSpc>
                        <a:spcAft>
                          <a:spcPts val="1000"/>
                        </a:spcAft>
                      </a:pPr>
                      <a:r>
                        <a:rPr lang="tr-TR" sz="1600" b="0" dirty="0">
                          <a:effectLst/>
                          <a:latin typeface="Times New Roman" pitchFamily="18" charset="0"/>
                          <a:ea typeface="Calibri"/>
                          <a:cs typeface="Times New Roman" pitchFamily="18" charset="0"/>
                        </a:rPr>
                        <a:t>İkinci Öğretim Gelirleri İle Yürütülecek Hizmetler</a:t>
                      </a:r>
                    </a:p>
                  </a:txBody>
                  <a:tcPr marL="6350" marR="6350" marT="0" marB="0" anchor="ctr"/>
                </a:tc>
                <a:extLst>
                  <a:ext uri="{0D108BD9-81ED-4DB2-BD59-A6C34878D82A}">
                    <a16:rowId xmlns:a16="http://schemas.microsoft.com/office/drawing/2014/main" val="10002"/>
                  </a:ext>
                </a:extLst>
              </a:tr>
              <a:tr h="462035">
                <a:tc>
                  <a:txBody>
                    <a:bodyPr/>
                    <a:lstStyle/>
                    <a:p>
                      <a:pPr algn="l">
                        <a:lnSpc>
                          <a:spcPct val="115000"/>
                        </a:lnSpc>
                        <a:spcAft>
                          <a:spcPts val="1000"/>
                        </a:spcAft>
                      </a:pPr>
                      <a:r>
                        <a:rPr lang="tr-TR" sz="1600" b="0" dirty="0">
                          <a:solidFill>
                            <a:schemeClr val="bg1"/>
                          </a:solidFill>
                          <a:effectLst/>
                          <a:latin typeface="Times New Roman" pitchFamily="18" charset="0"/>
                          <a:ea typeface="Calibri"/>
                          <a:cs typeface="Times New Roman" pitchFamily="18" charset="0"/>
                        </a:rPr>
                        <a:t>Yaz Okulu Gelirleri</a:t>
                      </a:r>
                    </a:p>
                  </a:txBody>
                  <a:tcPr marL="6350" marR="6350" marT="0" marB="0" anchor="ctr">
                    <a:solidFill>
                      <a:schemeClr val="tx2"/>
                    </a:solidFill>
                  </a:tcPr>
                </a:tc>
                <a:tc>
                  <a:txBody>
                    <a:bodyPr/>
                    <a:lstStyle/>
                    <a:p>
                      <a:pPr algn="l">
                        <a:lnSpc>
                          <a:spcPct val="115000"/>
                        </a:lnSpc>
                        <a:spcAft>
                          <a:spcPts val="1000"/>
                        </a:spcAft>
                      </a:pPr>
                      <a:r>
                        <a:rPr lang="tr-TR" sz="1600" b="0" dirty="0">
                          <a:solidFill>
                            <a:schemeClr val="bg1"/>
                          </a:solidFill>
                          <a:effectLst/>
                          <a:latin typeface="Times New Roman" pitchFamily="18" charset="0"/>
                          <a:ea typeface="Calibri"/>
                          <a:cs typeface="Times New Roman" pitchFamily="18" charset="0"/>
                        </a:rPr>
                        <a:t>Yaz Okulu Gelirleri İle Yürütülecek Hizmetler</a:t>
                      </a:r>
                    </a:p>
                  </a:txBody>
                  <a:tcPr marL="6350" marR="6350" marT="0" marB="0" anchor="ctr">
                    <a:solidFill>
                      <a:schemeClr val="tx2"/>
                    </a:solidFill>
                  </a:tcPr>
                </a:tc>
                <a:extLst>
                  <a:ext uri="{0D108BD9-81ED-4DB2-BD59-A6C34878D82A}">
                    <a16:rowId xmlns:a16="http://schemas.microsoft.com/office/drawing/2014/main" val="10003"/>
                  </a:ext>
                </a:extLst>
              </a:tr>
              <a:tr h="462035">
                <a:tc>
                  <a:txBody>
                    <a:bodyPr/>
                    <a:lstStyle/>
                    <a:p>
                      <a:pPr algn="l">
                        <a:lnSpc>
                          <a:spcPct val="115000"/>
                        </a:lnSpc>
                        <a:spcAft>
                          <a:spcPts val="1000"/>
                        </a:spcAft>
                      </a:pPr>
                      <a:r>
                        <a:rPr lang="tr-TR" sz="1600" b="0" dirty="0">
                          <a:effectLst/>
                          <a:latin typeface="Times New Roman" pitchFamily="18" charset="0"/>
                          <a:ea typeface="Calibri"/>
                          <a:cs typeface="Times New Roman" pitchFamily="18" charset="0"/>
                        </a:rPr>
                        <a:t>Tezsiz Yüksek Lisans Gelirleri</a:t>
                      </a:r>
                    </a:p>
                  </a:txBody>
                  <a:tcPr marL="6350" marR="6350" marT="0" marB="0" anchor="ctr"/>
                </a:tc>
                <a:tc>
                  <a:txBody>
                    <a:bodyPr/>
                    <a:lstStyle/>
                    <a:p>
                      <a:pPr algn="l">
                        <a:lnSpc>
                          <a:spcPct val="115000"/>
                        </a:lnSpc>
                        <a:spcAft>
                          <a:spcPts val="1000"/>
                        </a:spcAft>
                      </a:pPr>
                      <a:r>
                        <a:rPr lang="tr-TR" sz="1600" b="0" dirty="0">
                          <a:effectLst/>
                          <a:latin typeface="Times New Roman" pitchFamily="18" charset="0"/>
                          <a:ea typeface="Calibri"/>
                          <a:cs typeface="Times New Roman" pitchFamily="18" charset="0"/>
                        </a:rPr>
                        <a:t>Tezsiz Yüksek Lisans Gelirleri İle Yürütülecek Hizmetler</a:t>
                      </a:r>
                    </a:p>
                  </a:txBody>
                  <a:tcPr marL="6350" marR="6350" marT="0" marB="0" anchor="ctr"/>
                </a:tc>
                <a:extLst>
                  <a:ext uri="{0D108BD9-81ED-4DB2-BD59-A6C34878D82A}">
                    <a16:rowId xmlns:a16="http://schemas.microsoft.com/office/drawing/2014/main" val="10004"/>
                  </a:ext>
                </a:extLst>
              </a:tr>
              <a:tr h="462035">
                <a:tc>
                  <a:txBody>
                    <a:bodyPr/>
                    <a:lstStyle/>
                    <a:p>
                      <a:pPr algn="l">
                        <a:lnSpc>
                          <a:spcPct val="115000"/>
                        </a:lnSpc>
                        <a:spcAft>
                          <a:spcPts val="1000"/>
                        </a:spcAft>
                      </a:pPr>
                      <a:r>
                        <a:rPr lang="tr-TR" sz="1600" b="0" dirty="0">
                          <a:solidFill>
                            <a:schemeClr val="bg1"/>
                          </a:solidFill>
                          <a:effectLst/>
                          <a:latin typeface="Times New Roman" pitchFamily="18" charset="0"/>
                          <a:ea typeface="Calibri"/>
                          <a:cs typeface="Times New Roman" pitchFamily="18" charset="0"/>
                        </a:rPr>
                        <a:t>Araştırma Projeleri Gelirler Payı</a:t>
                      </a:r>
                    </a:p>
                  </a:txBody>
                  <a:tcPr marL="6350" marR="6350" marT="0" marB="0" anchor="ctr">
                    <a:solidFill>
                      <a:schemeClr val="tx2"/>
                    </a:solidFill>
                  </a:tcPr>
                </a:tc>
                <a:tc>
                  <a:txBody>
                    <a:bodyPr/>
                    <a:lstStyle/>
                    <a:p>
                      <a:pPr algn="l">
                        <a:lnSpc>
                          <a:spcPct val="115000"/>
                        </a:lnSpc>
                        <a:spcAft>
                          <a:spcPts val="1000"/>
                        </a:spcAft>
                      </a:pPr>
                      <a:r>
                        <a:rPr lang="tr-TR" sz="1600" b="0" dirty="0">
                          <a:solidFill>
                            <a:schemeClr val="bg1"/>
                          </a:solidFill>
                          <a:effectLst/>
                          <a:latin typeface="Times New Roman" pitchFamily="18" charset="0"/>
                          <a:ea typeface="Calibri"/>
                          <a:cs typeface="Times New Roman" pitchFamily="18" charset="0"/>
                        </a:rPr>
                        <a:t>Bilimsel ve Teknolojik Araştırma Hizmetleri</a:t>
                      </a:r>
                    </a:p>
                  </a:txBody>
                  <a:tcPr marL="6350" marR="6350" marT="0" marB="0" anchor="ctr">
                    <a:solidFill>
                      <a:schemeClr val="tx2"/>
                    </a:solidFill>
                  </a:tcPr>
                </a:tc>
                <a:extLst>
                  <a:ext uri="{0D108BD9-81ED-4DB2-BD59-A6C34878D82A}">
                    <a16:rowId xmlns:a16="http://schemas.microsoft.com/office/drawing/2014/main" val="10005"/>
                  </a:ext>
                </a:extLst>
              </a:tr>
              <a:tr h="513062">
                <a:tc>
                  <a:txBody>
                    <a:bodyPr/>
                    <a:lstStyle/>
                    <a:p>
                      <a:pPr algn="l">
                        <a:lnSpc>
                          <a:spcPct val="115000"/>
                        </a:lnSpc>
                        <a:spcAft>
                          <a:spcPts val="1000"/>
                        </a:spcAft>
                      </a:pPr>
                      <a:r>
                        <a:rPr lang="tr-TR" sz="1600" b="0">
                          <a:effectLst/>
                          <a:latin typeface="Times New Roman" pitchFamily="18" charset="0"/>
                          <a:ea typeface="Calibri"/>
                          <a:cs typeface="Times New Roman" pitchFamily="18" charset="0"/>
                        </a:rPr>
                        <a:t>Döner Sermayelerin Aylık Gayri Safi Hasılatından Aktarmalar</a:t>
                      </a:r>
                    </a:p>
                  </a:txBody>
                  <a:tcPr marL="6350" marR="6350" marT="0" marB="0" anchor="ctr"/>
                </a:tc>
                <a:tc>
                  <a:txBody>
                    <a:bodyPr/>
                    <a:lstStyle/>
                    <a:p>
                      <a:pPr algn="l">
                        <a:lnSpc>
                          <a:spcPct val="115000"/>
                        </a:lnSpc>
                        <a:spcAft>
                          <a:spcPts val="1000"/>
                        </a:spcAft>
                      </a:pPr>
                      <a:r>
                        <a:rPr lang="tr-TR" sz="1600" b="0" dirty="0">
                          <a:effectLst/>
                          <a:latin typeface="Times New Roman" pitchFamily="18" charset="0"/>
                          <a:ea typeface="Calibri"/>
                          <a:cs typeface="Times New Roman" pitchFamily="18" charset="0"/>
                        </a:rPr>
                        <a:t>Döner Sermaye Gelirlerinden Ayrılan Tutarlar ile Yürütülecek Hizmetler</a:t>
                      </a:r>
                    </a:p>
                  </a:txBody>
                  <a:tcPr marL="6350" marR="6350" marT="0" marB="0" anchor="ctr"/>
                </a:tc>
                <a:extLst>
                  <a:ext uri="{0D108BD9-81ED-4DB2-BD59-A6C34878D82A}">
                    <a16:rowId xmlns:a16="http://schemas.microsoft.com/office/drawing/2014/main" val="10006"/>
                  </a:ext>
                </a:extLst>
              </a:tr>
              <a:tr h="462035">
                <a:tc>
                  <a:txBody>
                    <a:bodyPr/>
                    <a:lstStyle/>
                    <a:p>
                      <a:pPr algn="l">
                        <a:lnSpc>
                          <a:spcPct val="115000"/>
                        </a:lnSpc>
                        <a:spcAft>
                          <a:spcPts val="1000"/>
                        </a:spcAft>
                      </a:pPr>
                      <a:r>
                        <a:rPr lang="tr-TR" sz="1600" b="0" dirty="0">
                          <a:solidFill>
                            <a:schemeClr val="bg1"/>
                          </a:solidFill>
                          <a:effectLst/>
                          <a:latin typeface="Times New Roman" pitchFamily="18" charset="0"/>
                          <a:ea typeface="Calibri"/>
                          <a:cs typeface="Times New Roman" pitchFamily="18" charset="0"/>
                        </a:rPr>
                        <a:t>Alınan Bağış ve Yardımlar ile Özel Gelirler</a:t>
                      </a:r>
                    </a:p>
                  </a:txBody>
                  <a:tcPr marL="6350" marR="6350" marT="0" marB="0" anchor="ctr">
                    <a:solidFill>
                      <a:schemeClr val="tx2"/>
                    </a:solidFill>
                  </a:tcPr>
                </a:tc>
                <a:tc>
                  <a:txBody>
                    <a:bodyPr/>
                    <a:lstStyle/>
                    <a:p>
                      <a:pPr algn="l">
                        <a:lnSpc>
                          <a:spcPct val="115000"/>
                        </a:lnSpc>
                        <a:spcAft>
                          <a:spcPts val="1000"/>
                        </a:spcAft>
                      </a:pPr>
                      <a:r>
                        <a:rPr lang="tr-TR" sz="1600" b="0" dirty="0">
                          <a:solidFill>
                            <a:schemeClr val="bg1"/>
                          </a:solidFill>
                          <a:effectLst/>
                          <a:latin typeface="Times New Roman" pitchFamily="18" charset="0"/>
                          <a:ea typeface="Calibri"/>
                          <a:cs typeface="Times New Roman" pitchFamily="18" charset="0"/>
                        </a:rPr>
                        <a:t>Alınan Bağış ve Yardımlarla Yürütülecek Hizmetler</a:t>
                      </a:r>
                    </a:p>
                  </a:txBody>
                  <a:tcPr marL="6350" marR="6350" marT="0" marB="0" anchor="ctr">
                    <a:solidFill>
                      <a:schemeClr val="tx2"/>
                    </a:solidFill>
                  </a:tcPr>
                </a:tc>
                <a:extLst>
                  <a:ext uri="{0D108BD9-81ED-4DB2-BD59-A6C34878D82A}">
                    <a16:rowId xmlns:a16="http://schemas.microsoft.com/office/drawing/2014/main" val="10007"/>
                  </a:ext>
                </a:extLst>
              </a:tr>
            </a:tbl>
          </a:graphicData>
        </a:graphic>
      </p:graphicFrame>
      <p:sp>
        <p:nvSpPr>
          <p:cNvPr id="3" name="Başlık 2"/>
          <p:cNvSpPr>
            <a:spLocks noGrp="1"/>
          </p:cNvSpPr>
          <p:nvPr>
            <p:ph type="title"/>
          </p:nvPr>
        </p:nvSpPr>
        <p:spPr/>
        <p:txBody>
          <a:bodyPr/>
          <a:lstStyle/>
          <a:p>
            <a:r>
              <a:rPr lang="tr-TR" dirty="0">
                <a:latin typeface="Lucida Sans Unicode" pitchFamily="34" charset="0"/>
              </a:rPr>
              <a:t>ÖZ GELİRLER</a:t>
            </a:r>
            <a:endParaRPr lang="tr-TR" dirty="0"/>
          </a:p>
        </p:txBody>
      </p:sp>
      <p:pic>
        <p:nvPicPr>
          <p:cNvPr id="2" name="Resim 1">
            <a:extLst>
              <a:ext uri="{FF2B5EF4-FFF2-40B4-BE49-F238E27FC236}">
                <a16:creationId xmlns:a16="http://schemas.microsoft.com/office/drawing/2014/main" id="{8C6D510B-EFC6-56A9-B870-EEF4270907B7}"/>
              </a:ext>
            </a:extLst>
          </p:cNvPr>
          <p:cNvPicPr>
            <a:picLocks noChangeAspect="1"/>
          </p:cNvPicPr>
          <p:nvPr/>
        </p:nvPicPr>
        <p:blipFill>
          <a:blip r:embed="rId2"/>
          <a:stretch>
            <a:fillRect/>
          </a:stretch>
        </p:blipFill>
        <p:spPr>
          <a:xfrm>
            <a:off x="10805615" y="0"/>
            <a:ext cx="1386385" cy="808504"/>
          </a:xfrm>
          <a:prstGeom prst="rect">
            <a:avLst/>
          </a:prstGeom>
        </p:spPr>
      </p:pic>
    </p:spTree>
    <p:extLst>
      <p:ext uri="{BB962C8B-B14F-4D97-AF65-F5344CB8AC3E}">
        <p14:creationId xmlns:p14="http://schemas.microsoft.com/office/powerpoint/2010/main" val="284531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r>
              <a:rPr lang="tr-TR" dirty="0">
                <a:latin typeface="Lucida Sans Unicode" pitchFamily="34" charset="0"/>
              </a:rPr>
              <a:t>AYRINTILI FİNANSMAN PROGRAMI</a:t>
            </a:r>
          </a:p>
        </p:txBody>
      </p:sp>
      <p:graphicFrame>
        <p:nvGraphicFramePr>
          <p:cNvPr id="6" name="Diyagram 5"/>
          <p:cNvGraphicFramePr/>
          <p:nvPr>
            <p:extLst>
              <p:ext uri="{D42A27DB-BD31-4B8C-83A1-F6EECF244321}">
                <p14:modId xmlns:p14="http://schemas.microsoft.com/office/powerpoint/2010/main" val="2906608212"/>
              </p:ext>
            </p:extLst>
          </p:nvPr>
        </p:nvGraphicFramePr>
        <p:xfrm>
          <a:off x="1775520" y="1700214"/>
          <a:ext cx="8892480" cy="4897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a:extLst>
              <a:ext uri="{FF2B5EF4-FFF2-40B4-BE49-F238E27FC236}">
                <a16:creationId xmlns:a16="http://schemas.microsoft.com/office/drawing/2014/main" id="{EE876D0E-FA48-40F8-9FA9-16734FE9984A}"/>
              </a:ext>
            </a:extLst>
          </p:cNvPr>
          <p:cNvPicPr>
            <a:picLocks noChangeAspect="1"/>
          </p:cNvPicPr>
          <p:nvPr/>
        </p:nvPicPr>
        <p:blipFill>
          <a:blip r:embed="rId7"/>
          <a:stretch>
            <a:fillRect/>
          </a:stretch>
        </p:blipFill>
        <p:spPr>
          <a:xfrm>
            <a:off x="10805615" y="0"/>
            <a:ext cx="1386385" cy="808504"/>
          </a:xfrm>
          <a:prstGeom prst="rect">
            <a:avLst/>
          </a:prstGeom>
        </p:spPr>
      </p:pic>
    </p:spTree>
    <p:extLst>
      <p:ext uri="{BB962C8B-B14F-4D97-AF65-F5344CB8AC3E}">
        <p14:creationId xmlns:p14="http://schemas.microsoft.com/office/powerpoint/2010/main" val="25899223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001573299"/>
              </p:ext>
            </p:extLst>
          </p:nvPr>
        </p:nvGraphicFramePr>
        <p:xfrm>
          <a:off x="879894" y="2052892"/>
          <a:ext cx="10291315" cy="1369107"/>
        </p:xfrm>
        <a:graphic>
          <a:graphicData uri="http://schemas.openxmlformats.org/drawingml/2006/table">
            <a:tbl>
              <a:tblPr firstRow="1" bandRow="1">
                <a:tableStyleId>{5C22544A-7EE6-4342-B048-85BDC9FD1C3A}</a:tableStyleId>
              </a:tblPr>
              <a:tblGrid>
                <a:gridCol w="3273968">
                  <a:extLst>
                    <a:ext uri="{9D8B030D-6E8A-4147-A177-3AD203B41FA5}">
                      <a16:colId xmlns:a16="http://schemas.microsoft.com/office/drawing/2014/main" val="20000"/>
                    </a:ext>
                  </a:extLst>
                </a:gridCol>
                <a:gridCol w="1201614">
                  <a:extLst>
                    <a:ext uri="{9D8B030D-6E8A-4147-A177-3AD203B41FA5}">
                      <a16:colId xmlns:a16="http://schemas.microsoft.com/office/drawing/2014/main" val="20001"/>
                    </a:ext>
                  </a:extLst>
                </a:gridCol>
                <a:gridCol w="985577">
                  <a:extLst>
                    <a:ext uri="{9D8B030D-6E8A-4147-A177-3AD203B41FA5}">
                      <a16:colId xmlns:a16="http://schemas.microsoft.com/office/drawing/2014/main" val="20002"/>
                    </a:ext>
                  </a:extLst>
                </a:gridCol>
                <a:gridCol w="1052112">
                  <a:extLst>
                    <a:ext uri="{9D8B030D-6E8A-4147-A177-3AD203B41FA5}">
                      <a16:colId xmlns:a16="http://schemas.microsoft.com/office/drawing/2014/main" val="20003"/>
                    </a:ext>
                  </a:extLst>
                </a:gridCol>
                <a:gridCol w="985577">
                  <a:extLst>
                    <a:ext uri="{9D8B030D-6E8A-4147-A177-3AD203B41FA5}">
                      <a16:colId xmlns:a16="http://schemas.microsoft.com/office/drawing/2014/main" val="20004"/>
                    </a:ext>
                  </a:extLst>
                </a:gridCol>
                <a:gridCol w="985577">
                  <a:extLst>
                    <a:ext uri="{9D8B030D-6E8A-4147-A177-3AD203B41FA5}">
                      <a16:colId xmlns:a16="http://schemas.microsoft.com/office/drawing/2014/main" val="20005"/>
                    </a:ext>
                  </a:extLst>
                </a:gridCol>
                <a:gridCol w="657051">
                  <a:extLst>
                    <a:ext uri="{9D8B030D-6E8A-4147-A177-3AD203B41FA5}">
                      <a16:colId xmlns:a16="http://schemas.microsoft.com/office/drawing/2014/main" val="20006"/>
                    </a:ext>
                  </a:extLst>
                </a:gridCol>
                <a:gridCol w="1149839">
                  <a:extLst>
                    <a:ext uri="{9D8B030D-6E8A-4147-A177-3AD203B41FA5}">
                      <a16:colId xmlns:a16="http://schemas.microsoft.com/office/drawing/2014/main" val="20007"/>
                    </a:ext>
                  </a:extLst>
                </a:gridCol>
              </a:tblGrid>
              <a:tr h="634219">
                <a:tc>
                  <a:txBody>
                    <a:bodyPr/>
                    <a:lstStyle/>
                    <a:p>
                      <a:r>
                        <a:rPr lang="tr-TR" dirty="0"/>
                        <a:t>TERTİP</a:t>
                      </a:r>
                    </a:p>
                  </a:txBody>
                  <a:tcPr/>
                </a:tc>
                <a:tc>
                  <a:txBody>
                    <a:bodyPr/>
                    <a:lstStyle/>
                    <a:p>
                      <a:r>
                        <a:rPr lang="tr-TR" dirty="0"/>
                        <a:t>KBÖ</a:t>
                      </a:r>
                    </a:p>
                  </a:txBody>
                  <a:tcPr/>
                </a:tc>
                <a:tc>
                  <a:txBody>
                    <a:bodyPr/>
                    <a:lstStyle/>
                    <a:p>
                      <a:r>
                        <a:rPr lang="tr-TR" dirty="0"/>
                        <a:t>OCAK</a:t>
                      </a:r>
                    </a:p>
                  </a:txBody>
                  <a:tcPr/>
                </a:tc>
                <a:tc>
                  <a:txBody>
                    <a:bodyPr/>
                    <a:lstStyle/>
                    <a:p>
                      <a:r>
                        <a:rPr lang="tr-TR" dirty="0"/>
                        <a:t>ŞUBAT</a:t>
                      </a:r>
                    </a:p>
                  </a:txBody>
                  <a:tcPr/>
                </a:tc>
                <a:tc>
                  <a:txBody>
                    <a:bodyPr/>
                    <a:lstStyle/>
                    <a:p>
                      <a:r>
                        <a:rPr lang="tr-TR" dirty="0"/>
                        <a:t>MART</a:t>
                      </a:r>
                    </a:p>
                  </a:txBody>
                  <a:tcPr/>
                </a:tc>
                <a:tc>
                  <a:txBody>
                    <a:bodyPr/>
                    <a:lstStyle/>
                    <a:p>
                      <a:r>
                        <a:rPr lang="tr-TR" dirty="0"/>
                        <a:t>NİSAN</a:t>
                      </a:r>
                    </a:p>
                  </a:txBody>
                  <a:tcPr/>
                </a:tc>
                <a:tc>
                  <a:txBody>
                    <a:bodyPr/>
                    <a:lstStyle/>
                    <a:p>
                      <a:r>
                        <a:rPr lang="tr-TR" dirty="0"/>
                        <a:t>….</a:t>
                      </a:r>
                    </a:p>
                  </a:txBody>
                  <a:tcPr/>
                </a:tc>
                <a:tc>
                  <a:txBody>
                    <a:bodyPr/>
                    <a:lstStyle/>
                    <a:p>
                      <a:r>
                        <a:rPr lang="tr-TR" dirty="0"/>
                        <a:t>ARALIK</a:t>
                      </a:r>
                    </a:p>
                  </a:txBody>
                  <a:tcPr/>
                </a:tc>
                <a:extLst>
                  <a:ext uri="{0D108BD9-81ED-4DB2-BD59-A6C34878D82A}">
                    <a16:rowId xmlns:a16="http://schemas.microsoft.com/office/drawing/2014/main" val="10000"/>
                  </a:ext>
                </a:extLst>
              </a:tr>
              <a:tr h="367444">
                <a:tc>
                  <a:txBody>
                    <a:bodyPr/>
                    <a:lstStyle/>
                    <a:p>
                      <a:r>
                        <a:rPr lang="tr-TR" sz="1600" dirty="0">
                          <a:latin typeface="Times New Roman" pitchFamily="18" charset="0"/>
                          <a:cs typeface="Times New Roman" pitchFamily="18" charset="0"/>
                        </a:rPr>
                        <a:t>62.239.756.5552-0495-02-03.02</a:t>
                      </a:r>
                    </a:p>
                  </a:txBody>
                  <a:tcPr/>
                </a:tc>
                <a:tc>
                  <a:txBody>
                    <a:bodyPr/>
                    <a:lstStyle/>
                    <a:p>
                      <a:pPr algn="r"/>
                      <a:r>
                        <a:rPr lang="tr-TR" sz="1600" dirty="0">
                          <a:latin typeface="Times New Roman" pitchFamily="18" charset="0"/>
                          <a:cs typeface="Times New Roman" pitchFamily="18" charset="0"/>
                        </a:rPr>
                        <a:t>3.000.000</a:t>
                      </a:r>
                    </a:p>
                  </a:txBody>
                  <a:tcPr/>
                </a:tc>
                <a:tc>
                  <a:txBody>
                    <a:bodyPr/>
                    <a:lstStyle/>
                    <a:p>
                      <a:pPr algn="r"/>
                      <a:r>
                        <a:rPr lang="tr-TR" sz="1600" dirty="0">
                          <a:latin typeface="Times New Roman" pitchFamily="18" charset="0"/>
                          <a:cs typeface="Times New Roman" pitchFamily="18" charset="0"/>
                        </a:rPr>
                        <a:t>240.000</a:t>
                      </a:r>
                    </a:p>
                  </a:txBody>
                  <a:tcPr/>
                </a:tc>
                <a:tc>
                  <a:txBody>
                    <a:bodyPr/>
                    <a:lstStyle/>
                    <a:p>
                      <a:pPr algn="r"/>
                      <a:r>
                        <a:rPr lang="tr-TR" sz="1600" dirty="0">
                          <a:latin typeface="Times New Roman" pitchFamily="18" charset="0"/>
                          <a:cs typeface="Times New Roman" pitchFamily="18" charset="0"/>
                        </a:rPr>
                        <a:t>180.000</a:t>
                      </a:r>
                    </a:p>
                  </a:txBody>
                  <a:tcPr/>
                </a:tc>
                <a:tc>
                  <a:txBody>
                    <a:bodyPr/>
                    <a:lstStyle/>
                    <a:p>
                      <a:pPr algn="r"/>
                      <a:r>
                        <a:rPr lang="tr-TR" sz="1600" dirty="0">
                          <a:latin typeface="Times New Roman" pitchFamily="18" charset="0"/>
                          <a:cs typeface="Times New Roman" pitchFamily="18" charset="0"/>
                        </a:rPr>
                        <a:t>180.000</a:t>
                      </a:r>
                    </a:p>
                  </a:txBody>
                  <a:tcPr/>
                </a:tc>
                <a:tc>
                  <a:txBody>
                    <a:bodyPr/>
                    <a:lstStyle/>
                    <a:p>
                      <a:pPr algn="r"/>
                      <a:r>
                        <a:rPr lang="tr-TR" sz="1600" dirty="0">
                          <a:latin typeface="Times New Roman" pitchFamily="18" charset="0"/>
                          <a:cs typeface="Times New Roman" pitchFamily="18" charset="0"/>
                        </a:rPr>
                        <a:t>210.000</a:t>
                      </a:r>
                    </a:p>
                  </a:txBody>
                  <a:tcPr/>
                </a:tc>
                <a:tc>
                  <a:txBody>
                    <a:bodyPr/>
                    <a:lstStyle/>
                    <a:p>
                      <a:pPr algn="r"/>
                      <a:endParaRPr lang="tr-TR" sz="1600" dirty="0">
                        <a:latin typeface="Times New Roman" pitchFamily="18" charset="0"/>
                        <a:cs typeface="Times New Roman" pitchFamily="18" charset="0"/>
                      </a:endParaRPr>
                    </a:p>
                  </a:txBody>
                  <a:tcPr/>
                </a:tc>
                <a:tc>
                  <a:txBody>
                    <a:bodyPr/>
                    <a:lstStyle/>
                    <a:p>
                      <a:pPr algn="r"/>
                      <a:r>
                        <a:rPr lang="tr-TR" sz="1600" dirty="0">
                          <a:latin typeface="Times New Roman" pitchFamily="18" charset="0"/>
                          <a:cs typeface="Times New Roman" pitchFamily="18" charset="0"/>
                        </a:rPr>
                        <a:t>220.000</a:t>
                      </a:r>
                    </a:p>
                  </a:txBody>
                  <a:tcPr/>
                </a:tc>
                <a:extLst>
                  <a:ext uri="{0D108BD9-81ED-4DB2-BD59-A6C34878D82A}">
                    <a16:rowId xmlns:a16="http://schemas.microsoft.com/office/drawing/2014/main" val="10001"/>
                  </a:ext>
                </a:extLst>
              </a:tr>
              <a:tr h="367444">
                <a:tc>
                  <a:txBody>
                    <a:bodyPr/>
                    <a:lstStyle/>
                    <a:p>
                      <a:r>
                        <a:rPr lang="tr-TR" sz="1600" b="1" dirty="0">
                          <a:latin typeface="Times New Roman" pitchFamily="18" charset="0"/>
                          <a:cs typeface="Times New Roman" pitchFamily="18" charset="0"/>
                        </a:rPr>
                        <a:t>Toplam </a:t>
                      </a:r>
                    </a:p>
                  </a:txBody>
                  <a:tcPr/>
                </a:tc>
                <a:tc>
                  <a:txBody>
                    <a:bodyPr/>
                    <a:lstStyle/>
                    <a:p>
                      <a:pPr algn="r"/>
                      <a:r>
                        <a:rPr lang="tr-TR" sz="1600" b="1" dirty="0">
                          <a:latin typeface="Times New Roman" pitchFamily="18" charset="0"/>
                          <a:cs typeface="Times New Roman" pitchFamily="18" charset="0"/>
                        </a:rPr>
                        <a:t>3.000.000</a:t>
                      </a:r>
                    </a:p>
                  </a:txBody>
                  <a:tcPr/>
                </a:tc>
                <a:tc>
                  <a:txBody>
                    <a:bodyPr/>
                    <a:lstStyle/>
                    <a:p>
                      <a:pPr algn="r"/>
                      <a:r>
                        <a:rPr lang="tr-TR" sz="1600" b="1" dirty="0">
                          <a:latin typeface="Times New Roman" pitchFamily="18" charset="0"/>
                          <a:cs typeface="Times New Roman" pitchFamily="18" charset="0"/>
                        </a:rPr>
                        <a:t>240.000</a:t>
                      </a:r>
                    </a:p>
                  </a:txBody>
                  <a:tcPr/>
                </a:tc>
                <a:tc>
                  <a:txBody>
                    <a:bodyPr/>
                    <a:lstStyle/>
                    <a:p>
                      <a:pPr algn="r"/>
                      <a:r>
                        <a:rPr lang="tr-TR" sz="1600" b="1" dirty="0">
                          <a:latin typeface="Times New Roman" pitchFamily="18" charset="0"/>
                          <a:cs typeface="Times New Roman" pitchFamily="18" charset="0"/>
                        </a:rPr>
                        <a:t>180.000</a:t>
                      </a:r>
                    </a:p>
                  </a:txBody>
                  <a:tcPr/>
                </a:tc>
                <a:tc>
                  <a:txBody>
                    <a:bodyPr/>
                    <a:lstStyle/>
                    <a:p>
                      <a:pPr algn="r"/>
                      <a:r>
                        <a:rPr lang="tr-TR" sz="1600" b="1" dirty="0">
                          <a:latin typeface="Times New Roman" pitchFamily="18" charset="0"/>
                          <a:cs typeface="Times New Roman" pitchFamily="18" charset="0"/>
                        </a:rPr>
                        <a:t>180.000</a:t>
                      </a:r>
                    </a:p>
                  </a:txBody>
                  <a:tcPr/>
                </a:tc>
                <a:tc>
                  <a:txBody>
                    <a:bodyPr/>
                    <a:lstStyle/>
                    <a:p>
                      <a:pPr algn="r"/>
                      <a:r>
                        <a:rPr lang="tr-TR" sz="1600" b="1" dirty="0">
                          <a:latin typeface="Times New Roman" pitchFamily="18" charset="0"/>
                          <a:cs typeface="Times New Roman" pitchFamily="18" charset="0"/>
                        </a:rPr>
                        <a:t>210.000</a:t>
                      </a:r>
                    </a:p>
                  </a:txBody>
                  <a:tcPr/>
                </a:tc>
                <a:tc>
                  <a:txBody>
                    <a:bodyPr/>
                    <a:lstStyle/>
                    <a:p>
                      <a:pPr algn="r"/>
                      <a:endParaRPr lang="tr-TR" sz="1600" b="1" dirty="0">
                        <a:latin typeface="Times New Roman" pitchFamily="18" charset="0"/>
                        <a:cs typeface="Times New Roman" pitchFamily="18" charset="0"/>
                      </a:endParaRPr>
                    </a:p>
                  </a:txBody>
                  <a:tcPr/>
                </a:tc>
                <a:tc>
                  <a:txBody>
                    <a:bodyPr/>
                    <a:lstStyle/>
                    <a:p>
                      <a:pPr algn="r"/>
                      <a:r>
                        <a:rPr lang="tr-TR" sz="1600" b="1" dirty="0">
                          <a:latin typeface="Times New Roman" pitchFamily="18" charset="0"/>
                          <a:cs typeface="Times New Roman" pitchFamily="18" charset="0"/>
                        </a:rPr>
                        <a:t>220.000</a:t>
                      </a:r>
                    </a:p>
                  </a:txBody>
                  <a:tcPr/>
                </a:tc>
                <a:extLst>
                  <a:ext uri="{0D108BD9-81ED-4DB2-BD59-A6C34878D82A}">
                    <a16:rowId xmlns:a16="http://schemas.microsoft.com/office/drawing/2014/main" val="10002"/>
                  </a:ext>
                </a:extLst>
              </a:tr>
            </a:tbl>
          </a:graphicData>
        </a:graphic>
      </p:graphicFrame>
      <p:graphicFrame>
        <p:nvGraphicFramePr>
          <p:cNvPr id="6" name="İçerik Yer Tutucusu 4"/>
          <p:cNvGraphicFramePr>
            <a:graphicFrameLocks/>
          </p:cNvGraphicFramePr>
          <p:nvPr>
            <p:extLst>
              <p:ext uri="{D42A27DB-BD31-4B8C-83A1-F6EECF244321}">
                <p14:modId xmlns:p14="http://schemas.microsoft.com/office/powerpoint/2010/main" val="3239142659"/>
              </p:ext>
            </p:extLst>
          </p:nvPr>
        </p:nvGraphicFramePr>
        <p:xfrm>
          <a:off x="879893" y="4190629"/>
          <a:ext cx="10291315" cy="2654715"/>
        </p:xfrm>
        <a:graphic>
          <a:graphicData uri="http://schemas.openxmlformats.org/drawingml/2006/table">
            <a:tbl>
              <a:tblPr firstRow="1" bandRow="1">
                <a:tableStyleId>{5C22544A-7EE6-4342-B048-85BDC9FD1C3A}</a:tableStyleId>
              </a:tblPr>
              <a:tblGrid>
                <a:gridCol w="3305922">
                  <a:extLst>
                    <a:ext uri="{9D8B030D-6E8A-4147-A177-3AD203B41FA5}">
                      <a16:colId xmlns:a16="http://schemas.microsoft.com/office/drawing/2014/main" val="20000"/>
                    </a:ext>
                  </a:extLst>
                </a:gridCol>
                <a:gridCol w="1169659">
                  <a:extLst>
                    <a:ext uri="{9D8B030D-6E8A-4147-A177-3AD203B41FA5}">
                      <a16:colId xmlns:a16="http://schemas.microsoft.com/office/drawing/2014/main" val="20001"/>
                    </a:ext>
                  </a:extLst>
                </a:gridCol>
                <a:gridCol w="985577">
                  <a:extLst>
                    <a:ext uri="{9D8B030D-6E8A-4147-A177-3AD203B41FA5}">
                      <a16:colId xmlns:a16="http://schemas.microsoft.com/office/drawing/2014/main" val="20002"/>
                    </a:ext>
                  </a:extLst>
                </a:gridCol>
                <a:gridCol w="1052112">
                  <a:extLst>
                    <a:ext uri="{9D8B030D-6E8A-4147-A177-3AD203B41FA5}">
                      <a16:colId xmlns:a16="http://schemas.microsoft.com/office/drawing/2014/main" val="20003"/>
                    </a:ext>
                  </a:extLst>
                </a:gridCol>
                <a:gridCol w="985577">
                  <a:extLst>
                    <a:ext uri="{9D8B030D-6E8A-4147-A177-3AD203B41FA5}">
                      <a16:colId xmlns:a16="http://schemas.microsoft.com/office/drawing/2014/main" val="20004"/>
                    </a:ext>
                  </a:extLst>
                </a:gridCol>
                <a:gridCol w="985577">
                  <a:extLst>
                    <a:ext uri="{9D8B030D-6E8A-4147-A177-3AD203B41FA5}">
                      <a16:colId xmlns:a16="http://schemas.microsoft.com/office/drawing/2014/main" val="20005"/>
                    </a:ext>
                  </a:extLst>
                </a:gridCol>
                <a:gridCol w="657051">
                  <a:extLst>
                    <a:ext uri="{9D8B030D-6E8A-4147-A177-3AD203B41FA5}">
                      <a16:colId xmlns:a16="http://schemas.microsoft.com/office/drawing/2014/main" val="20006"/>
                    </a:ext>
                  </a:extLst>
                </a:gridCol>
                <a:gridCol w="1149840">
                  <a:extLst>
                    <a:ext uri="{9D8B030D-6E8A-4147-A177-3AD203B41FA5}">
                      <a16:colId xmlns:a16="http://schemas.microsoft.com/office/drawing/2014/main" val="20007"/>
                    </a:ext>
                  </a:extLst>
                </a:gridCol>
              </a:tblGrid>
              <a:tr h="664631">
                <a:tc>
                  <a:txBody>
                    <a:bodyPr/>
                    <a:lstStyle/>
                    <a:p>
                      <a:r>
                        <a:rPr lang="tr-TR" dirty="0"/>
                        <a:t>TERTİP</a:t>
                      </a:r>
                    </a:p>
                  </a:txBody>
                  <a:tcPr/>
                </a:tc>
                <a:tc>
                  <a:txBody>
                    <a:bodyPr/>
                    <a:lstStyle/>
                    <a:p>
                      <a:r>
                        <a:rPr lang="tr-TR" dirty="0"/>
                        <a:t>KBÖ</a:t>
                      </a:r>
                    </a:p>
                  </a:txBody>
                  <a:tcPr/>
                </a:tc>
                <a:tc>
                  <a:txBody>
                    <a:bodyPr/>
                    <a:lstStyle/>
                    <a:p>
                      <a:r>
                        <a:rPr lang="tr-TR" dirty="0"/>
                        <a:t>OCAK</a:t>
                      </a:r>
                    </a:p>
                  </a:txBody>
                  <a:tcPr/>
                </a:tc>
                <a:tc>
                  <a:txBody>
                    <a:bodyPr/>
                    <a:lstStyle/>
                    <a:p>
                      <a:r>
                        <a:rPr lang="tr-TR" dirty="0"/>
                        <a:t>ŞUBAT</a:t>
                      </a:r>
                    </a:p>
                  </a:txBody>
                  <a:tcPr/>
                </a:tc>
                <a:tc>
                  <a:txBody>
                    <a:bodyPr/>
                    <a:lstStyle/>
                    <a:p>
                      <a:r>
                        <a:rPr lang="tr-TR" dirty="0"/>
                        <a:t>MART</a:t>
                      </a:r>
                    </a:p>
                  </a:txBody>
                  <a:tcPr/>
                </a:tc>
                <a:tc>
                  <a:txBody>
                    <a:bodyPr/>
                    <a:lstStyle/>
                    <a:p>
                      <a:r>
                        <a:rPr lang="tr-TR" dirty="0"/>
                        <a:t>NİSAN</a:t>
                      </a:r>
                    </a:p>
                  </a:txBody>
                  <a:tcPr/>
                </a:tc>
                <a:tc>
                  <a:txBody>
                    <a:bodyPr/>
                    <a:lstStyle/>
                    <a:p>
                      <a:r>
                        <a:rPr lang="tr-TR" dirty="0"/>
                        <a:t>….</a:t>
                      </a:r>
                    </a:p>
                  </a:txBody>
                  <a:tcPr/>
                </a:tc>
                <a:tc>
                  <a:txBody>
                    <a:bodyPr/>
                    <a:lstStyle/>
                    <a:p>
                      <a:r>
                        <a:rPr lang="tr-TR" dirty="0"/>
                        <a:t>ARALIK</a:t>
                      </a:r>
                    </a:p>
                  </a:txBody>
                  <a:tcPr/>
                </a:tc>
                <a:extLst>
                  <a:ext uri="{0D108BD9-81ED-4DB2-BD59-A6C34878D82A}">
                    <a16:rowId xmlns:a16="http://schemas.microsoft.com/office/drawing/2014/main" val="10000"/>
                  </a:ext>
                </a:extLst>
              </a:tr>
              <a:tr h="457707">
                <a:tc>
                  <a:txBody>
                    <a:bodyPr/>
                    <a:lstStyle/>
                    <a:p>
                      <a:pPr algn="l" fontAlgn="ctr"/>
                      <a:r>
                        <a:rPr lang="tr-TR" sz="1600" b="0" i="0" u="none" strike="noStrike" dirty="0">
                          <a:effectLst/>
                          <a:latin typeface="Times New Roman" panose="02020603050405020304" pitchFamily="18" charset="0"/>
                          <a:cs typeface="Times New Roman" panose="02020603050405020304" pitchFamily="18" charset="0"/>
                        </a:rPr>
                        <a:t>62.239.756.5552-0495.0021-02-03.02</a:t>
                      </a:r>
                    </a:p>
                  </a:txBody>
                  <a:tcPr marL="9525" marR="9525" marT="9525" marB="0" anchor="ctr"/>
                </a:tc>
                <a:tc>
                  <a:txBody>
                    <a:bodyPr/>
                    <a:lstStyle/>
                    <a:p>
                      <a:pPr algn="r"/>
                      <a:r>
                        <a:rPr lang="tr-TR" sz="1600" dirty="0">
                          <a:latin typeface="Times New Roman" pitchFamily="18" charset="0"/>
                          <a:cs typeface="Times New Roman" pitchFamily="18" charset="0"/>
                        </a:rPr>
                        <a:t>1.500.000</a:t>
                      </a:r>
                    </a:p>
                  </a:txBody>
                  <a:tcPr/>
                </a:tc>
                <a:tc>
                  <a:txBody>
                    <a:bodyPr/>
                    <a:lstStyle/>
                    <a:p>
                      <a:pPr algn="r"/>
                      <a:r>
                        <a:rPr lang="tr-TR" sz="1600" dirty="0">
                          <a:latin typeface="Times New Roman" pitchFamily="18" charset="0"/>
                          <a:cs typeface="Times New Roman" pitchFamily="18" charset="0"/>
                        </a:rPr>
                        <a:t>120.000</a:t>
                      </a:r>
                    </a:p>
                  </a:txBody>
                  <a:tcPr/>
                </a:tc>
                <a:tc>
                  <a:txBody>
                    <a:bodyPr/>
                    <a:lstStyle/>
                    <a:p>
                      <a:pPr algn="r"/>
                      <a:r>
                        <a:rPr lang="tr-TR" sz="1600" dirty="0">
                          <a:latin typeface="Times New Roman" pitchFamily="18" charset="0"/>
                          <a:cs typeface="Times New Roman" pitchFamily="18" charset="0"/>
                        </a:rPr>
                        <a:t>90.000</a:t>
                      </a:r>
                    </a:p>
                  </a:txBody>
                  <a:tcPr/>
                </a:tc>
                <a:tc>
                  <a:txBody>
                    <a:bodyPr/>
                    <a:lstStyle/>
                    <a:p>
                      <a:pPr algn="r"/>
                      <a:r>
                        <a:rPr lang="tr-TR" sz="1600" dirty="0">
                          <a:latin typeface="Times New Roman" pitchFamily="18" charset="0"/>
                          <a:cs typeface="Times New Roman" pitchFamily="18" charset="0"/>
                        </a:rPr>
                        <a:t>90.000</a:t>
                      </a:r>
                    </a:p>
                  </a:txBody>
                  <a:tcPr/>
                </a:tc>
                <a:tc>
                  <a:txBody>
                    <a:bodyPr/>
                    <a:lstStyle/>
                    <a:p>
                      <a:pPr algn="r"/>
                      <a:r>
                        <a:rPr lang="tr-TR" sz="1600" dirty="0">
                          <a:latin typeface="Times New Roman" pitchFamily="18" charset="0"/>
                          <a:cs typeface="Times New Roman" pitchFamily="18" charset="0"/>
                        </a:rPr>
                        <a:t>105.000</a:t>
                      </a:r>
                    </a:p>
                  </a:txBody>
                  <a:tcPr/>
                </a:tc>
                <a:tc>
                  <a:txBody>
                    <a:bodyPr/>
                    <a:lstStyle/>
                    <a:p>
                      <a:pPr algn="r"/>
                      <a:endParaRPr lang="tr-TR" sz="1600" dirty="0">
                        <a:latin typeface="Times New Roman" pitchFamily="18" charset="0"/>
                        <a:cs typeface="Times New Roman" pitchFamily="18" charset="0"/>
                      </a:endParaRPr>
                    </a:p>
                  </a:txBody>
                  <a:tcPr/>
                </a:tc>
                <a:tc>
                  <a:txBody>
                    <a:bodyPr/>
                    <a:lstStyle/>
                    <a:p>
                      <a:pPr algn="r"/>
                      <a:r>
                        <a:rPr lang="tr-TR" sz="1600" dirty="0">
                          <a:latin typeface="Times New Roman" pitchFamily="18" charset="0"/>
                          <a:cs typeface="Times New Roman" pitchFamily="18" charset="0"/>
                        </a:rPr>
                        <a:t>110.000</a:t>
                      </a:r>
                    </a:p>
                  </a:txBody>
                  <a:tcPr/>
                </a:tc>
                <a:extLst>
                  <a:ext uri="{0D108BD9-81ED-4DB2-BD59-A6C34878D82A}">
                    <a16:rowId xmlns:a16="http://schemas.microsoft.com/office/drawing/2014/main" val="10001"/>
                  </a:ext>
                </a:extLst>
              </a:tr>
              <a:tr h="379563">
                <a:tc>
                  <a:txBody>
                    <a:bodyPr/>
                    <a:lstStyle/>
                    <a:p>
                      <a:pPr algn="l" fontAlgn="ctr"/>
                      <a:r>
                        <a:rPr lang="tr-TR" sz="1600" b="0" i="0" u="none" strike="noStrike">
                          <a:effectLst/>
                          <a:latin typeface="Times New Roman" panose="02020603050405020304" pitchFamily="18" charset="0"/>
                          <a:cs typeface="Times New Roman" panose="02020603050405020304" pitchFamily="18" charset="0"/>
                        </a:rPr>
                        <a:t>62.239.756.5552-0495.0022-02-03.02</a:t>
                      </a:r>
                    </a:p>
                  </a:txBody>
                  <a:tcPr marL="9525" marR="9525" marT="9525" marB="0" anchor="ctr"/>
                </a:tc>
                <a:tc>
                  <a:txBody>
                    <a:bodyPr/>
                    <a:lstStyle/>
                    <a:p>
                      <a:pPr algn="r"/>
                      <a:r>
                        <a:rPr lang="tr-TR" sz="1600" b="0" dirty="0">
                          <a:latin typeface="Times New Roman" pitchFamily="18" charset="0"/>
                          <a:cs typeface="Times New Roman" pitchFamily="18" charset="0"/>
                        </a:rPr>
                        <a:t>100.000</a:t>
                      </a:r>
                    </a:p>
                  </a:txBody>
                  <a:tcPr/>
                </a:tc>
                <a:tc>
                  <a:txBody>
                    <a:bodyPr/>
                    <a:lstStyle/>
                    <a:p>
                      <a:pPr algn="r"/>
                      <a:r>
                        <a:rPr lang="tr-TR" sz="1600" b="0" dirty="0">
                          <a:latin typeface="Times New Roman" pitchFamily="18" charset="0"/>
                          <a:cs typeface="Times New Roman" pitchFamily="18" charset="0"/>
                        </a:rPr>
                        <a:t>12.000</a:t>
                      </a:r>
                    </a:p>
                  </a:txBody>
                  <a:tcPr/>
                </a:tc>
                <a:tc>
                  <a:txBody>
                    <a:bodyPr/>
                    <a:lstStyle/>
                    <a:p>
                      <a:pPr algn="r"/>
                      <a:r>
                        <a:rPr lang="tr-TR" sz="1600" b="0" dirty="0">
                          <a:latin typeface="Times New Roman" pitchFamily="18" charset="0"/>
                          <a:cs typeface="Times New Roman" pitchFamily="18" charset="0"/>
                        </a:rPr>
                        <a:t>9.000</a:t>
                      </a:r>
                    </a:p>
                  </a:txBody>
                  <a:tcPr/>
                </a:tc>
                <a:tc>
                  <a:txBody>
                    <a:bodyPr/>
                    <a:lstStyle/>
                    <a:p>
                      <a:pPr algn="r"/>
                      <a:r>
                        <a:rPr lang="tr-TR" sz="1600" b="0" dirty="0">
                          <a:latin typeface="Times New Roman" pitchFamily="18" charset="0"/>
                          <a:cs typeface="Times New Roman" pitchFamily="18" charset="0"/>
                        </a:rPr>
                        <a:t>9.000</a:t>
                      </a:r>
                    </a:p>
                  </a:txBody>
                  <a:tcPr/>
                </a:tc>
                <a:tc>
                  <a:txBody>
                    <a:bodyPr/>
                    <a:lstStyle/>
                    <a:p>
                      <a:pPr algn="r"/>
                      <a:r>
                        <a:rPr lang="tr-TR" sz="1600" b="0" dirty="0">
                          <a:latin typeface="Times New Roman" pitchFamily="18" charset="0"/>
                          <a:cs typeface="Times New Roman" pitchFamily="18" charset="0"/>
                        </a:rPr>
                        <a:t>15.000</a:t>
                      </a:r>
                    </a:p>
                  </a:txBody>
                  <a:tcPr/>
                </a:tc>
                <a:tc>
                  <a:txBody>
                    <a:bodyPr/>
                    <a:lstStyle/>
                    <a:p>
                      <a:pPr algn="r"/>
                      <a:endParaRPr lang="tr-TR" sz="1600" b="0" dirty="0">
                        <a:latin typeface="Times New Roman" pitchFamily="18" charset="0"/>
                        <a:cs typeface="Times New Roman" pitchFamily="18" charset="0"/>
                      </a:endParaRPr>
                    </a:p>
                  </a:txBody>
                  <a:tcPr/>
                </a:tc>
                <a:tc>
                  <a:txBody>
                    <a:bodyPr/>
                    <a:lstStyle/>
                    <a:p>
                      <a:pPr algn="r"/>
                      <a:r>
                        <a:rPr lang="tr-TR" sz="1600" b="0" dirty="0">
                          <a:latin typeface="Times New Roman" pitchFamily="18" charset="0"/>
                          <a:cs typeface="Times New Roman" pitchFamily="18" charset="0"/>
                        </a:rPr>
                        <a:t>11.000</a:t>
                      </a:r>
                    </a:p>
                  </a:txBody>
                  <a:tcPr/>
                </a:tc>
                <a:extLst>
                  <a:ext uri="{0D108BD9-81ED-4DB2-BD59-A6C34878D82A}">
                    <a16:rowId xmlns:a16="http://schemas.microsoft.com/office/drawing/2014/main" val="10002"/>
                  </a:ext>
                </a:extLst>
              </a:tr>
              <a:tr h="405441">
                <a:tc>
                  <a:txBody>
                    <a:bodyPr/>
                    <a:lstStyle/>
                    <a:p>
                      <a:pPr algn="l" fontAlgn="ctr"/>
                      <a:r>
                        <a:rPr lang="tr-TR" sz="1600" b="0" i="0" u="none" strike="noStrike">
                          <a:effectLst/>
                          <a:latin typeface="Times New Roman" panose="02020603050405020304" pitchFamily="18" charset="0"/>
                          <a:cs typeface="Times New Roman" panose="02020603050405020304" pitchFamily="18" charset="0"/>
                        </a:rPr>
                        <a:t>62.239.756.5552-0495.0023-02-03.02</a:t>
                      </a:r>
                    </a:p>
                  </a:txBody>
                  <a:tcPr marL="9525" marR="9525" marT="9525" marB="0" anchor="ctr"/>
                </a:tc>
                <a:tc>
                  <a:txBody>
                    <a:bodyPr/>
                    <a:lstStyle/>
                    <a:p>
                      <a:pPr algn="r"/>
                      <a:r>
                        <a:rPr lang="tr-TR" sz="1600" b="0" dirty="0">
                          <a:latin typeface="Times New Roman" pitchFamily="18" charset="0"/>
                          <a:cs typeface="Times New Roman" pitchFamily="18" charset="0"/>
                        </a:rPr>
                        <a:t>300.000</a:t>
                      </a:r>
                    </a:p>
                  </a:txBody>
                  <a:tcPr/>
                </a:tc>
                <a:tc>
                  <a:txBody>
                    <a:bodyPr/>
                    <a:lstStyle/>
                    <a:p>
                      <a:pPr algn="r"/>
                      <a:r>
                        <a:rPr lang="tr-TR" sz="1600" b="0" dirty="0">
                          <a:latin typeface="Times New Roman" pitchFamily="18" charset="0"/>
                          <a:cs typeface="Times New Roman" pitchFamily="18" charset="0"/>
                        </a:rPr>
                        <a:t>50.000</a:t>
                      </a:r>
                    </a:p>
                  </a:txBody>
                  <a:tcPr/>
                </a:tc>
                <a:tc>
                  <a:txBody>
                    <a:bodyPr/>
                    <a:lstStyle/>
                    <a:p>
                      <a:pPr algn="r"/>
                      <a:r>
                        <a:rPr lang="tr-TR" sz="1600" b="0" dirty="0">
                          <a:latin typeface="Times New Roman" pitchFamily="18" charset="0"/>
                          <a:cs typeface="Times New Roman" pitchFamily="18" charset="0"/>
                        </a:rPr>
                        <a:t>35.000</a:t>
                      </a:r>
                    </a:p>
                  </a:txBody>
                  <a:tcPr/>
                </a:tc>
                <a:tc>
                  <a:txBody>
                    <a:bodyPr/>
                    <a:lstStyle/>
                    <a:p>
                      <a:pPr algn="r"/>
                      <a:r>
                        <a:rPr lang="tr-TR" sz="1600" b="0" dirty="0">
                          <a:latin typeface="Times New Roman" pitchFamily="18" charset="0"/>
                          <a:cs typeface="Times New Roman" pitchFamily="18" charset="0"/>
                        </a:rPr>
                        <a:t>40.000</a:t>
                      </a:r>
                    </a:p>
                  </a:txBody>
                  <a:tcPr/>
                </a:tc>
                <a:tc>
                  <a:txBody>
                    <a:bodyPr/>
                    <a:lstStyle/>
                    <a:p>
                      <a:pPr algn="r"/>
                      <a:r>
                        <a:rPr lang="tr-TR" sz="1600" b="0" dirty="0">
                          <a:latin typeface="Times New Roman" pitchFamily="18" charset="0"/>
                          <a:cs typeface="Times New Roman" pitchFamily="18" charset="0"/>
                        </a:rPr>
                        <a:t>40.000</a:t>
                      </a:r>
                    </a:p>
                  </a:txBody>
                  <a:tcPr/>
                </a:tc>
                <a:tc>
                  <a:txBody>
                    <a:bodyPr/>
                    <a:lstStyle/>
                    <a:p>
                      <a:pPr algn="r"/>
                      <a:endParaRPr lang="tr-TR" sz="1600" b="0" dirty="0">
                        <a:latin typeface="Times New Roman" pitchFamily="18" charset="0"/>
                        <a:cs typeface="Times New Roman" pitchFamily="18" charset="0"/>
                      </a:endParaRPr>
                    </a:p>
                  </a:txBody>
                  <a:tcPr/>
                </a:tc>
                <a:tc>
                  <a:txBody>
                    <a:bodyPr/>
                    <a:lstStyle/>
                    <a:p>
                      <a:pPr algn="r"/>
                      <a:r>
                        <a:rPr lang="tr-TR" sz="1600" b="0" dirty="0">
                          <a:latin typeface="Times New Roman" pitchFamily="18" charset="0"/>
                          <a:cs typeface="Times New Roman" pitchFamily="18" charset="0"/>
                        </a:rPr>
                        <a:t>25.000</a:t>
                      </a:r>
                    </a:p>
                  </a:txBody>
                  <a:tcPr/>
                </a:tc>
                <a:extLst>
                  <a:ext uri="{0D108BD9-81ED-4DB2-BD59-A6C34878D82A}">
                    <a16:rowId xmlns:a16="http://schemas.microsoft.com/office/drawing/2014/main" val="10003"/>
                  </a:ext>
                </a:extLst>
              </a:tr>
              <a:tr h="362309">
                <a:tc>
                  <a:txBody>
                    <a:bodyPr/>
                    <a:lstStyle/>
                    <a:p>
                      <a:pPr algn="l" fontAlgn="ctr"/>
                      <a:r>
                        <a:rPr lang="tr-TR" sz="1600" b="0" i="0" u="none" strike="noStrike" dirty="0">
                          <a:effectLst/>
                          <a:latin typeface="Times New Roman" panose="02020603050405020304" pitchFamily="18" charset="0"/>
                          <a:cs typeface="Times New Roman" panose="02020603050405020304" pitchFamily="18" charset="0"/>
                        </a:rPr>
                        <a:t>62.239.756.5552-0495.0024-02-03.02</a:t>
                      </a:r>
                    </a:p>
                  </a:txBody>
                  <a:tcPr marL="9525" marR="9525" marT="9525" marB="0" anchor="ctr"/>
                </a:tc>
                <a:tc>
                  <a:txBody>
                    <a:bodyPr/>
                    <a:lstStyle/>
                    <a:p>
                      <a:pPr algn="r"/>
                      <a:r>
                        <a:rPr lang="tr-TR" sz="1600" b="0" dirty="0">
                          <a:latin typeface="Times New Roman" pitchFamily="18" charset="0"/>
                          <a:cs typeface="Times New Roman" pitchFamily="18" charset="0"/>
                        </a:rPr>
                        <a:t>1.100.000</a:t>
                      </a:r>
                    </a:p>
                  </a:txBody>
                  <a:tcPr/>
                </a:tc>
                <a:tc>
                  <a:txBody>
                    <a:bodyPr/>
                    <a:lstStyle/>
                    <a:p>
                      <a:pPr algn="r"/>
                      <a:r>
                        <a:rPr lang="tr-TR" sz="1600" b="0" dirty="0">
                          <a:latin typeface="Times New Roman" pitchFamily="18" charset="0"/>
                          <a:cs typeface="Times New Roman" pitchFamily="18" charset="0"/>
                        </a:rPr>
                        <a:t>58.000</a:t>
                      </a:r>
                    </a:p>
                  </a:txBody>
                  <a:tcPr/>
                </a:tc>
                <a:tc>
                  <a:txBody>
                    <a:bodyPr/>
                    <a:lstStyle/>
                    <a:p>
                      <a:pPr algn="r"/>
                      <a:r>
                        <a:rPr lang="tr-TR" sz="1600" b="0" dirty="0">
                          <a:latin typeface="Times New Roman" pitchFamily="18" charset="0"/>
                          <a:cs typeface="Times New Roman" pitchFamily="18" charset="0"/>
                        </a:rPr>
                        <a:t>46.000</a:t>
                      </a:r>
                    </a:p>
                  </a:txBody>
                  <a:tcPr/>
                </a:tc>
                <a:tc>
                  <a:txBody>
                    <a:bodyPr/>
                    <a:lstStyle/>
                    <a:p>
                      <a:pPr algn="r"/>
                      <a:r>
                        <a:rPr lang="tr-TR" sz="1600" b="0" dirty="0">
                          <a:latin typeface="Times New Roman" pitchFamily="18" charset="0"/>
                          <a:cs typeface="Times New Roman" pitchFamily="18" charset="0"/>
                        </a:rPr>
                        <a:t>41.000</a:t>
                      </a:r>
                    </a:p>
                  </a:txBody>
                  <a:tcPr/>
                </a:tc>
                <a:tc>
                  <a:txBody>
                    <a:bodyPr/>
                    <a:lstStyle/>
                    <a:p>
                      <a:pPr algn="r"/>
                      <a:r>
                        <a:rPr lang="tr-TR" sz="1600" b="0" dirty="0">
                          <a:latin typeface="Times New Roman" pitchFamily="18" charset="0"/>
                          <a:cs typeface="Times New Roman" pitchFamily="18" charset="0"/>
                        </a:rPr>
                        <a:t>50.000</a:t>
                      </a:r>
                    </a:p>
                  </a:txBody>
                  <a:tcPr/>
                </a:tc>
                <a:tc>
                  <a:txBody>
                    <a:bodyPr/>
                    <a:lstStyle/>
                    <a:p>
                      <a:pPr algn="r"/>
                      <a:endParaRPr lang="tr-TR" sz="1600" b="0" dirty="0">
                        <a:latin typeface="Times New Roman" pitchFamily="18" charset="0"/>
                        <a:cs typeface="Times New Roman" pitchFamily="18" charset="0"/>
                      </a:endParaRPr>
                    </a:p>
                  </a:txBody>
                  <a:tcPr/>
                </a:tc>
                <a:tc>
                  <a:txBody>
                    <a:bodyPr/>
                    <a:lstStyle/>
                    <a:p>
                      <a:pPr algn="r"/>
                      <a:r>
                        <a:rPr lang="tr-TR" sz="1600" b="0" dirty="0">
                          <a:latin typeface="Times New Roman" pitchFamily="18" charset="0"/>
                          <a:cs typeface="Times New Roman" pitchFamily="18" charset="0"/>
                        </a:rPr>
                        <a:t>74.000</a:t>
                      </a:r>
                    </a:p>
                  </a:txBody>
                  <a:tcPr/>
                </a:tc>
                <a:extLst>
                  <a:ext uri="{0D108BD9-81ED-4DB2-BD59-A6C34878D82A}">
                    <a16:rowId xmlns:a16="http://schemas.microsoft.com/office/drawing/2014/main" val="10004"/>
                  </a:ext>
                </a:extLst>
              </a:tr>
              <a:tr h="385064">
                <a:tc>
                  <a:txBody>
                    <a:bodyPr/>
                    <a:lstStyle/>
                    <a:p>
                      <a:r>
                        <a:rPr lang="tr-TR" sz="1600" b="1" dirty="0">
                          <a:latin typeface="Times New Roman" pitchFamily="18" charset="0"/>
                          <a:cs typeface="Times New Roman" pitchFamily="18" charset="0"/>
                        </a:rPr>
                        <a:t>Toplam </a:t>
                      </a:r>
                    </a:p>
                  </a:txBody>
                  <a:tcPr/>
                </a:tc>
                <a:tc>
                  <a:txBody>
                    <a:bodyPr/>
                    <a:lstStyle/>
                    <a:p>
                      <a:pPr algn="r"/>
                      <a:r>
                        <a:rPr lang="tr-TR" sz="1600" b="1" dirty="0">
                          <a:latin typeface="Times New Roman" pitchFamily="18" charset="0"/>
                          <a:cs typeface="Times New Roman" pitchFamily="18" charset="0"/>
                        </a:rPr>
                        <a:t>3.000.000</a:t>
                      </a:r>
                    </a:p>
                  </a:txBody>
                  <a:tcPr/>
                </a:tc>
                <a:tc>
                  <a:txBody>
                    <a:bodyPr/>
                    <a:lstStyle/>
                    <a:p>
                      <a:pPr algn="r"/>
                      <a:r>
                        <a:rPr lang="tr-TR" sz="1600" b="1" dirty="0">
                          <a:latin typeface="Times New Roman" pitchFamily="18" charset="0"/>
                          <a:cs typeface="Times New Roman" pitchFamily="18" charset="0"/>
                        </a:rPr>
                        <a:t>240.000</a:t>
                      </a:r>
                    </a:p>
                  </a:txBody>
                  <a:tcPr/>
                </a:tc>
                <a:tc>
                  <a:txBody>
                    <a:bodyPr/>
                    <a:lstStyle/>
                    <a:p>
                      <a:pPr algn="r"/>
                      <a:r>
                        <a:rPr lang="tr-TR" sz="1600" b="1" dirty="0">
                          <a:latin typeface="Times New Roman" pitchFamily="18" charset="0"/>
                          <a:cs typeface="Times New Roman" pitchFamily="18" charset="0"/>
                        </a:rPr>
                        <a:t>180.000</a:t>
                      </a:r>
                    </a:p>
                  </a:txBody>
                  <a:tcPr/>
                </a:tc>
                <a:tc>
                  <a:txBody>
                    <a:bodyPr/>
                    <a:lstStyle/>
                    <a:p>
                      <a:pPr algn="r"/>
                      <a:r>
                        <a:rPr lang="tr-TR" sz="1600" b="1" dirty="0">
                          <a:latin typeface="Times New Roman" pitchFamily="18" charset="0"/>
                          <a:cs typeface="Times New Roman" pitchFamily="18" charset="0"/>
                        </a:rPr>
                        <a:t>180.000</a:t>
                      </a:r>
                    </a:p>
                  </a:txBody>
                  <a:tcPr/>
                </a:tc>
                <a:tc>
                  <a:txBody>
                    <a:bodyPr/>
                    <a:lstStyle/>
                    <a:p>
                      <a:pPr algn="r"/>
                      <a:r>
                        <a:rPr lang="tr-TR" sz="1600" b="1" dirty="0">
                          <a:latin typeface="Times New Roman" pitchFamily="18" charset="0"/>
                          <a:cs typeface="Times New Roman" pitchFamily="18" charset="0"/>
                        </a:rPr>
                        <a:t>210.000</a:t>
                      </a:r>
                    </a:p>
                  </a:txBody>
                  <a:tcPr/>
                </a:tc>
                <a:tc>
                  <a:txBody>
                    <a:bodyPr/>
                    <a:lstStyle/>
                    <a:p>
                      <a:pPr algn="r"/>
                      <a:endParaRPr lang="tr-TR" sz="1600" b="1" dirty="0">
                        <a:latin typeface="Times New Roman" pitchFamily="18" charset="0"/>
                        <a:cs typeface="Times New Roman" pitchFamily="18" charset="0"/>
                      </a:endParaRPr>
                    </a:p>
                  </a:txBody>
                  <a:tcPr/>
                </a:tc>
                <a:tc>
                  <a:txBody>
                    <a:bodyPr/>
                    <a:lstStyle/>
                    <a:p>
                      <a:pPr algn="r"/>
                      <a:r>
                        <a:rPr lang="tr-TR" sz="1600" b="1" dirty="0">
                          <a:latin typeface="Times New Roman" pitchFamily="18" charset="0"/>
                          <a:cs typeface="Times New Roman" pitchFamily="18" charset="0"/>
                        </a:rPr>
                        <a:t>220.000</a:t>
                      </a:r>
                    </a:p>
                  </a:txBody>
                  <a:tcPr/>
                </a:tc>
                <a:extLst>
                  <a:ext uri="{0D108BD9-81ED-4DB2-BD59-A6C34878D82A}">
                    <a16:rowId xmlns:a16="http://schemas.microsoft.com/office/drawing/2014/main" val="10005"/>
                  </a:ext>
                </a:extLst>
              </a:tr>
            </a:tbl>
          </a:graphicData>
        </a:graphic>
      </p:graphicFrame>
      <p:sp>
        <p:nvSpPr>
          <p:cNvPr id="7" name="Text Box 18"/>
          <p:cNvSpPr txBox="1">
            <a:spLocks noChangeArrowheads="1"/>
          </p:cNvSpPr>
          <p:nvPr/>
        </p:nvSpPr>
        <p:spPr bwMode="auto">
          <a:xfrm>
            <a:off x="5046145" y="1635765"/>
            <a:ext cx="1747451" cy="369332"/>
          </a:xfrm>
          <a:prstGeom prst="rect">
            <a:avLst/>
          </a:prstGeom>
          <a:noFill/>
          <a:ln w="9525">
            <a:noFill/>
            <a:miter lim="800000"/>
            <a:headEnd/>
            <a:tailEnd/>
          </a:ln>
        </p:spPr>
        <p:txBody>
          <a:bodyPr wrap="square">
            <a:spAutoFit/>
          </a:bodyPr>
          <a:lstStyle/>
          <a:p>
            <a:pPr algn="ctr">
              <a:spcBef>
                <a:spcPct val="50000"/>
              </a:spcBef>
            </a:pPr>
            <a:r>
              <a:rPr lang="tr-TR" b="1" dirty="0">
                <a:latin typeface="Times New Roman" pitchFamily="18" charset="0"/>
                <a:cs typeface="Times New Roman" pitchFamily="18" charset="0"/>
              </a:rPr>
              <a:t>AFP Kurum</a:t>
            </a:r>
          </a:p>
        </p:txBody>
      </p:sp>
      <p:sp>
        <p:nvSpPr>
          <p:cNvPr id="8" name="Text Box 18"/>
          <p:cNvSpPr txBox="1">
            <a:spLocks noChangeArrowheads="1"/>
          </p:cNvSpPr>
          <p:nvPr/>
        </p:nvSpPr>
        <p:spPr bwMode="auto">
          <a:xfrm>
            <a:off x="4499657" y="3813575"/>
            <a:ext cx="2592288" cy="369332"/>
          </a:xfrm>
          <a:prstGeom prst="rect">
            <a:avLst/>
          </a:prstGeom>
          <a:noFill/>
          <a:ln w="9525">
            <a:noFill/>
            <a:miter lim="800000"/>
            <a:headEnd/>
            <a:tailEnd/>
          </a:ln>
        </p:spPr>
        <p:txBody>
          <a:bodyPr wrap="square">
            <a:spAutoFit/>
          </a:bodyPr>
          <a:lstStyle/>
          <a:p>
            <a:pPr algn="ctr">
              <a:spcBef>
                <a:spcPct val="50000"/>
              </a:spcBef>
            </a:pPr>
            <a:r>
              <a:rPr lang="tr-TR" b="1" dirty="0">
                <a:latin typeface="Times New Roman" pitchFamily="18" charset="0"/>
                <a:cs typeface="Times New Roman" pitchFamily="18" charset="0"/>
              </a:rPr>
              <a:t>AFP Birim Detay</a:t>
            </a:r>
          </a:p>
        </p:txBody>
      </p:sp>
      <p:sp>
        <p:nvSpPr>
          <p:cNvPr id="9" name="Aşağı Ok 8"/>
          <p:cNvSpPr/>
          <p:nvPr/>
        </p:nvSpPr>
        <p:spPr>
          <a:xfrm>
            <a:off x="5671733" y="3429000"/>
            <a:ext cx="248137" cy="447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2"/>
          <p:cNvSpPr>
            <a:spLocks noGrp="1" noChangeArrowheads="1"/>
          </p:cNvSpPr>
          <p:nvPr>
            <p:ph type="title"/>
          </p:nvPr>
        </p:nvSpPr>
        <p:spPr>
          <a:xfrm>
            <a:off x="3037935" y="463984"/>
            <a:ext cx="7253377" cy="689039"/>
          </a:xfrm>
        </p:spPr>
        <p:txBody>
          <a:bodyPr>
            <a:normAutofit/>
          </a:bodyPr>
          <a:lstStyle/>
          <a:p>
            <a:r>
              <a:rPr lang="tr-TR" dirty="0">
                <a:latin typeface="Lucida Sans Unicode" pitchFamily="34" charset="0"/>
              </a:rPr>
              <a:t>AYRINTILI FİNANSMAN PROGRAMI</a:t>
            </a:r>
          </a:p>
        </p:txBody>
      </p:sp>
      <p:pic>
        <p:nvPicPr>
          <p:cNvPr id="2" name="Resim 1">
            <a:extLst>
              <a:ext uri="{FF2B5EF4-FFF2-40B4-BE49-F238E27FC236}">
                <a16:creationId xmlns:a16="http://schemas.microsoft.com/office/drawing/2014/main" id="{90E3B8EE-31F8-6043-04D2-7F7A3B35FD92}"/>
              </a:ext>
            </a:extLst>
          </p:cNvPr>
          <p:cNvPicPr>
            <a:picLocks noChangeAspect="1"/>
          </p:cNvPicPr>
          <p:nvPr/>
        </p:nvPicPr>
        <p:blipFill>
          <a:blip r:embed="rId2"/>
          <a:stretch>
            <a:fillRect/>
          </a:stretch>
        </p:blipFill>
        <p:spPr>
          <a:xfrm>
            <a:off x="10805615" y="0"/>
            <a:ext cx="1386385" cy="808504"/>
          </a:xfrm>
          <a:prstGeom prst="rect">
            <a:avLst/>
          </a:prstGeom>
        </p:spPr>
      </p:pic>
    </p:spTree>
    <p:extLst>
      <p:ext uri="{BB962C8B-B14F-4D97-AF65-F5344CB8AC3E}">
        <p14:creationId xmlns:p14="http://schemas.microsoft.com/office/powerpoint/2010/main" val="13413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YÜRÜTÜLEN ÇALIŞMALAR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047864"/>
              </p:ext>
            </p:extLst>
          </p:nvPr>
        </p:nvGraphicFramePr>
        <p:xfrm>
          <a:off x="1981200" y="1600200"/>
          <a:ext cx="8291264"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a:extLst>
              <a:ext uri="{FF2B5EF4-FFF2-40B4-BE49-F238E27FC236}">
                <a16:creationId xmlns:a16="http://schemas.microsoft.com/office/drawing/2014/main" id="{6C4E280B-BCF2-6410-7FA9-7695E726DA47}"/>
              </a:ext>
            </a:extLst>
          </p:cNvPr>
          <p:cNvPicPr>
            <a:picLocks noChangeAspect="1"/>
          </p:cNvPicPr>
          <p:nvPr/>
        </p:nvPicPr>
        <p:blipFill>
          <a:blip r:embed="rId7"/>
          <a:stretch>
            <a:fillRect/>
          </a:stretch>
        </p:blipFill>
        <p:spPr>
          <a:xfrm>
            <a:off x="10805615" y="0"/>
            <a:ext cx="1386385" cy="808504"/>
          </a:xfrm>
          <a:prstGeom prst="rect">
            <a:avLst/>
          </a:prstGeom>
        </p:spPr>
      </p:pic>
    </p:spTree>
    <p:extLst>
      <p:ext uri="{BB962C8B-B14F-4D97-AF65-F5344CB8AC3E}">
        <p14:creationId xmlns:p14="http://schemas.microsoft.com/office/powerpoint/2010/main" val="393485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dirty="0">
                <a:latin typeface="Lucida Sans Unicode" pitchFamily="34" charset="0"/>
              </a:rPr>
              <a:t>ÖDENEK GÖNDERME BELGESİ</a:t>
            </a:r>
            <a:endParaRPr lang="tr-TR" dirty="0"/>
          </a:p>
        </p:txBody>
      </p:sp>
      <p:graphicFrame>
        <p:nvGraphicFramePr>
          <p:cNvPr id="3" name="İçerik Yer Tutucusu 2"/>
          <p:cNvGraphicFramePr>
            <a:graphicFrameLocks noGrp="1"/>
          </p:cNvGraphicFramePr>
          <p:nvPr>
            <p:ph sz="half" idx="4294967295"/>
            <p:extLst>
              <p:ext uri="{D42A27DB-BD31-4B8C-83A1-F6EECF244321}">
                <p14:modId xmlns:p14="http://schemas.microsoft.com/office/powerpoint/2010/main" val="2368283141"/>
              </p:ext>
            </p:extLst>
          </p:nvPr>
        </p:nvGraphicFramePr>
        <p:xfrm>
          <a:off x="1631504" y="1412776"/>
          <a:ext cx="90364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a:extLst>
              <a:ext uri="{FF2B5EF4-FFF2-40B4-BE49-F238E27FC236}">
                <a16:creationId xmlns:a16="http://schemas.microsoft.com/office/drawing/2014/main" id="{7C206879-AA92-5583-E2D3-84157ECB9570}"/>
              </a:ext>
            </a:extLst>
          </p:cNvPr>
          <p:cNvPicPr>
            <a:picLocks noChangeAspect="1"/>
          </p:cNvPicPr>
          <p:nvPr/>
        </p:nvPicPr>
        <p:blipFill>
          <a:blip r:embed="rId7"/>
          <a:stretch>
            <a:fillRect/>
          </a:stretch>
        </p:blipFill>
        <p:spPr>
          <a:xfrm>
            <a:off x="10805615" y="0"/>
            <a:ext cx="1386385" cy="808504"/>
          </a:xfrm>
          <a:prstGeom prst="rect">
            <a:avLst/>
          </a:prstGeom>
        </p:spPr>
      </p:pic>
    </p:spTree>
    <p:extLst>
      <p:ext uri="{BB962C8B-B14F-4D97-AF65-F5344CB8AC3E}">
        <p14:creationId xmlns:p14="http://schemas.microsoft.com/office/powerpoint/2010/main" val="29638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150079" y="290079"/>
            <a:ext cx="6114691" cy="676079"/>
          </a:xfrm>
        </p:spPr>
        <p:txBody>
          <a:bodyPr/>
          <a:lstStyle/>
          <a:p>
            <a:r>
              <a:rPr lang="tr-TR" dirty="0">
                <a:latin typeface="Lucida Sans Unicode" pitchFamily="34" charset="0"/>
              </a:rPr>
              <a:t>ÖDENEK GÖNDERME BELGESİ</a:t>
            </a:r>
            <a:endParaRPr lang="tr-TR" dirty="0"/>
          </a:p>
        </p:txBody>
      </p:sp>
      <p:pic>
        <p:nvPicPr>
          <p:cNvPr id="2" name="Resim 1">
            <a:extLst>
              <a:ext uri="{FF2B5EF4-FFF2-40B4-BE49-F238E27FC236}">
                <a16:creationId xmlns:a16="http://schemas.microsoft.com/office/drawing/2014/main" id="{A8FE5B8E-7545-AFB3-04F3-E14DF0A5EB7B}"/>
              </a:ext>
            </a:extLst>
          </p:cNvPr>
          <p:cNvPicPr>
            <a:picLocks noChangeAspect="1"/>
          </p:cNvPicPr>
          <p:nvPr/>
        </p:nvPicPr>
        <p:blipFill>
          <a:blip r:embed="rId2"/>
          <a:stretch>
            <a:fillRect/>
          </a:stretch>
        </p:blipFill>
        <p:spPr>
          <a:xfrm>
            <a:off x="10805615" y="0"/>
            <a:ext cx="1386385" cy="808504"/>
          </a:xfrm>
          <a:prstGeom prst="rect">
            <a:avLst/>
          </a:prstGeom>
        </p:spPr>
      </p:pic>
      <p:pic>
        <p:nvPicPr>
          <p:cNvPr id="8" name="Resim 7">
            <a:extLst>
              <a:ext uri="{FF2B5EF4-FFF2-40B4-BE49-F238E27FC236}">
                <a16:creationId xmlns:a16="http://schemas.microsoft.com/office/drawing/2014/main" id="{94BF050B-A40F-324B-4ADB-AD9239C3D761}"/>
              </a:ext>
            </a:extLst>
          </p:cNvPr>
          <p:cNvPicPr>
            <a:picLocks noChangeAspect="1"/>
          </p:cNvPicPr>
          <p:nvPr/>
        </p:nvPicPr>
        <p:blipFill>
          <a:blip r:embed="rId3"/>
          <a:stretch>
            <a:fillRect/>
          </a:stretch>
        </p:blipFill>
        <p:spPr>
          <a:xfrm>
            <a:off x="1053277" y="966158"/>
            <a:ext cx="9823033" cy="5748048"/>
          </a:xfrm>
          <a:prstGeom prst="rect">
            <a:avLst/>
          </a:prstGeom>
        </p:spPr>
      </p:pic>
    </p:spTree>
    <p:extLst>
      <p:ext uri="{BB962C8B-B14F-4D97-AF65-F5344CB8AC3E}">
        <p14:creationId xmlns:p14="http://schemas.microsoft.com/office/powerpoint/2010/main" val="55461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36830B-4540-477A-62BF-713C30C464F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EA97CBF-AED6-1D4F-9705-AA128D949487}"/>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23CB11B8-A36E-DE4C-0320-4BD58963EF53}"/>
              </a:ext>
            </a:extLst>
          </p:cNvPr>
          <p:cNvPicPr>
            <a:picLocks noChangeAspect="1"/>
          </p:cNvPicPr>
          <p:nvPr/>
        </p:nvPicPr>
        <p:blipFill>
          <a:blip r:embed="rId2"/>
          <a:stretch>
            <a:fillRect/>
          </a:stretch>
        </p:blipFill>
        <p:spPr>
          <a:xfrm>
            <a:off x="0" y="-1"/>
            <a:ext cx="10583309" cy="6785811"/>
          </a:xfrm>
          <a:prstGeom prst="rect">
            <a:avLst/>
          </a:prstGeom>
        </p:spPr>
      </p:pic>
      <p:pic>
        <p:nvPicPr>
          <p:cNvPr id="6" name="Resim 5">
            <a:extLst>
              <a:ext uri="{FF2B5EF4-FFF2-40B4-BE49-F238E27FC236}">
                <a16:creationId xmlns:a16="http://schemas.microsoft.com/office/drawing/2014/main" id="{C6A67A13-B1DB-EFC1-E673-282823BE1563}"/>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199766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5C9385-EB20-F0FD-ACB4-DFD7CCA73048}"/>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94C8370B-939E-8993-0BC2-E6439B16DDA9}"/>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7F82A5B4-4C0A-879B-01BA-89DA85679956}"/>
              </a:ext>
            </a:extLst>
          </p:cNvPr>
          <p:cNvPicPr>
            <a:picLocks noChangeAspect="1"/>
          </p:cNvPicPr>
          <p:nvPr/>
        </p:nvPicPr>
        <p:blipFill>
          <a:blip r:embed="rId2"/>
          <a:stretch>
            <a:fillRect/>
          </a:stretch>
        </p:blipFill>
        <p:spPr>
          <a:xfrm>
            <a:off x="1001028" y="67377"/>
            <a:ext cx="6958988" cy="6858000"/>
          </a:xfrm>
          <a:prstGeom prst="rect">
            <a:avLst/>
          </a:prstGeom>
        </p:spPr>
      </p:pic>
      <p:pic>
        <p:nvPicPr>
          <p:cNvPr id="6" name="Resim 5">
            <a:extLst>
              <a:ext uri="{FF2B5EF4-FFF2-40B4-BE49-F238E27FC236}">
                <a16:creationId xmlns:a16="http://schemas.microsoft.com/office/drawing/2014/main" id="{CE8966DB-DDFC-1BAC-6BC9-C5AFD212859D}"/>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26047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D713CE-CDEF-0E5A-4F96-6BEBE96F475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8BF1245-B950-99CF-CED4-49E88EAB4F67}"/>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17324704-3E56-C88F-8BD3-6D2B042FFBAA}"/>
              </a:ext>
            </a:extLst>
          </p:cNvPr>
          <p:cNvPicPr>
            <a:picLocks noChangeAspect="1"/>
          </p:cNvPicPr>
          <p:nvPr/>
        </p:nvPicPr>
        <p:blipFill>
          <a:blip r:embed="rId2"/>
          <a:stretch>
            <a:fillRect/>
          </a:stretch>
        </p:blipFill>
        <p:spPr>
          <a:xfrm>
            <a:off x="0" y="1828800"/>
            <a:ext cx="12192000" cy="4906347"/>
          </a:xfrm>
          <a:prstGeom prst="rect">
            <a:avLst/>
          </a:prstGeom>
        </p:spPr>
      </p:pic>
      <p:pic>
        <p:nvPicPr>
          <p:cNvPr id="6" name="Resim 5">
            <a:extLst>
              <a:ext uri="{FF2B5EF4-FFF2-40B4-BE49-F238E27FC236}">
                <a16:creationId xmlns:a16="http://schemas.microsoft.com/office/drawing/2014/main" id="{60EFC72B-EB30-9E3F-58F2-E77D71AD36F6}"/>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397132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2135560" y="260648"/>
            <a:ext cx="7391400" cy="563562"/>
          </a:xfrm>
        </p:spPr>
        <p:txBody>
          <a:bodyPr>
            <a:normAutofit/>
          </a:bodyPr>
          <a:lstStyle/>
          <a:p>
            <a:r>
              <a:rPr lang="tr-TR" dirty="0">
                <a:latin typeface="Lucida Sans Unicode" pitchFamily="34" charset="0"/>
              </a:rPr>
              <a:t>BÜTÇE İŞLEMLERİ</a:t>
            </a:r>
          </a:p>
        </p:txBody>
      </p:sp>
      <p:graphicFrame>
        <p:nvGraphicFramePr>
          <p:cNvPr id="2" name="Diyagram 1"/>
          <p:cNvGraphicFramePr/>
          <p:nvPr>
            <p:extLst>
              <p:ext uri="{D42A27DB-BD31-4B8C-83A1-F6EECF244321}">
                <p14:modId xmlns:p14="http://schemas.microsoft.com/office/powerpoint/2010/main" val="3910968467"/>
              </p:ext>
            </p:extLst>
          </p:nvPr>
        </p:nvGraphicFramePr>
        <p:xfrm>
          <a:off x="1678360" y="1748125"/>
          <a:ext cx="7848600"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18"/>
          <p:cNvSpPr txBox="1">
            <a:spLocks noChangeArrowheads="1"/>
          </p:cNvSpPr>
          <p:nvPr/>
        </p:nvSpPr>
        <p:spPr bwMode="auto">
          <a:xfrm>
            <a:off x="1678360" y="6428075"/>
            <a:ext cx="6610664" cy="338554"/>
          </a:xfrm>
          <a:prstGeom prst="rect">
            <a:avLst/>
          </a:prstGeom>
          <a:noFill/>
          <a:ln w="9525">
            <a:noFill/>
            <a:miter lim="800000"/>
            <a:headEnd/>
            <a:tailEnd/>
          </a:ln>
        </p:spPr>
        <p:txBody>
          <a:bodyPr wrap="square">
            <a:spAutoFit/>
          </a:bodyPr>
          <a:lstStyle/>
          <a:p>
            <a:r>
              <a:rPr lang="tr-TR" sz="1600" dirty="0"/>
              <a:t>işlemleri şeklindedir.</a:t>
            </a:r>
          </a:p>
        </p:txBody>
      </p:sp>
      <p:pic>
        <p:nvPicPr>
          <p:cNvPr id="3" name="Resim 2">
            <a:extLst>
              <a:ext uri="{FF2B5EF4-FFF2-40B4-BE49-F238E27FC236}">
                <a16:creationId xmlns:a16="http://schemas.microsoft.com/office/drawing/2014/main" id="{15657F8D-541C-06BA-C7DC-7A28003B6D25}"/>
              </a:ext>
            </a:extLst>
          </p:cNvPr>
          <p:cNvPicPr>
            <a:picLocks noChangeAspect="1"/>
          </p:cNvPicPr>
          <p:nvPr/>
        </p:nvPicPr>
        <p:blipFill>
          <a:blip r:embed="rId7"/>
          <a:stretch>
            <a:fillRect/>
          </a:stretch>
        </p:blipFill>
        <p:spPr>
          <a:xfrm>
            <a:off x="10805615" y="0"/>
            <a:ext cx="1386385" cy="808504"/>
          </a:xfrm>
          <a:prstGeom prst="rect">
            <a:avLst/>
          </a:prstGeom>
        </p:spPr>
      </p:pic>
    </p:spTree>
    <p:extLst>
      <p:ext uri="{BB962C8B-B14F-4D97-AF65-F5344CB8AC3E}">
        <p14:creationId xmlns:p14="http://schemas.microsoft.com/office/powerpoint/2010/main" val="110797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j04392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8075" y="1773239"/>
            <a:ext cx="1366838" cy="1025525"/>
          </a:xfrm>
          <a:prstGeom prst="rect">
            <a:avLst/>
          </a:prstGeom>
          <a:noFill/>
          <a:extLst>
            <a:ext uri="{909E8E84-426E-40DD-AFC4-6F175D3DCCD1}">
              <a14:hiddenFill xmlns:a14="http://schemas.microsoft.com/office/drawing/2010/main">
                <a:solidFill>
                  <a:srgbClr val="FFFFFF"/>
                </a:solidFill>
              </a14:hiddenFill>
            </a:ext>
          </a:extLst>
        </p:spPr>
      </p:pic>
      <p:sp>
        <p:nvSpPr>
          <p:cNvPr id="164867" name="Rectangle 3"/>
          <p:cNvSpPr>
            <a:spLocks noGrp="1" noChangeArrowheads="1"/>
          </p:cNvSpPr>
          <p:nvPr>
            <p:ph type="title"/>
          </p:nvPr>
        </p:nvSpPr>
        <p:spPr>
          <a:xfrm>
            <a:off x="1905000" y="201613"/>
            <a:ext cx="7391400" cy="563562"/>
          </a:xfrm>
        </p:spPr>
        <p:txBody>
          <a:bodyPr>
            <a:normAutofit/>
          </a:bodyPr>
          <a:lstStyle/>
          <a:p>
            <a:r>
              <a:rPr lang="tr-TR" sz="2800" dirty="0">
                <a:latin typeface="Lucida Sans" panose="020B0602030504020204" pitchFamily="34" charset="0"/>
              </a:rPr>
              <a:t>BÜTÇE UYGULAMA-</a:t>
            </a:r>
            <a:r>
              <a:rPr lang="tr-TR" altLang="tr-TR" sz="2800" dirty="0">
                <a:latin typeface="Lucida Sans" panose="020B0602030504020204" pitchFamily="34" charset="0"/>
              </a:rPr>
              <a:t>ÖDENEK DAĞILIMI</a:t>
            </a:r>
          </a:p>
        </p:txBody>
      </p:sp>
      <p:sp>
        <p:nvSpPr>
          <p:cNvPr id="164868" name="Text Box 4"/>
          <p:cNvSpPr txBox="1">
            <a:spLocks noChangeArrowheads="1"/>
          </p:cNvSpPr>
          <p:nvPr/>
        </p:nvSpPr>
        <p:spPr bwMode="auto">
          <a:xfrm>
            <a:off x="2135189" y="2898131"/>
            <a:ext cx="3744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tr-TR" altLang="tr-TR" sz="2400" dirty="0">
                <a:latin typeface="Lucida Sans Unicode" panose="020B0602030504020204" pitchFamily="34" charset="0"/>
              </a:rPr>
              <a:t>Bütçenin Kanunlaşması</a:t>
            </a:r>
          </a:p>
        </p:txBody>
      </p:sp>
      <p:sp>
        <p:nvSpPr>
          <p:cNvPr id="164869" name="WordArt 5"/>
          <p:cNvSpPr>
            <a:spLocks noChangeArrowheads="1" noChangeShapeType="1" noTextEdit="1"/>
          </p:cNvSpPr>
          <p:nvPr/>
        </p:nvSpPr>
        <p:spPr bwMode="auto">
          <a:xfrm>
            <a:off x="3359150" y="1844675"/>
            <a:ext cx="171450" cy="5715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tr-TR"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164870" name="WordArt 6"/>
          <p:cNvSpPr>
            <a:spLocks noChangeArrowheads="1" noChangeShapeType="1" noTextEdit="1"/>
          </p:cNvSpPr>
          <p:nvPr/>
        </p:nvSpPr>
        <p:spPr bwMode="auto">
          <a:xfrm>
            <a:off x="5591175" y="4508500"/>
            <a:ext cx="171450" cy="5715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164871" name="Text Box 7"/>
          <p:cNvSpPr txBox="1">
            <a:spLocks noChangeArrowheads="1"/>
          </p:cNvSpPr>
          <p:nvPr/>
        </p:nvSpPr>
        <p:spPr bwMode="auto">
          <a:xfrm>
            <a:off x="5880101" y="2636839"/>
            <a:ext cx="41767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tr-TR" altLang="tr-TR" sz="2400" dirty="0">
                <a:latin typeface="Lucida Sans Unicode" panose="020B0602030504020204" pitchFamily="34" charset="0"/>
              </a:rPr>
              <a:t>Bütçenin Birimlere Ödenek Dağılım Modülü yardımıyla dağıtılması</a:t>
            </a:r>
          </a:p>
        </p:txBody>
      </p:sp>
      <p:sp>
        <p:nvSpPr>
          <p:cNvPr id="164872" name="WordArt 8"/>
          <p:cNvSpPr>
            <a:spLocks noChangeArrowheads="1" noChangeShapeType="1" noTextEdit="1"/>
          </p:cNvSpPr>
          <p:nvPr/>
        </p:nvSpPr>
        <p:spPr bwMode="auto">
          <a:xfrm>
            <a:off x="7104063" y="1844675"/>
            <a:ext cx="171450" cy="5715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164873" name="Text Box 9"/>
          <p:cNvSpPr txBox="1">
            <a:spLocks noChangeArrowheads="1"/>
          </p:cNvSpPr>
          <p:nvPr/>
        </p:nvSpPr>
        <p:spPr bwMode="auto">
          <a:xfrm>
            <a:off x="3648075" y="4221163"/>
            <a:ext cx="3455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tr-TR" altLang="tr-TR">
              <a:solidFill>
                <a:srgbClr val="19426B"/>
              </a:solidFill>
              <a:latin typeface="Arial" panose="020B0604020202020204" pitchFamily="34" charset="0"/>
            </a:endParaRPr>
          </a:p>
        </p:txBody>
      </p:sp>
      <p:sp>
        <p:nvSpPr>
          <p:cNvPr id="164875" name="Text Box 11"/>
          <p:cNvSpPr txBox="1">
            <a:spLocks noChangeArrowheads="1"/>
          </p:cNvSpPr>
          <p:nvPr/>
        </p:nvSpPr>
        <p:spPr bwMode="auto">
          <a:xfrm>
            <a:off x="3912416" y="5208587"/>
            <a:ext cx="55610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tr-TR" altLang="tr-TR" sz="2400" dirty="0">
                <a:latin typeface="Lucida Sans Unicode" panose="020B0602030504020204" pitchFamily="34" charset="0"/>
              </a:rPr>
              <a:t>Ödenek dağılımının yönetim kurulunun bilgisine sunulması</a:t>
            </a:r>
          </a:p>
        </p:txBody>
      </p:sp>
      <p:pic>
        <p:nvPicPr>
          <p:cNvPr id="164882" name="Picture 18" descr="j04277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538" y="4292600"/>
            <a:ext cx="1077912" cy="844550"/>
          </a:xfrm>
          <a:prstGeom prst="rect">
            <a:avLst/>
          </a:prstGeom>
          <a:noFill/>
          <a:extLst>
            <a:ext uri="{909E8E84-426E-40DD-AFC4-6F175D3DCCD1}">
              <a14:hiddenFill xmlns:a14="http://schemas.microsoft.com/office/drawing/2010/main">
                <a:solidFill>
                  <a:srgbClr val="FFFFFF"/>
                </a:solidFill>
              </a14:hiddenFill>
            </a:ext>
          </a:extLst>
        </p:spPr>
      </p:pic>
      <p:pic>
        <p:nvPicPr>
          <p:cNvPr id="164883" name="Picture 19" descr="j04338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426" y="1773239"/>
            <a:ext cx="720725" cy="7207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p:nvSpPr>
        <p:spPr bwMode="auto">
          <a:xfrm>
            <a:off x="3053729" y="3415482"/>
            <a:ext cx="18711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tr-TR" altLang="tr-TR" sz="2400" dirty="0">
                <a:latin typeface="Lucida Sans Unicode" panose="020B0602030504020204" pitchFamily="34" charset="0"/>
              </a:rPr>
              <a:t>1 Ocak</a:t>
            </a:r>
          </a:p>
        </p:txBody>
      </p:sp>
      <p:sp>
        <p:nvSpPr>
          <p:cNvPr id="14" name="Text Box 4"/>
          <p:cNvSpPr txBox="1">
            <a:spLocks noChangeArrowheads="1"/>
          </p:cNvSpPr>
          <p:nvPr/>
        </p:nvSpPr>
        <p:spPr bwMode="auto">
          <a:xfrm>
            <a:off x="6959086" y="3834169"/>
            <a:ext cx="18711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tr-TR" altLang="tr-TR" sz="2400" dirty="0">
                <a:latin typeface="Lucida Sans Unicode" panose="020B0602030504020204" pitchFamily="34" charset="0"/>
              </a:rPr>
              <a:t>5 Ocak</a:t>
            </a:r>
          </a:p>
        </p:txBody>
      </p:sp>
      <p:sp>
        <p:nvSpPr>
          <p:cNvPr id="15" name="Text Box 4"/>
          <p:cNvSpPr txBox="1">
            <a:spLocks noChangeArrowheads="1"/>
          </p:cNvSpPr>
          <p:nvPr/>
        </p:nvSpPr>
        <p:spPr bwMode="auto">
          <a:xfrm>
            <a:off x="5600700" y="6031329"/>
            <a:ext cx="18711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tr-TR" altLang="tr-TR" sz="2400" dirty="0">
                <a:latin typeface="Lucida Sans Unicode" panose="020B0602030504020204" pitchFamily="34" charset="0"/>
              </a:rPr>
              <a:t>7 Ocak</a:t>
            </a:r>
          </a:p>
        </p:txBody>
      </p:sp>
      <p:pic>
        <p:nvPicPr>
          <p:cNvPr id="2" name="Resim 1">
            <a:extLst>
              <a:ext uri="{FF2B5EF4-FFF2-40B4-BE49-F238E27FC236}">
                <a16:creationId xmlns:a16="http://schemas.microsoft.com/office/drawing/2014/main" id="{39E5C470-9503-85AB-FF40-CDA86B7EAC97}"/>
              </a:ext>
            </a:extLst>
          </p:cNvPr>
          <p:cNvPicPr>
            <a:picLocks noChangeAspect="1"/>
          </p:cNvPicPr>
          <p:nvPr/>
        </p:nvPicPr>
        <p:blipFill>
          <a:blip r:embed="rId5"/>
          <a:stretch>
            <a:fillRect/>
          </a:stretch>
        </p:blipFill>
        <p:spPr>
          <a:xfrm>
            <a:off x="10555358" y="201613"/>
            <a:ext cx="1386385" cy="808504"/>
          </a:xfrm>
          <a:prstGeom prst="rect">
            <a:avLst/>
          </a:prstGeom>
        </p:spPr>
      </p:pic>
    </p:spTree>
    <p:extLst>
      <p:ext uri="{BB962C8B-B14F-4D97-AF65-F5344CB8AC3E}">
        <p14:creationId xmlns:p14="http://schemas.microsoft.com/office/powerpoint/2010/main" val="265925152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1847850" y="260351"/>
            <a:ext cx="8820150" cy="728190"/>
          </a:xfrm>
        </p:spPr>
        <p:txBody>
          <a:bodyPr>
            <a:normAutofit fontScale="90000"/>
          </a:bodyPr>
          <a:lstStyle/>
          <a:p>
            <a:r>
              <a:rPr lang="tr-TR" altLang="tr-TR" dirty="0">
                <a:latin typeface="Lucida Sans Unicode" panose="020B0602030504020204" pitchFamily="34" charset="0"/>
              </a:rPr>
              <a:t>BÜTÇE UYGULAMA ÖDENEK GÖNDERME</a:t>
            </a:r>
          </a:p>
        </p:txBody>
      </p:sp>
      <p:sp>
        <p:nvSpPr>
          <p:cNvPr id="214019" name="Rectangle 3"/>
          <p:cNvSpPr>
            <a:spLocks noGrp="1" noChangeArrowheads="1"/>
          </p:cNvSpPr>
          <p:nvPr>
            <p:ph type="body" idx="1"/>
          </p:nvPr>
        </p:nvSpPr>
        <p:spPr>
          <a:xfrm>
            <a:off x="1668463" y="1609726"/>
            <a:ext cx="8748712" cy="2006685"/>
          </a:xfrm>
        </p:spPr>
        <p:txBody>
          <a:bodyPr>
            <a:normAutofit fontScale="92500" lnSpcReduction="10000"/>
          </a:bodyPr>
          <a:lstStyle/>
          <a:p>
            <a:pPr algn="just">
              <a:buClr>
                <a:schemeClr val="tx2"/>
              </a:buClr>
              <a:buFont typeface="Wingdings" panose="05000000000000000000" pitchFamily="2" charset="2"/>
              <a:buChar char="q"/>
            </a:pPr>
            <a:r>
              <a:rPr lang="tr-TR" altLang="tr-TR" b="0" dirty="0" err="1">
                <a:latin typeface="Lucida Sans Unicode" panose="020B0602030504020204" pitchFamily="34" charset="0"/>
              </a:rPr>
              <a:t>Başkanlıkca</a:t>
            </a:r>
            <a:r>
              <a:rPr lang="tr-TR" altLang="tr-TR" b="0" dirty="0">
                <a:latin typeface="Lucida Sans Unicode" panose="020B0602030504020204" pitchFamily="34" charset="0"/>
              </a:rPr>
              <a:t> vize edilen Ayrıntılı Finansman Programı (AFP) yürürlüğe girinceye kadar bütçe kanunu ile kabul edilen ödenekler yönetim kurulu kararı ile dağıtılmış olup; ödeneklerin  kullanımına ilişkin bütçe uygulama tebliği/genelgesi doğrultusunda ödenekler birimlere gönderilmektedir. </a:t>
            </a:r>
            <a:r>
              <a:rPr lang="tr-TR" altLang="tr-TR" dirty="0">
                <a:latin typeface="Lucida Sans Unicode" panose="020B0602030504020204" pitchFamily="34" charset="0"/>
              </a:rPr>
              <a:t>(8 Ocak)</a:t>
            </a:r>
            <a:endParaRPr lang="tr-TR" altLang="tr-TR" b="0" dirty="0">
              <a:latin typeface="Lucida Sans Unicode" panose="020B0602030504020204" pitchFamily="34" charset="0"/>
            </a:endParaRPr>
          </a:p>
        </p:txBody>
      </p:sp>
      <p:sp>
        <p:nvSpPr>
          <p:cNvPr id="4" name="Text Box 4"/>
          <p:cNvSpPr txBox="1">
            <a:spLocks noChangeArrowheads="1"/>
          </p:cNvSpPr>
          <p:nvPr/>
        </p:nvSpPr>
        <p:spPr bwMode="auto">
          <a:xfrm>
            <a:off x="1496777" y="3986940"/>
            <a:ext cx="89203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tr-TR" altLang="tr-TR" sz="2400" dirty="0">
                <a:latin typeface="Lucida Sans Unicode" panose="020B0602030504020204" pitchFamily="34" charset="0"/>
              </a:rPr>
              <a:t>Personel SGK Giderlerinin %15’i Cari Giderlerin %8’i</a:t>
            </a:r>
          </a:p>
        </p:txBody>
      </p:sp>
      <p:sp>
        <p:nvSpPr>
          <p:cNvPr id="5" name="Text Box 4"/>
          <p:cNvSpPr txBox="1">
            <a:spLocks noChangeArrowheads="1"/>
          </p:cNvSpPr>
          <p:nvPr/>
        </p:nvSpPr>
        <p:spPr bwMode="auto">
          <a:xfrm>
            <a:off x="1496777" y="4707750"/>
            <a:ext cx="97725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tr-TR" altLang="tr-TR" sz="2400" dirty="0">
                <a:latin typeface="Lucida Sans Unicode" panose="020B0602030504020204" pitchFamily="34" charset="0"/>
              </a:rPr>
              <a:t>Sermaye Giderleri 1 Şubat itibarı ile serbest bırakılmaktadır.</a:t>
            </a:r>
          </a:p>
        </p:txBody>
      </p:sp>
      <p:pic>
        <p:nvPicPr>
          <p:cNvPr id="2" name="Resim 1">
            <a:extLst>
              <a:ext uri="{FF2B5EF4-FFF2-40B4-BE49-F238E27FC236}">
                <a16:creationId xmlns:a16="http://schemas.microsoft.com/office/drawing/2014/main" id="{7270E2DD-EBE2-86DB-2A92-3D6BF2C5634D}"/>
              </a:ext>
            </a:extLst>
          </p:cNvPr>
          <p:cNvPicPr>
            <a:picLocks noChangeAspect="1"/>
          </p:cNvPicPr>
          <p:nvPr/>
        </p:nvPicPr>
        <p:blipFill>
          <a:blip r:embed="rId2"/>
          <a:stretch>
            <a:fillRect/>
          </a:stretch>
        </p:blipFill>
        <p:spPr>
          <a:xfrm>
            <a:off x="10576169" y="260351"/>
            <a:ext cx="1386385" cy="808504"/>
          </a:xfrm>
          <a:prstGeom prst="rect">
            <a:avLst/>
          </a:prstGeom>
        </p:spPr>
      </p:pic>
    </p:spTree>
    <p:extLst>
      <p:ext uri="{BB962C8B-B14F-4D97-AF65-F5344CB8AC3E}">
        <p14:creationId xmlns:p14="http://schemas.microsoft.com/office/powerpoint/2010/main" val="14834234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3695700" y="233364"/>
            <a:ext cx="4670854" cy="1143000"/>
          </a:xfrm>
        </p:spPr>
        <p:txBody>
          <a:bodyPr/>
          <a:lstStyle/>
          <a:p>
            <a:r>
              <a:rPr lang="tr-TR" altLang="tr-TR" dirty="0">
                <a:latin typeface="Lucida Sans Unicode" panose="020B0602030504020204" pitchFamily="34" charset="0"/>
              </a:rPr>
              <a:t>UYGULAMA SÜRECİ</a:t>
            </a:r>
          </a:p>
        </p:txBody>
      </p:sp>
      <p:sp>
        <p:nvSpPr>
          <p:cNvPr id="222211" name="Text Box 3"/>
          <p:cNvSpPr txBox="1">
            <a:spLocks noChangeArrowheads="1"/>
          </p:cNvSpPr>
          <p:nvPr/>
        </p:nvSpPr>
        <p:spPr bwMode="auto">
          <a:xfrm>
            <a:off x="3648075" y="4221163"/>
            <a:ext cx="3455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ltLang="tr-TR">
              <a:latin typeface="Arial" panose="020B0604020202020204" pitchFamily="34" charset="0"/>
            </a:endParaRPr>
          </a:p>
        </p:txBody>
      </p:sp>
      <p:sp>
        <p:nvSpPr>
          <p:cNvPr id="222212" name="Text Box 4"/>
          <p:cNvSpPr txBox="1">
            <a:spLocks noChangeArrowheads="1"/>
          </p:cNvSpPr>
          <p:nvPr/>
        </p:nvSpPr>
        <p:spPr bwMode="auto">
          <a:xfrm>
            <a:off x="3143250" y="4076701"/>
            <a:ext cx="3455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ltLang="tr-TR">
              <a:latin typeface="Arial" panose="020B0604020202020204" pitchFamily="34" charset="0"/>
            </a:endParaRPr>
          </a:p>
        </p:txBody>
      </p:sp>
      <p:sp>
        <p:nvSpPr>
          <p:cNvPr id="222213" name="WordArt 5"/>
          <p:cNvSpPr>
            <a:spLocks noChangeArrowheads="1" noChangeShapeType="1" noTextEdit="1"/>
          </p:cNvSpPr>
          <p:nvPr/>
        </p:nvSpPr>
        <p:spPr bwMode="auto">
          <a:xfrm>
            <a:off x="2424113" y="1989138"/>
            <a:ext cx="171450" cy="5715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222214" name="Text Box 6"/>
          <p:cNvSpPr txBox="1">
            <a:spLocks noChangeArrowheads="1"/>
          </p:cNvSpPr>
          <p:nvPr/>
        </p:nvSpPr>
        <p:spPr bwMode="auto">
          <a:xfrm>
            <a:off x="4151314" y="1916114"/>
            <a:ext cx="47529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dirty="0">
                <a:solidFill>
                  <a:schemeClr val="tx2"/>
                </a:solidFill>
              </a:rPr>
              <a:t>Başkanlıkça tertip düzeyinde vize edilen </a:t>
            </a:r>
            <a:r>
              <a:rPr lang="tr-TR" altLang="tr-TR" sz="2000" b="1" dirty="0">
                <a:solidFill>
                  <a:schemeClr val="tx2"/>
                </a:solidFill>
              </a:rPr>
              <a:t>AFP</a:t>
            </a:r>
            <a:r>
              <a:rPr lang="tr-TR" altLang="tr-TR" sz="2000" dirty="0">
                <a:solidFill>
                  <a:schemeClr val="tx2"/>
                </a:solidFill>
              </a:rPr>
              <a:t>’ ye göre </a:t>
            </a:r>
            <a:r>
              <a:rPr lang="tr-TR" altLang="tr-TR" sz="2000" b="1" dirty="0">
                <a:solidFill>
                  <a:schemeClr val="tx2"/>
                </a:solidFill>
              </a:rPr>
              <a:t>AFP Birim </a:t>
            </a:r>
            <a:r>
              <a:rPr lang="tr-TR" altLang="tr-TR" sz="2000" b="1" dirty="0" err="1">
                <a:solidFill>
                  <a:schemeClr val="tx2"/>
                </a:solidFill>
              </a:rPr>
              <a:t>Detay</a:t>
            </a:r>
            <a:r>
              <a:rPr lang="tr-TR" altLang="tr-TR" sz="2000" dirty="0" err="1">
                <a:solidFill>
                  <a:schemeClr val="tx2"/>
                </a:solidFill>
              </a:rPr>
              <a:t>’ın</a:t>
            </a:r>
            <a:r>
              <a:rPr lang="tr-TR" altLang="tr-TR" sz="2000" dirty="0">
                <a:solidFill>
                  <a:schemeClr val="tx2"/>
                </a:solidFill>
              </a:rPr>
              <a:t> hazırlanması (20-25 Ocak)</a:t>
            </a:r>
          </a:p>
        </p:txBody>
      </p:sp>
      <p:sp>
        <p:nvSpPr>
          <p:cNvPr id="222215" name="WordArt 7"/>
          <p:cNvSpPr>
            <a:spLocks noChangeArrowheads="1" noChangeShapeType="1" noTextEdit="1"/>
          </p:cNvSpPr>
          <p:nvPr/>
        </p:nvSpPr>
        <p:spPr bwMode="auto">
          <a:xfrm>
            <a:off x="3287713" y="3429000"/>
            <a:ext cx="171450" cy="5715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222216" name="Text Box 8"/>
          <p:cNvSpPr txBox="1">
            <a:spLocks noChangeArrowheads="1"/>
          </p:cNvSpPr>
          <p:nvPr/>
        </p:nvSpPr>
        <p:spPr bwMode="auto">
          <a:xfrm>
            <a:off x="5051426" y="3284539"/>
            <a:ext cx="5292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dirty="0">
                <a:solidFill>
                  <a:schemeClr val="tx2"/>
                </a:solidFill>
              </a:rPr>
              <a:t>Aylar itibarı ile serbest bırakılan ödeneklerin yapılan dağılım çerçevesinde ödenek gönderme belgesi ile birimlere gönderilmesi (1 Şubat)</a:t>
            </a:r>
          </a:p>
        </p:txBody>
      </p:sp>
      <p:sp>
        <p:nvSpPr>
          <p:cNvPr id="222217" name="WordArt 9"/>
          <p:cNvSpPr>
            <a:spLocks noChangeArrowheads="1" noChangeShapeType="1" noTextEdit="1"/>
          </p:cNvSpPr>
          <p:nvPr/>
        </p:nvSpPr>
        <p:spPr bwMode="auto">
          <a:xfrm>
            <a:off x="4224338" y="4652963"/>
            <a:ext cx="214312" cy="5715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222218" name="Text Box 10"/>
          <p:cNvSpPr txBox="1">
            <a:spLocks noChangeArrowheads="1"/>
          </p:cNvSpPr>
          <p:nvPr/>
        </p:nvSpPr>
        <p:spPr bwMode="auto">
          <a:xfrm>
            <a:off x="5808663" y="4724401"/>
            <a:ext cx="42991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tr-TR" altLang="tr-TR" sz="2000" dirty="0">
                <a:solidFill>
                  <a:schemeClr val="tx2"/>
                </a:solidFill>
              </a:rPr>
              <a:t>Harcamaların yapılması (8 Ocak-23 Aralık)</a:t>
            </a:r>
          </a:p>
        </p:txBody>
      </p:sp>
      <p:pic>
        <p:nvPicPr>
          <p:cNvPr id="222219" name="Picture 11" descr="j02808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2538" y="3357564"/>
            <a:ext cx="1223962" cy="720725"/>
          </a:xfrm>
          <a:prstGeom prst="rect">
            <a:avLst/>
          </a:prstGeom>
          <a:noFill/>
          <a:extLst>
            <a:ext uri="{909E8E84-426E-40DD-AFC4-6F175D3DCCD1}">
              <a14:hiddenFill xmlns:a14="http://schemas.microsoft.com/office/drawing/2010/main">
                <a:solidFill>
                  <a:srgbClr val="FFFFFF"/>
                </a:solidFill>
              </a14:hiddenFill>
            </a:ext>
          </a:extLst>
        </p:spPr>
      </p:pic>
      <p:pic>
        <p:nvPicPr>
          <p:cNvPr id="222220" name="Picture 12" descr="583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139" y="4652964"/>
            <a:ext cx="936625" cy="611187"/>
          </a:xfrm>
          <a:prstGeom prst="rect">
            <a:avLst/>
          </a:prstGeom>
          <a:noFill/>
          <a:extLst>
            <a:ext uri="{909E8E84-426E-40DD-AFC4-6F175D3DCCD1}">
              <a14:hiddenFill xmlns:a14="http://schemas.microsoft.com/office/drawing/2010/main">
                <a:solidFill>
                  <a:srgbClr val="FFFFFF"/>
                </a:solidFill>
              </a14:hiddenFill>
            </a:ext>
          </a:extLst>
        </p:spPr>
      </p:pic>
      <p:pic>
        <p:nvPicPr>
          <p:cNvPr id="222221" name="Picture 13" descr="j01504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2888" y="1844676"/>
            <a:ext cx="912812" cy="893763"/>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AAA1DC96-25DA-08AE-57AC-61299CC6E0FF}"/>
              </a:ext>
            </a:extLst>
          </p:cNvPr>
          <p:cNvPicPr>
            <a:picLocks noChangeAspect="1"/>
          </p:cNvPicPr>
          <p:nvPr/>
        </p:nvPicPr>
        <p:blipFill>
          <a:blip r:embed="rId5"/>
          <a:stretch>
            <a:fillRect/>
          </a:stretch>
        </p:blipFill>
        <p:spPr>
          <a:xfrm>
            <a:off x="10497607" y="233364"/>
            <a:ext cx="1386385" cy="808504"/>
          </a:xfrm>
          <a:prstGeom prst="rect">
            <a:avLst/>
          </a:prstGeom>
        </p:spPr>
      </p:pic>
    </p:spTree>
    <p:extLst>
      <p:ext uri="{BB962C8B-B14F-4D97-AF65-F5344CB8AC3E}">
        <p14:creationId xmlns:p14="http://schemas.microsoft.com/office/powerpoint/2010/main" val="29740300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BÜTÇE HAZIRLIK</a:t>
            </a:r>
          </a:p>
        </p:txBody>
      </p:sp>
      <p:graphicFrame>
        <p:nvGraphicFramePr>
          <p:cNvPr id="4" name="Group 71"/>
          <p:cNvGraphicFramePr>
            <a:graphicFrameLocks noGrp="1"/>
          </p:cNvGraphicFramePr>
          <p:nvPr/>
        </p:nvGraphicFramePr>
        <p:xfrm>
          <a:off x="1991544" y="1785843"/>
          <a:ext cx="1143000" cy="518160"/>
        </p:xfrm>
        <a:graphic>
          <a:graphicData uri="http://schemas.openxmlformats.org/drawingml/2006/table">
            <a:tbl>
              <a:tblPr>
                <a:effectLst>
                  <a:innerShdw blurRad="63500" dist="50800" dir="16200000">
                    <a:prstClr val="black">
                      <a:alpha val="50000"/>
                    </a:prstClr>
                  </a:innerShdw>
                </a:effectLst>
              </a:tblPr>
              <a:tblGrid>
                <a:gridCol w="1143000">
                  <a:extLst>
                    <a:ext uri="{9D8B030D-6E8A-4147-A177-3AD203B41FA5}">
                      <a16:colId xmlns:a16="http://schemas.microsoft.com/office/drawing/2014/main" val="20000"/>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tr-TR" sz="1400" b="1" i="0" u="none" strike="noStrike" cap="none" normalizeH="0" baseline="0" dirty="0">
                          <a:ln>
                            <a:noFill/>
                          </a:ln>
                          <a:solidFill>
                            <a:srgbClr val="00334D"/>
                          </a:solidFill>
                          <a:effectLst/>
                          <a:latin typeface="Times New Roman" pitchFamily="18" charset="0"/>
                          <a:cs typeface="Times New Roman" pitchFamily="18" charset="0"/>
                        </a:rPr>
                        <a:t>Duyuru Yayımlanır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Group 71"/>
          <p:cNvGraphicFramePr>
            <a:graphicFrameLocks noGrp="1"/>
          </p:cNvGraphicFramePr>
          <p:nvPr/>
        </p:nvGraphicFramePr>
        <p:xfrm>
          <a:off x="3758870" y="1511386"/>
          <a:ext cx="1479721" cy="1158240"/>
        </p:xfrm>
        <a:graphic>
          <a:graphicData uri="http://schemas.openxmlformats.org/drawingml/2006/table">
            <a:tbl>
              <a:tblPr>
                <a:effectLst>
                  <a:innerShdw blurRad="63500" dist="50800" dir="16200000">
                    <a:prstClr val="black">
                      <a:alpha val="50000"/>
                    </a:prstClr>
                  </a:innerShdw>
                </a:effectLst>
              </a:tblPr>
              <a:tblGrid>
                <a:gridCol w="1479721">
                  <a:extLst>
                    <a:ext uri="{9D8B030D-6E8A-4147-A177-3AD203B41FA5}">
                      <a16:colId xmlns:a16="http://schemas.microsoft.com/office/drawing/2014/main" val="20000"/>
                    </a:ext>
                  </a:extLst>
                </a:gridCol>
              </a:tblGrid>
              <a:tr h="94488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tr-TR" sz="1400" b="1" i="0" u="none" strike="noStrike" cap="none" normalizeH="0" baseline="0" dirty="0">
                          <a:ln>
                            <a:noFill/>
                          </a:ln>
                          <a:solidFill>
                            <a:srgbClr val="00334D"/>
                          </a:solidFill>
                          <a:effectLst/>
                          <a:latin typeface="Times New Roman" pitchFamily="18" charset="0"/>
                          <a:cs typeface="Times New Roman" pitchFamily="18" charset="0"/>
                        </a:rPr>
                        <a:t>Gerekli yazı, bilgilendirme, form vb. dokümanlar hazırlanır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6" name="Group 71"/>
          <p:cNvGraphicFramePr>
            <a:graphicFrameLocks noGrp="1"/>
          </p:cNvGraphicFramePr>
          <p:nvPr/>
        </p:nvGraphicFramePr>
        <p:xfrm>
          <a:off x="8937848" y="3258406"/>
          <a:ext cx="1143000" cy="731520"/>
        </p:xfrm>
        <a:graphic>
          <a:graphicData uri="http://schemas.openxmlformats.org/drawingml/2006/table">
            <a:tbl>
              <a:tblPr>
                <a:effectLst>
                  <a:innerShdw blurRad="63500" dist="50800" dir="16200000">
                    <a:prstClr val="black">
                      <a:alpha val="50000"/>
                    </a:prstClr>
                  </a:innerShdw>
                </a:effectLst>
              </a:tblPr>
              <a:tblGrid>
                <a:gridCol w="1143000">
                  <a:extLst>
                    <a:ext uri="{9D8B030D-6E8A-4147-A177-3AD203B41FA5}">
                      <a16:colId xmlns:a16="http://schemas.microsoft.com/office/drawing/2014/main" val="20000"/>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tr-TR" sz="1400" b="1" i="0" u="none" strike="noStrike" cap="none" normalizeH="0" baseline="0" dirty="0">
                          <a:ln>
                            <a:noFill/>
                          </a:ln>
                          <a:solidFill>
                            <a:srgbClr val="00334D"/>
                          </a:solidFill>
                          <a:effectLst/>
                          <a:latin typeface="Times New Roman" pitchFamily="18" charset="0"/>
                          <a:cs typeface="Times New Roman" pitchFamily="18" charset="0"/>
                        </a:rPr>
                        <a:t>Sisteme Veri Girişi yapılır.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7" name="Text Box 18"/>
          <p:cNvSpPr txBox="1">
            <a:spLocks noChangeArrowheads="1"/>
          </p:cNvSpPr>
          <p:nvPr/>
        </p:nvSpPr>
        <p:spPr bwMode="auto">
          <a:xfrm>
            <a:off x="1847529" y="2345144"/>
            <a:ext cx="1285875" cy="461665"/>
          </a:xfrm>
          <a:prstGeom prst="rect">
            <a:avLst/>
          </a:prstGeom>
          <a:noFill/>
          <a:ln w="9525">
            <a:noFill/>
            <a:miter lim="800000"/>
            <a:headEnd/>
            <a:tailEnd/>
          </a:ln>
        </p:spPr>
        <p:txBody>
          <a:bodyPr>
            <a:spAutoFit/>
          </a:bodyPr>
          <a:lstStyle/>
          <a:p>
            <a:pPr algn="ctr">
              <a:spcBef>
                <a:spcPct val="50000"/>
              </a:spcBef>
            </a:pPr>
            <a:r>
              <a:rPr lang="tr-TR" sz="1200" b="1" dirty="0">
                <a:solidFill>
                  <a:prstClr val="white"/>
                </a:solidFill>
                <a:latin typeface="Times New Roman" pitchFamily="18" charset="0"/>
                <a:cs typeface="Times New Roman" pitchFamily="18" charset="0"/>
              </a:rPr>
              <a:t>SBB Mayıs- Haziran</a:t>
            </a:r>
          </a:p>
        </p:txBody>
      </p:sp>
      <p:sp>
        <p:nvSpPr>
          <p:cNvPr id="8" name="AutoShape 25"/>
          <p:cNvSpPr>
            <a:spLocks noChangeArrowheads="1"/>
          </p:cNvSpPr>
          <p:nvPr/>
        </p:nvSpPr>
        <p:spPr bwMode="auto">
          <a:xfrm>
            <a:off x="5231904" y="1849095"/>
            <a:ext cx="609600" cy="457200"/>
          </a:xfrm>
          <a:prstGeom prst="rightArrow">
            <a:avLst>
              <a:gd name="adj1" fmla="val 50000"/>
              <a:gd name="adj2" fmla="val 33333"/>
            </a:avLst>
          </a:prstGeom>
          <a:solidFill>
            <a:srgbClr val="00B0F0"/>
          </a:solidFill>
          <a:ln w="9525">
            <a:solidFill>
              <a:schemeClr val="tx1"/>
            </a:solidFill>
            <a:miter lim="800000"/>
            <a:headEnd/>
            <a:tailEnd/>
          </a:ln>
        </p:spPr>
        <p:txBody>
          <a:bodyPr wrap="none" anchor="ctr"/>
          <a:lstStyle/>
          <a:p>
            <a:endParaRPr lang="tr-TR">
              <a:solidFill>
                <a:prstClr val="white"/>
              </a:solidFill>
            </a:endParaRPr>
          </a:p>
        </p:txBody>
      </p:sp>
      <p:sp>
        <p:nvSpPr>
          <p:cNvPr id="9" name="Text Box 18"/>
          <p:cNvSpPr txBox="1">
            <a:spLocks noChangeArrowheads="1"/>
          </p:cNvSpPr>
          <p:nvPr/>
        </p:nvSpPr>
        <p:spPr bwMode="auto">
          <a:xfrm>
            <a:off x="3872156" y="2685330"/>
            <a:ext cx="1285875" cy="461665"/>
          </a:xfrm>
          <a:prstGeom prst="rect">
            <a:avLst/>
          </a:prstGeom>
          <a:noFill/>
          <a:ln w="9525">
            <a:noFill/>
            <a:miter lim="800000"/>
            <a:headEnd/>
            <a:tailEnd/>
          </a:ln>
        </p:spPr>
        <p:txBody>
          <a:bodyPr>
            <a:spAutoFit/>
          </a:bodyPr>
          <a:lstStyle/>
          <a:p>
            <a:pPr algn="ctr">
              <a:spcBef>
                <a:spcPct val="50000"/>
              </a:spcBef>
            </a:pPr>
            <a:r>
              <a:rPr lang="tr-TR" sz="1200" b="1" dirty="0">
                <a:solidFill>
                  <a:prstClr val="white"/>
                </a:solidFill>
                <a:latin typeface="Times New Roman" pitchFamily="18" charset="0"/>
                <a:cs typeface="Times New Roman" pitchFamily="18" charset="0"/>
              </a:rPr>
              <a:t>Bütçe Müdürlüğü</a:t>
            </a:r>
          </a:p>
        </p:txBody>
      </p:sp>
      <p:sp>
        <p:nvSpPr>
          <p:cNvPr id="10" name="AutoShape 25"/>
          <p:cNvSpPr>
            <a:spLocks noChangeArrowheads="1"/>
          </p:cNvSpPr>
          <p:nvPr/>
        </p:nvSpPr>
        <p:spPr bwMode="auto">
          <a:xfrm>
            <a:off x="3149600" y="1849856"/>
            <a:ext cx="609600" cy="457200"/>
          </a:xfrm>
          <a:prstGeom prst="rightArrow">
            <a:avLst>
              <a:gd name="adj1" fmla="val 50000"/>
              <a:gd name="adj2" fmla="val 33333"/>
            </a:avLst>
          </a:prstGeom>
          <a:solidFill>
            <a:srgbClr val="00B0F0"/>
          </a:solidFill>
          <a:ln w="9525">
            <a:solidFill>
              <a:schemeClr val="tx1"/>
            </a:solidFill>
            <a:miter lim="800000"/>
            <a:headEnd/>
            <a:tailEnd/>
          </a:ln>
        </p:spPr>
        <p:txBody>
          <a:bodyPr wrap="none" anchor="ctr"/>
          <a:lstStyle/>
          <a:p>
            <a:endParaRPr lang="tr-TR">
              <a:solidFill>
                <a:prstClr val="white"/>
              </a:solidFill>
            </a:endParaRPr>
          </a:p>
        </p:txBody>
      </p:sp>
      <p:graphicFrame>
        <p:nvGraphicFramePr>
          <p:cNvPr id="11" name="Group 71"/>
          <p:cNvGraphicFramePr>
            <a:graphicFrameLocks noGrp="1"/>
          </p:cNvGraphicFramePr>
          <p:nvPr/>
        </p:nvGraphicFramePr>
        <p:xfrm>
          <a:off x="5841505" y="1499336"/>
          <a:ext cx="1479721" cy="1158240"/>
        </p:xfrm>
        <a:graphic>
          <a:graphicData uri="http://schemas.openxmlformats.org/drawingml/2006/table">
            <a:tbl>
              <a:tblPr>
                <a:effectLst>
                  <a:innerShdw blurRad="63500" dist="50800" dir="16200000">
                    <a:prstClr val="black">
                      <a:alpha val="50000"/>
                    </a:prstClr>
                  </a:innerShdw>
                </a:effectLst>
              </a:tblPr>
              <a:tblGrid>
                <a:gridCol w="1479721">
                  <a:extLst>
                    <a:ext uri="{9D8B030D-6E8A-4147-A177-3AD203B41FA5}">
                      <a16:colId xmlns:a16="http://schemas.microsoft.com/office/drawing/2014/main" val="20000"/>
                    </a:ext>
                  </a:extLst>
                </a:gridCol>
              </a:tblGrid>
              <a:tr h="94488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tr-TR" sz="1400" b="1" i="0" u="none" strike="noStrike" cap="none" normalizeH="0" baseline="0" dirty="0">
                          <a:ln>
                            <a:noFill/>
                          </a:ln>
                          <a:solidFill>
                            <a:srgbClr val="00334D"/>
                          </a:solidFill>
                          <a:effectLst/>
                          <a:latin typeface="Times New Roman" pitchFamily="18" charset="0"/>
                          <a:cs typeface="Times New Roman" pitchFamily="18" charset="0"/>
                        </a:rPr>
                        <a:t>Tüm akademik, idari ve merkezler birim tekliflerini oluşturur.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2" name="AutoShape 36"/>
          <p:cNvSpPr>
            <a:spLocks noChangeArrowheads="1"/>
          </p:cNvSpPr>
          <p:nvPr/>
        </p:nvSpPr>
        <p:spPr bwMode="auto">
          <a:xfrm rot="5400000">
            <a:off x="8864899" y="2190094"/>
            <a:ext cx="1230957" cy="864097"/>
          </a:xfrm>
          <a:custGeom>
            <a:avLst/>
            <a:gdLst>
              <a:gd name="T0" fmla="*/ 26642221 w 21600"/>
              <a:gd name="T1" fmla="*/ 0 h 21600"/>
              <a:gd name="T2" fmla="*/ 26642221 w 21600"/>
              <a:gd name="T3" fmla="*/ 10402765 h 21600"/>
              <a:gd name="T4" fmla="*/ 4757307 w 21600"/>
              <a:gd name="T5" fmla="*/ 18481613 h 21600"/>
              <a:gd name="T6" fmla="*/ 46308190 w 21600"/>
              <a:gd name="T7" fmla="*/ 5201382 h 21600"/>
              <a:gd name="T8" fmla="*/ 17694720 60000 65536"/>
              <a:gd name="T9" fmla="*/ 5898240 60000 65536"/>
              <a:gd name="T10" fmla="*/ 5898240 60000 65536"/>
              <a:gd name="T11" fmla="*/ 0 60000 65536"/>
              <a:gd name="T12" fmla="*/ 12427 w 21600"/>
              <a:gd name="T13" fmla="*/ 3908 h 21600"/>
              <a:gd name="T14" fmla="*/ 18324 w 21600"/>
              <a:gd name="T15" fmla="*/ 8250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908"/>
                </a:lnTo>
                <a:cubicBezTo>
                  <a:pt x="5564" y="3908"/>
                  <a:pt x="0" y="7602"/>
                  <a:pt x="0" y="12158"/>
                </a:cubicBezTo>
                <a:lnTo>
                  <a:pt x="0" y="21600"/>
                </a:lnTo>
                <a:lnTo>
                  <a:pt x="4438" y="21600"/>
                </a:lnTo>
                <a:lnTo>
                  <a:pt x="4438" y="12158"/>
                </a:lnTo>
                <a:cubicBezTo>
                  <a:pt x="4438" y="10000"/>
                  <a:pt x="8015" y="8250"/>
                  <a:pt x="12427" y="8250"/>
                </a:cubicBezTo>
                <a:lnTo>
                  <a:pt x="12427" y="12158"/>
                </a:lnTo>
                <a:close/>
              </a:path>
            </a:pathLst>
          </a:custGeom>
          <a:solidFill>
            <a:srgbClr val="00B0F0"/>
          </a:solidFill>
          <a:ln w="9525">
            <a:solidFill>
              <a:schemeClr val="tx1"/>
            </a:solidFill>
            <a:miter lim="800000"/>
            <a:headEnd/>
            <a:tailEnd/>
          </a:ln>
        </p:spPr>
        <p:txBody>
          <a:bodyPr wrap="none" anchor="ctr"/>
          <a:lstStyle/>
          <a:p>
            <a:endParaRPr lang="tr-TR">
              <a:solidFill>
                <a:prstClr val="white"/>
              </a:solidFill>
            </a:endParaRPr>
          </a:p>
        </p:txBody>
      </p:sp>
      <p:sp>
        <p:nvSpPr>
          <p:cNvPr id="13" name="AutoShape 25"/>
          <p:cNvSpPr>
            <a:spLocks noChangeArrowheads="1"/>
          </p:cNvSpPr>
          <p:nvPr/>
        </p:nvSpPr>
        <p:spPr bwMode="auto">
          <a:xfrm>
            <a:off x="7320136" y="1861231"/>
            <a:ext cx="609600" cy="457200"/>
          </a:xfrm>
          <a:prstGeom prst="rightArrow">
            <a:avLst>
              <a:gd name="adj1" fmla="val 50000"/>
              <a:gd name="adj2" fmla="val 33333"/>
            </a:avLst>
          </a:prstGeom>
          <a:solidFill>
            <a:srgbClr val="00B0F0"/>
          </a:solidFill>
          <a:ln w="9525">
            <a:solidFill>
              <a:schemeClr val="tx1"/>
            </a:solidFill>
            <a:miter lim="800000"/>
            <a:headEnd/>
            <a:tailEnd/>
          </a:ln>
        </p:spPr>
        <p:txBody>
          <a:bodyPr wrap="none" anchor="ctr"/>
          <a:lstStyle/>
          <a:p>
            <a:endParaRPr lang="tr-TR">
              <a:solidFill>
                <a:prstClr val="white"/>
              </a:solidFill>
            </a:endParaRPr>
          </a:p>
        </p:txBody>
      </p:sp>
      <p:graphicFrame>
        <p:nvGraphicFramePr>
          <p:cNvPr id="14" name="Group 71"/>
          <p:cNvGraphicFramePr>
            <a:graphicFrameLocks noGrp="1"/>
          </p:cNvGraphicFramePr>
          <p:nvPr/>
        </p:nvGraphicFramePr>
        <p:xfrm>
          <a:off x="7929736" y="1484784"/>
          <a:ext cx="1190600" cy="1371600"/>
        </p:xfrm>
        <a:graphic>
          <a:graphicData uri="http://schemas.openxmlformats.org/drawingml/2006/table">
            <a:tbl>
              <a:tblPr>
                <a:effectLst>
                  <a:innerShdw blurRad="63500" dist="50800" dir="13500000">
                    <a:prstClr val="black">
                      <a:alpha val="50000"/>
                    </a:prstClr>
                  </a:innerShdw>
                </a:effectLst>
              </a:tblPr>
              <a:tblGrid>
                <a:gridCol w="1190600">
                  <a:extLst>
                    <a:ext uri="{9D8B030D-6E8A-4147-A177-3AD203B41FA5}">
                      <a16:colId xmlns:a16="http://schemas.microsoft.com/office/drawing/2014/main" val="20000"/>
                    </a:ext>
                  </a:extLst>
                </a:gridCol>
              </a:tblGrid>
              <a:tr h="136019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tr-TR" sz="1400" b="1" i="0" u="none" strike="noStrike" cap="none" normalizeH="0" baseline="0" dirty="0">
                          <a:ln>
                            <a:noFill/>
                          </a:ln>
                          <a:solidFill>
                            <a:srgbClr val="00334D"/>
                          </a:solidFill>
                          <a:effectLst/>
                          <a:latin typeface="Times New Roman" pitchFamily="18" charset="0"/>
                          <a:cs typeface="Times New Roman" pitchFamily="18" charset="0"/>
                        </a:rPr>
                        <a:t>Performans Programı kapsamında veriler konsolide edilir.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5" name="AutoShape 25"/>
          <p:cNvSpPr>
            <a:spLocks noChangeArrowheads="1"/>
          </p:cNvSpPr>
          <p:nvPr/>
        </p:nvSpPr>
        <p:spPr bwMode="auto">
          <a:xfrm rot="10800000">
            <a:off x="8328248" y="3395566"/>
            <a:ext cx="609600" cy="457200"/>
          </a:xfrm>
          <a:prstGeom prst="rightArrow">
            <a:avLst>
              <a:gd name="adj1" fmla="val 50000"/>
              <a:gd name="adj2" fmla="val 33333"/>
            </a:avLst>
          </a:prstGeom>
          <a:solidFill>
            <a:srgbClr val="00B0F0"/>
          </a:solidFill>
          <a:ln w="9525">
            <a:solidFill>
              <a:schemeClr val="tx1"/>
            </a:solidFill>
            <a:miter lim="800000"/>
            <a:headEnd/>
            <a:tailEnd/>
          </a:ln>
        </p:spPr>
        <p:txBody>
          <a:bodyPr wrap="none" anchor="ctr"/>
          <a:lstStyle/>
          <a:p>
            <a:endParaRPr lang="tr-TR">
              <a:solidFill>
                <a:prstClr val="white"/>
              </a:solidFill>
            </a:endParaRPr>
          </a:p>
        </p:txBody>
      </p:sp>
      <p:graphicFrame>
        <p:nvGraphicFramePr>
          <p:cNvPr id="16" name="Group 71"/>
          <p:cNvGraphicFramePr>
            <a:graphicFrameLocks noGrp="1"/>
          </p:cNvGraphicFramePr>
          <p:nvPr/>
        </p:nvGraphicFramePr>
        <p:xfrm>
          <a:off x="7185247" y="3407718"/>
          <a:ext cx="1143000" cy="518160"/>
        </p:xfrm>
        <a:graphic>
          <a:graphicData uri="http://schemas.openxmlformats.org/drawingml/2006/table">
            <a:tbl>
              <a:tblPr>
                <a:effectLst>
                  <a:innerShdw blurRad="63500" dist="50800" dir="16200000">
                    <a:prstClr val="black">
                      <a:alpha val="50000"/>
                    </a:prstClr>
                  </a:innerShdw>
                </a:effectLst>
              </a:tblPr>
              <a:tblGrid>
                <a:gridCol w="1143000">
                  <a:extLst>
                    <a:ext uri="{9D8B030D-6E8A-4147-A177-3AD203B41FA5}">
                      <a16:colId xmlns:a16="http://schemas.microsoft.com/office/drawing/2014/main" val="20000"/>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tr-TR" sz="1400" b="1" i="0" u="none" strike="noStrike" cap="none" normalizeH="0" baseline="0" dirty="0">
                          <a:ln>
                            <a:noFill/>
                          </a:ln>
                          <a:solidFill>
                            <a:srgbClr val="00334D"/>
                          </a:solidFill>
                          <a:effectLst/>
                          <a:latin typeface="Times New Roman" pitchFamily="18" charset="0"/>
                          <a:cs typeface="Times New Roman" pitchFamily="18" charset="0"/>
                        </a:rPr>
                        <a:t>Ön görüşme yapılır.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7" name="AutoShape 25"/>
          <p:cNvSpPr>
            <a:spLocks noChangeArrowheads="1"/>
          </p:cNvSpPr>
          <p:nvPr/>
        </p:nvSpPr>
        <p:spPr bwMode="auto">
          <a:xfrm rot="10800000">
            <a:off x="6528048" y="3407718"/>
            <a:ext cx="609600" cy="457202"/>
          </a:xfrm>
          <a:prstGeom prst="rightArrow">
            <a:avLst>
              <a:gd name="adj1" fmla="val 50000"/>
              <a:gd name="adj2" fmla="val 33333"/>
            </a:avLst>
          </a:prstGeom>
          <a:solidFill>
            <a:srgbClr val="00B0F0"/>
          </a:solidFill>
          <a:ln w="9525">
            <a:solidFill>
              <a:schemeClr val="tx1"/>
            </a:solidFill>
            <a:miter lim="800000"/>
            <a:headEnd/>
            <a:tailEnd/>
          </a:ln>
        </p:spPr>
        <p:txBody>
          <a:bodyPr wrap="none" anchor="ctr"/>
          <a:lstStyle/>
          <a:p>
            <a:endParaRPr lang="tr-TR">
              <a:solidFill>
                <a:prstClr val="white"/>
              </a:solidFill>
            </a:endParaRPr>
          </a:p>
        </p:txBody>
      </p:sp>
      <p:graphicFrame>
        <p:nvGraphicFramePr>
          <p:cNvPr id="18" name="Group 71"/>
          <p:cNvGraphicFramePr>
            <a:graphicFrameLocks noGrp="1"/>
          </p:cNvGraphicFramePr>
          <p:nvPr/>
        </p:nvGraphicFramePr>
        <p:xfrm>
          <a:off x="4799857" y="3270559"/>
          <a:ext cx="1723704" cy="944880"/>
        </p:xfrm>
        <a:graphic>
          <a:graphicData uri="http://schemas.openxmlformats.org/drawingml/2006/table">
            <a:tbl>
              <a:tblPr>
                <a:effectLst>
                  <a:innerShdw blurRad="63500" dist="50800" dir="16200000">
                    <a:prstClr val="black">
                      <a:alpha val="50000"/>
                    </a:prstClr>
                  </a:innerShdw>
                </a:effectLst>
              </a:tblPr>
              <a:tblGrid>
                <a:gridCol w="1723704">
                  <a:extLst>
                    <a:ext uri="{9D8B030D-6E8A-4147-A177-3AD203B41FA5}">
                      <a16:colId xmlns:a16="http://schemas.microsoft.com/office/drawing/2014/main" val="20000"/>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tr-TR" sz="1400" b="1" i="0" u="none" strike="noStrike" cap="none" normalizeH="0" baseline="0" dirty="0">
                          <a:ln>
                            <a:noFill/>
                          </a:ln>
                          <a:solidFill>
                            <a:srgbClr val="00334D"/>
                          </a:solidFill>
                          <a:effectLst/>
                          <a:latin typeface="Times New Roman" pitchFamily="18" charset="0"/>
                          <a:cs typeface="Times New Roman" pitchFamily="18" charset="0"/>
                        </a:rPr>
                        <a:t>Bütçe Gelir ve Gider Teklifleriyle ilgili Görüşme yapılır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9" name="Text Box 18"/>
          <p:cNvSpPr txBox="1">
            <a:spLocks noChangeArrowheads="1"/>
          </p:cNvSpPr>
          <p:nvPr/>
        </p:nvSpPr>
        <p:spPr bwMode="auto">
          <a:xfrm>
            <a:off x="7086536" y="4077073"/>
            <a:ext cx="1285875" cy="276999"/>
          </a:xfrm>
          <a:prstGeom prst="rect">
            <a:avLst/>
          </a:prstGeom>
          <a:noFill/>
          <a:ln w="9525">
            <a:noFill/>
            <a:miter lim="800000"/>
            <a:headEnd/>
            <a:tailEnd/>
          </a:ln>
        </p:spPr>
        <p:txBody>
          <a:bodyPr>
            <a:spAutoFit/>
          </a:bodyPr>
          <a:lstStyle/>
          <a:p>
            <a:pPr algn="ctr">
              <a:spcBef>
                <a:spcPct val="50000"/>
              </a:spcBef>
            </a:pPr>
            <a:r>
              <a:rPr lang="tr-TR" sz="1200" b="1" dirty="0">
                <a:solidFill>
                  <a:prstClr val="white"/>
                </a:solidFill>
                <a:latin typeface="Times New Roman" pitchFamily="18" charset="0"/>
                <a:cs typeface="Times New Roman" pitchFamily="18" charset="0"/>
              </a:rPr>
              <a:t>Ağustos- Eylül</a:t>
            </a:r>
          </a:p>
        </p:txBody>
      </p:sp>
      <p:sp>
        <p:nvSpPr>
          <p:cNvPr id="20" name="Text Box 18"/>
          <p:cNvSpPr txBox="1">
            <a:spLocks noChangeArrowheads="1"/>
          </p:cNvSpPr>
          <p:nvPr/>
        </p:nvSpPr>
        <p:spPr bwMode="auto">
          <a:xfrm>
            <a:off x="8837439" y="4123239"/>
            <a:ext cx="1285875" cy="276999"/>
          </a:xfrm>
          <a:prstGeom prst="rect">
            <a:avLst/>
          </a:prstGeom>
          <a:noFill/>
          <a:ln w="9525">
            <a:noFill/>
            <a:miter lim="800000"/>
            <a:headEnd/>
            <a:tailEnd/>
          </a:ln>
        </p:spPr>
        <p:txBody>
          <a:bodyPr>
            <a:spAutoFit/>
          </a:bodyPr>
          <a:lstStyle/>
          <a:p>
            <a:pPr algn="ctr">
              <a:spcBef>
                <a:spcPct val="50000"/>
              </a:spcBef>
            </a:pPr>
            <a:r>
              <a:rPr lang="tr-TR" sz="1200" b="1" dirty="0">
                <a:solidFill>
                  <a:prstClr val="white"/>
                </a:solidFill>
                <a:latin typeface="Times New Roman" pitchFamily="18" charset="0"/>
                <a:cs typeface="Times New Roman" pitchFamily="18" charset="0"/>
              </a:rPr>
              <a:t>Temmuz</a:t>
            </a:r>
          </a:p>
        </p:txBody>
      </p:sp>
      <p:sp>
        <p:nvSpPr>
          <p:cNvPr id="21" name="AutoShape 36"/>
          <p:cNvSpPr>
            <a:spLocks noChangeArrowheads="1"/>
          </p:cNvSpPr>
          <p:nvPr/>
        </p:nvSpPr>
        <p:spPr bwMode="auto">
          <a:xfrm rot="5400000" flipV="1">
            <a:off x="1786182" y="3913966"/>
            <a:ext cx="1533028" cy="933444"/>
          </a:xfrm>
          <a:custGeom>
            <a:avLst/>
            <a:gdLst>
              <a:gd name="T0" fmla="*/ 26642221 w 21600"/>
              <a:gd name="T1" fmla="*/ 0 h 21600"/>
              <a:gd name="T2" fmla="*/ 26642221 w 21600"/>
              <a:gd name="T3" fmla="*/ 10402765 h 21600"/>
              <a:gd name="T4" fmla="*/ 4757307 w 21600"/>
              <a:gd name="T5" fmla="*/ 18481613 h 21600"/>
              <a:gd name="T6" fmla="*/ 46308190 w 21600"/>
              <a:gd name="T7" fmla="*/ 5201382 h 21600"/>
              <a:gd name="T8" fmla="*/ 17694720 60000 65536"/>
              <a:gd name="T9" fmla="*/ 5898240 60000 65536"/>
              <a:gd name="T10" fmla="*/ 5898240 60000 65536"/>
              <a:gd name="T11" fmla="*/ 0 60000 65536"/>
              <a:gd name="T12" fmla="*/ 12427 w 21600"/>
              <a:gd name="T13" fmla="*/ 3908 h 21600"/>
              <a:gd name="T14" fmla="*/ 18324 w 21600"/>
              <a:gd name="T15" fmla="*/ 8250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908"/>
                </a:lnTo>
                <a:cubicBezTo>
                  <a:pt x="5564" y="3908"/>
                  <a:pt x="0" y="7602"/>
                  <a:pt x="0" y="12158"/>
                </a:cubicBezTo>
                <a:lnTo>
                  <a:pt x="0" y="21600"/>
                </a:lnTo>
                <a:lnTo>
                  <a:pt x="4438" y="21600"/>
                </a:lnTo>
                <a:lnTo>
                  <a:pt x="4438" y="12158"/>
                </a:lnTo>
                <a:cubicBezTo>
                  <a:pt x="4438" y="10000"/>
                  <a:pt x="8015" y="8250"/>
                  <a:pt x="12427" y="8250"/>
                </a:cubicBezTo>
                <a:lnTo>
                  <a:pt x="12427" y="12158"/>
                </a:lnTo>
                <a:close/>
              </a:path>
            </a:pathLst>
          </a:custGeom>
          <a:solidFill>
            <a:srgbClr val="00B0F0"/>
          </a:solidFill>
          <a:ln w="9525">
            <a:solidFill>
              <a:schemeClr val="tx1"/>
            </a:solidFill>
            <a:miter lim="800000"/>
            <a:headEnd/>
            <a:tailEnd/>
          </a:ln>
        </p:spPr>
        <p:txBody>
          <a:bodyPr wrap="none" anchor="ctr"/>
          <a:lstStyle/>
          <a:p>
            <a:endParaRPr lang="tr-TR">
              <a:solidFill>
                <a:prstClr val="white"/>
              </a:solidFill>
            </a:endParaRPr>
          </a:p>
        </p:txBody>
      </p:sp>
      <p:sp>
        <p:nvSpPr>
          <p:cNvPr id="22" name="AutoShape 25"/>
          <p:cNvSpPr>
            <a:spLocks noChangeArrowheads="1"/>
          </p:cNvSpPr>
          <p:nvPr/>
        </p:nvSpPr>
        <p:spPr bwMode="auto">
          <a:xfrm rot="10800000">
            <a:off x="4176955" y="3482929"/>
            <a:ext cx="609600" cy="457202"/>
          </a:xfrm>
          <a:prstGeom prst="rightArrow">
            <a:avLst>
              <a:gd name="adj1" fmla="val 50000"/>
              <a:gd name="adj2" fmla="val 33333"/>
            </a:avLst>
          </a:prstGeom>
          <a:solidFill>
            <a:srgbClr val="00B0F0"/>
          </a:solidFill>
          <a:ln w="9525">
            <a:solidFill>
              <a:schemeClr val="tx1"/>
            </a:solidFill>
            <a:miter lim="800000"/>
            <a:headEnd/>
            <a:tailEnd/>
          </a:ln>
        </p:spPr>
        <p:txBody>
          <a:bodyPr wrap="none" anchor="ctr"/>
          <a:lstStyle/>
          <a:p>
            <a:endParaRPr lang="tr-TR">
              <a:solidFill>
                <a:prstClr val="white"/>
              </a:solidFill>
            </a:endParaRPr>
          </a:p>
        </p:txBody>
      </p:sp>
      <p:sp>
        <p:nvSpPr>
          <p:cNvPr id="23" name="Text Box 18"/>
          <p:cNvSpPr txBox="1">
            <a:spLocks noChangeArrowheads="1"/>
          </p:cNvSpPr>
          <p:nvPr/>
        </p:nvSpPr>
        <p:spPr bwMode="auto">
          <a:xfrm>
            <a:off x="5015881" y="4261738"/>
            <a:ext cx="1285875" cy="276999"/>
          </a:xfrm>
          <a:prstGeom prst="rect">
            <a:avLst/>
          </a:prstGeom>
          <a:noFill/>
          <a:ln w="9525">
            <a:noFill/>
            <a:miter lim="800000"/>
            <a:headEnd/>
            <a:tailEnd/>
          </a:ln>
        </p:spPr>
        <p:txBody>
          <a:bodyPr>
            <a:spAutoFit/>
          </a:bodyPr>
          <a:lstStyle/>
          <a:p>
            <a:pPr algn="ctr">
              <a:spcBef>
                <a:spcPct val="50000"/>
              </a:spcBef>
            </a:pPr>
            <a:r>
              <a:rPr lang="tr-TR" sz="1200" b="1" dirty="0">
                <a:solidFill>
                  <a:prstClr val="white"/>
                </a:solidFill>
                <a:latin typeface="Times New Roman" pitchFamily="18" charset="0"/>
                <a:cs typeface="Times New Roman" pitchFamily="18" charset="0"/>
              </a:rPr>
              <a:t>SBB- Ekim</a:t>
            </a:r>
          </a:p>
        </p:txBody>
      </p:sp>
      <p:graphicFrame>
        <p:nvGraphicFramePr>
          <p:cNvPr id="24" name="Group 71"/>
          <p:cNvGraphicFramePr>
            <a:graphicFrameLocks noGrp="1"/>
          </p:cNvGraphicFramePr>
          <p:nvPr/>
        </p:nvGraphicFramePr>
        <p:xfrm>
          <a:off x="3058814" y="3482929"/>
          <a:ext cx="1105198" cy="731520"/>
        </p:xfrm>
        <a:graphic>
          <a:graphicData uri="http://schemas.openxmlformats.org/drawingml/2006/table">
            <a:tbl>
              <a:tblPr>
                <a:effectLst>
                  <a:innerShdw blurRad="63500" dist="50800" dir="16200000">
                    <a:prstClr val="black">
                      <a:alpha val="50000"/>
                    </a:prstClr>
                  </a:innerShdw>
                </a:effectLst>
              </a:tblPr>
              <a:tblGrid>
                <a:gridCol w="1105198">
                  <a:extLst>
                    <a:ext uri="{9D8B030D-6E8A-4147-A177-3AD203B41FA5}">
                      <a16:colId xmlns:a16="http://schemas.microsoft.com/office/drawing/2014/main" val="20000"/>
                    </a:ext>
                  </a:extLst>
                </a:gridCol>
              </a:tblGrid>
              <a:tr h="54456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tr-TR" sz="1400" b="1" i="0" u="none" strike="noStrike" cap="none" normalizeH="0" baseline="0" dirty="0">
                          <a:ln>
                            <a:noFill/>
                          </a:ln>
                          <a:solidFill>
                            <a:srgbClr val="00334D"/>
                          </a:solidFill>
                          <a:effectLst/>
                          <a:latin typeface="Times New Roman" pitchFamily="18" charset="0"/>
                          <a:cs typeface="Times New Roman" pitchFamily="18" charset="0"/>
                        </a:rPr>
                        <a:t>Üniversite Bütçesi Tasarılaşır.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25" name="Group 71"/>
          <p:cNvGraphicFramePr>
            <a:graphicFrameLocks noGrp="1"/>
          </p:cNvGraphicFramePr>
          <p:nvPr/>
        </p:nvGraphicFramePr>
        <p:xfrm>
          <a:off x="1703512" y="5229200"/>
          <a:ext cx="1105198" cy="544566"/>
        </p:xfrm>
        <a:graphic>
          <a:graphicData uri="http://schemas.openxmlformats.org/drawingml/2006/table">
            <a:tbl>
              <a:tblPr>
                <a:effectLst>
                  <a:innerShdw blurRad="63500" dist="50800" dir="16200000">
                    <a:prstClr val="black">
                      <a:alpha val="50000"/>
                    </a:prstClr>
                  </a:innerShdw>
                </a:effectLst>
              </a:tblPr>
              <a:tblGrid>
                <a:gridCol w="1105198">
                  <a:extLst>
                    <a:ext uri="{9D8B030D-6E8A-4147-A177-3AD203B41FA5}">
                      <a16:colId xmlns:a16="http://schemas.microsoft.com/office/drawing/2014/main" val="20000"/>
                    </a:ext>
                  </a:extLst>
                </a:gridCol>
              </a:tblGrid>
              <a:tr h="54456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tr-TR" sz="1400" b="1" i="0" u="none" strike="noStrike" cap="none" normalizeH="0" baseline="0" dirty="0">
                          <a:ln>
                            <a:noFill/>
                          </a:ln>
                          <a:solidFill>
                            <a:srgbClr val="00334D"/>
                          </a:solidFill>
                          <a:effectLst/>
                          <a:latin typeface="Times New Roman" pitchFamily="18" charset="0"/>
                          <a:cs typeface="Times New Roman" pitchFamily="18" charset="0"/>
                        </a:rPr>
                        <a:t>Bütçe Kanunlaşır.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26" name="Text Box 18"/>
          <p:cNvSpPr txBox="1">
            <a:spLocks noChangeArrowheads="1"/>
          </p:cNvSpPr>
          <p:nvPr/>
        </p:nvSpPr>
        <p:spPr bwMode="auto">
          <a:xfrm>
            <a:off x="3012405" y="4275819"/>
            <a:ext cx="1285875" cy="276999"/>
          </a:xfrm>
          <a:prstGeom prst="rect">
            <a:avLst/>
          </a:prstGeom>
          <a:noFill/>
          <a:ln w="9525">
            <a:noFill/>
            <a:miter lim="800000"/>
            <a:headEnd/>
            <a:tailEnd/>
          </a:ln>
        </p:spPr>
        <p:txBody>
          <a:bodyPr>
            <a:spAutoFit/>
          </a:bodyPr>
          <a:lstStyle/>
          <a:p>
            <a:pPr algn="ctr">
              <a:spcBef>
                <a:spcPct val="50000"/>
              </a:spcBef>
            </a:pPr>
            <a:r>
              <a:rPr lang="tr-TR" sz="1200" b="1" dirty="0">
                <a:solidFill>
                  <a:prstClr val="white"/>
                </a:solidFill>
                <a:latin typeface="Times New Roman" pitchFamily="18" charset="0"/>
                <a:cs typeface="Times New Roman" pitchFamily="18" charset="0"/>
              </a:rPr>
              <a:t>SBB- Ekim</a:t>
            </a:r>
          </a:p>
        </p:txBody>
      </p:sp>
      <p:sp>
        <p:nvSpPr>
          <p:cNvPr id="27" name="Text Box 18"/>
          <p:cNvSpPr txBox="1">
            <a:spLocks noChangeArrowheads="1"/>
          </p:cNvSpPr>
          <p:nvPr/>
        </p:nvSpPr>
        <p:spPr bwMode="auto">
          <a:xfrm>
            <a:off x="5644694" y="2706481"/>
            <a:ext cx="1747451" cy="276999"/>
          </a:xfrm>
          <a:prstGeom prst="rect">
            <a:avLst/>
          </a:prstGeom>
          <a:noFill/>
          <a:ln w="9525">
            <a:noFill/>
            <a:miter lim="800000"/>
            <a:headEnd/>
            <a:tailEnd/>
          </a:ln>
        </p:spPr>
        <p:txBody>
          <a:bodyPr wrap="square">
            <a:spAutoFit/>
          </a:bodyPr>
          <a:lstStyle/>
          <a:p>
            <a:pPr algn="ctr">
              <a:spcBef>
                <a:spcPct val="50000"/>
              </a:spcBef>
            </a:pPr>
            <a:r>
              <a:rPr lang="tr-TR" sz="1200" b="1" dirty="0">
                <a:solidFill>
                  <a:prstClr val="white"/>
                </a:solidFill>
                <a:latin typeface="Times New Roman" pitchFamily="18" charset="0"/>
                <a:cs typeface="Times New Roman" pitchFamily="18" charset="0"/>
              </a:rPr>
              <a:t>Haziran- Temmuz</a:t>
            </a:r>
          </a:p>
        </p:txBody>
      </p:sp>
      <p:sp>
        <p:nvSpPr>
          <p:cNvPr id="29" name="Text Box 18"/>
          <p:cNvSpPr txBox="1">
            <a:spLocks noChangeArrowheads="1"/>
          </p:cNvSpPr>
          <p:nvPr/>
        </p:nvSpPr>
        <p:spPr bwMode="auto">
          <a:xfrm>
            <a:off x="1631505" y="5870981"/>
            <a:ext cx="1285875" cy="276999"/>
          </a:xfrm>
          <a:prstGeom prst="rect">
            <a:avLst/>
          </a:prstGeom>
          <a:noFill/>
          <a:ln w="9525">
            <a:noFill/>
            <a:miter lim="800000"/>
            <a:headEnd/>
            <a:tailEnd/>
          </a:ln>
        </p:spPr>
        <p:txBody>
          <a:bodyPr>
            <a:spAutoFit/>
          </a:bodyPr>
          <a:lstStyle/>
          <a:p>
            <a:pPr algn="ctr">
              <a:spcBef>
                <a:spcPct val="50000"/>
              </a:spcBef>
            </a:pPr>
            <a:r>
              <a:rPr lang="tr-TR" sz="1200" b="1" dirty="0">
                <a:solidFill>
                  <a:prstClr val="white"/>
                </a:solidFill>
                <a:latin typeface="Times New Roman" pitchFamily="18" charset="0"/>
                <a:cs typeface="Times New Roman" pitchFamily="18" charset="0"/>
              </a:rPr>
              <a:t>TBMM- Aralık</a:t>
            </a:r>
          </a:p>
        </p:txBody>
      </p:sp>
      <p:pic>
        <p:nvPicPr>
          <p:cNvPr id="3" name="Resim 2">
            <a:extLst>
              <a:ext uri="{FF2B5EF4-FFF2-40B4-BE49-F238E27FC236}">
                <a16:creationId xmlns:a16="http://schemas.microsoft.com/office/drawing/2014/main" id="{778C0155-5535-3C16-8553-6728FCBD3299}"/>
              </a:ext>
            </a:extLst>
          </p:cNvPr>
          <p:cNvPicPr>
            <a:picLocks noChangeAspect="1"/>
          </p:cNvPicPr>
          <p:nvPr/>
        </p:nvPicPr>
        <p:blipFill>
          <a:blip r:embed="rId2"/>
          <a:stretch>
            <a:fillRect/>
          </a:stretch>
        </p:blipFill>
        <p:spPr>
          <a:xfrm>
            <a:off x="10574609" y="163630"/>
            <a:ext cx="1386385" cy="808504"/>
          </a:xfrm>
          <a:prstGeom prst="rect">
            <a:avLst/>
          </a:prstGeom>
        </p:spPr>
      </p:pic>
    </p:spTree>
    <p:extLst>
      <p:ext uri="{BB962C8B-B14F-4D97-AF65-F5344CB8AC3E}">
        <p14:creationId xmlns:p14="http://schemas.microsoft.com/office/powerpoint/2010/main" val="271481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94686" y="342838"/>
            <a:ext cx="5591432" cy="700455"/>
          </a:xfrm>
        </p:spPr>
        <p:txBody>
          <a:bodyPr/>
          <a:lstStyle/>
          <a:p>
            <a:pPr>
              <a:spcBef>
                <a:spcPts val="0"/>
              </a:spcBef>
            </a:pPr>
            <a:r>
              <a:rPr lang="tr-TR" dirty="0"/>
              <a:t>Müdürlüğün İş ve İşlemleri</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1236784" y="1606062"/>
            <a:ext cx="9601200" cy="5251938"/>
          </a:xfrm>
        </p:spPr>
        <p:txBody>
          <a:bodyPr>
            <a:normAutofit/>
          </a:bodyPr>
          <a:lstStyle/>
          <a:p>
            <a:pPr marL="0" lvl="0" indent="0" algn="just" fontAlgn="base">
              <a:lnSpc>
                <a:spcPct val="100000"/>
              </a:lnSpc>
              <a:spcBef>
                <a:spcPct val="0"/>
              </a:spcBef>
              <a:spcAft>
                <a:spcPct val="0"/>
              </a:spcAft>
              <a:buNone/>
            </a:pPr>
            <a:r>
              <a:rPr lang="tr-TR" sz="1400" b="1" dirty="0">
                <a:solidFill>
                  <a:srgbClr val="000000"/>
                </a:solidFill>
                <a:latin typeface="Monotype Corsiva" pitchFamily="66" charset="0"/>
              </a:rPr>
              <a:t>	</a:t>
            </a:r>
            <a:r>
              <a:rPr lang="tr-TR" sz="2100" b="1" dirty="0">
                <a:solidFill>
                  <a:srgbClr val="FF0000"/>
                </a:solidFill>
                <a:latin typeface="Times New Roman" pitchFamily="18" charset="0"/>
                <a:cs typeface="Times New Roman" pitchFamily="18" charset="0"/>
              </a:rPr>
              <a:t>1)</a:t>
            </a:r>
            <a:r>
              <a:rPr lang="tr-TR" sz="2100" b="1" dirty="0">
                <a:solidFill>
                  <a:srgbClr val="000000"/>
                </a:solidFill>
                <a:latin typeface="Times New Roman" pitchFamily="18" charset="0"/>
                <a:cs typeface="Times New Roman" pitchFamily="18" charset="0"/>
              </a:rPr>
              <a:t> Performans programı hazırlıklarının koordinasyonu</a:t>
            </a:r>
          </a:p>
          <a:p>
            <a:pPr marL="0" lvl="0" indent="0" algn="just" fontAlgn="base">
              <a:lnSpc>
                <a:spcPct val="100000"/>
              </a:lnSpc>
              <a:spcBef>
                <a:spcPct val="0"/>
              </a:spcBef>
              <a:spcAft>
                <a:spcPct val="0"/>
              </a:spcAft>
              <a:buNone/>
            </a:pPr>
            <a:r>
              <a:rPr lang="tr-TR" sz="2100" b="1" dirty="0">
                <a:solidFill>
                  <a:srgbClr val="000000"/>
                </a:solidFill>
                <a:latin typeface="Times New Roman" pitchFamily="18" charset="0"/>
                <a:cs typeface="Times New Roman" pitchFamily="18" charset="0"/>
              </a:rPr>
              <a:t>	</a:t>
            </a:r>
            <a:r>
              <a:rPr lang="tr-TR" sz="2100" b="1" dirty="0">
                <a:solidFill>
                  <a:srgbClr val="FF0000"/>
                </a:solidFill>
                <a:latin typeface="Times New Roman" pitchFamily="18" charset="0"/>
                <a:cs typeface="Times New Roman" pitchFamily="18" charset="0"/>
              </a:rPr>
              <a:t>2)</a:t>
            </a:r>
            <a:r>
              <a:rPr lang="tr-TR" sz="2100" b="1" dirty="0">
                <a:solidFill>
                  <a:srgbClr val="000000"/>
                </a:solidFill>
                <a:latin typeface="Times New Roman" pitchFamily="18" charset="0"/>
                <a:cs typeface="Times New Roman" pitchFamily="18" charset="0"/>
              </a:rPr>
              <a:t> Bütçenin hazırlanması</a:t>
            </a:r>
          </a:p>
          <a:p>
            <a:pPr marL="0" lvl="0" indent="0" algn="just" fontAlgn="base">
              <a:lnSpc>
                <a:spcPct val="100000"/>
              </a:lnSpc>
              <a:spcBef>
                <a:spcPct val="0"/>
              </a:spcBef>
              <a:spcAft>
                <a:spcPct val="0"/>
              </a:spcAft>
              <a:buNone/>
            </a:pPr>
            <a:r>
              <a:rPr lang="tr-TR" sz="2100" b="1" dirty="0">
                <a:solidFill>
                  <a:srgbClr val="000000"/>
                </a:solidFill>
                <a:latin typeface="Times New Roman" pitchFamily="18" charset="0"/>
                <a:cs typeface="Times New Roman" pitchFamily="18" charset="0"/>
              </a:rPr>
              <a:t>	</a:t>
            </a:r>
            <a:r>
              <a:rPr lang="tr-TR" sz="2100" b="1" dirty="0">
                <a:solidFill>
                  <a:srgbClr val="FF0000"/>
                </a:solidFill>
                <a:latin typeface="Times New Roman" pitchFamily="18" charset="0"/>
                <a:cs typeface="Times New Roman" pitchFamily="18" charset="0"/>
              </a:rPr>
              <a:t>3)</a:t>
            </a:r>
            <a:r>
              <a:rPr lang="tr-TR" sz="2100" b="1" dirty="0">
                <a:solidFill>
                  <a:srgbClr val="000000"/>
                </a:solidFill>
                <a:latin typeface="Times New Roman" pitchFamily="18" charset="0"/>
                <a:cs typeface="Times New Roman" pitchFamily="18" charset="0"/>
              </a:rPr>
              <a:t> Yatırım programı hazırlıklarının koordinasyonu</a:t>
            </a:r>
          </a:p>
          <a:p>
            <a:pPr marL="0" lvl="0" indent="0" fontAlgn="base">
              <a:lnSpc>
                <a:spcPct val="100000"/>
              </a:lnSpc>
              <a:spcBef>
                <a:spcPct val="0"/>
              </a:spcBef>
              <a:spcAft>
                <a:spcPct val="0"/>
              </a:spcAft>
              <a:buNone/>
            </a:pPr>
            <a:r>
              <a:rPr lang="tr-TR" sz="2100" b="1" dirty="0">
                <a:solidFill>
                  <a:srgbClr val="000000"/>
                </a:solidFill>
                <a:latin typeface="Times New Roman" pitchFamily="18" charset="0"/>
                <a:cs typeface="Times New Roman" pitchFamily="18" charset="0"/>
              </a:rPr>
              <a:t>	</a:t>
            </a:r>
            <a:r>
              <a:rPr lang="tr-TR" sz="2100" b="1" dirty="0">
                <a:solidFill>
                  <a:srgbClr val="FF0000"/>
                </a:solidFill>
                <a:latin typeface="Times New Roman" pitchFamily="18" charset="0"/>
                <a:cs typeface="Times New Roman" pitchFamily="18" charset="0"/>
              </a:rPr>
              <a:t>4)</a:t>
            </a:r>
            <a:r>
              <a:rPr lang="tr-TR" sz="2100" b="1" dirty="0">
                <a:solidFill>
                  <a:srgbClr val="000000"/>
                </a:solidFill>
                <a:latin typeface="Times New Roman" pitchFamily="18" charset="0"/>
                <a:cs typeface="Times New Roman" pitchFamily="18" charset="0"/>
              </a:rPr>
              <a:t> Ödeneklerin aylar itibarı ile dağılımının (AFP) hazırlanması ve                </a:t>
            </a:r>
            <a:r>
              <a:rPr lang="tr-TR" sz="2100" b="1" dirty="0">
                <a:solidFill>
                  <a:schemeClr val="bg2"/>
                </a:solidFill>
                <a:latin typeface="Times New Roman" pitchFamily="18" charset="0"/>
                <a:cs typeface="Times New Roman" pitchFamily="18" charset="0"/>
              </a:rPr>
              <a:t>u</a:t>
            </a:r>
            <a:r>
              <a:rPr lang="tr-TR" sz="2100" b="1" dirty="0">
                <a:solidFill>
                  <a:srgbClr val="000000"/>
                </a:solidFill>
                <a:latin typeface="Times New Roman" pitchFamily="18" charset="0"/>
                <a:cs typeface="Times New Roman" pitchFamily="18" charset="0"/>
              </a:rPr>
              <a:t>                uygulanması</a:t>
            </a:r>
          </a:p>
          <a:p>
            <a:pPr marL="0" lvl="0" indent="0" algn="just" fontAlgn="base">
              <a:lnSpc>
                <a:spcPct val="100000"/>
              </a:lnSpc>
              <a:spcBef>
                <a:spcPct val="0"/>
              </a:spcBef>
              <a:spcAft>
                <a:spcPct val="0"/>
              </a:spcAft>
              <a:buNone/>
            </a:pPr>
            <a:r>
              <a:rPr lang="tr-TR" sz="2100" b="1" dirty="0">
                <a:solidFill>
                  <a:srgbClr val="000000"/>
                </a:solidFill>
                <a:latin typeface="Times New Roman" pitchFamily="18" charset="0"/>
                <a:cs typeface="Times New Roman" pitchFamily="18" charset="0"/>
              </a:rPr>
              <a:t>	</a:t>
            </a:r>
            <a:r>
              <a:rPr lang="tr-TR" sz="2100" b="1" dirty="0">
                <a:solidFill>
                  <a:srgbClr val="FF0000"/>
                </a:solidFill>
                <a:latin typeface="Times New Roman" pitchFamily="18" charset="0"/>
                <a:cs typeface="Times New Roman" pitchFamily="18" charset="0"/>
              </a:rPr>
              <a:t>5)</a:t>
            </a:r>
            <a:r>
              <a:rPr lang="tr-TR" sz="2100" b="1" dirty="0">
                <a:solidFill>
                  <a:srgbClr val="000000"/>
                </a:solidFill>
                <a:latin typeface="Times New Roman" pitchFamily="18" charset="0"/>
                <a:cs typeface="Times New Roman" pitchFamily="18" charset="0"/>
              </a:rPr>
              <a:t> Bütçe işlemlerinin gerçekleştirilmesi ve kaydedilmesi</a:t>
            </a:r>
          </a:p>
          <a:p>
            <a:pPr marL="0" lvl="0" indent="0" algn="just" fontAlgn="base">
              <a:lnSpc>
                <a:spcPct val="100000"/>
              </a:lnSpc>
              <a:spcBef>
                <a:spcPct val="0"/>
              </a:spcBef>
              <a:spcAft>
                <a:spcPct val="0"/>
              </a:spcAft>
              <a:buNone/>
            </a:pPr>
            <a:r>
              <a:rPr lang="tr-TR" sz="2100" b="1" dirty="0">
                <a:solidFill>
                  <a:srgbClr val="000000"/>
                </a:solidFill>
                <a:latin typeface="Times New Roman" pitchFamily="18" charset="0"/>
                <a:cs typeface="Times New Roman" pitchFamily="18" charset="0"/>
              </a:rPr>
              <a:t>	</a:t>
            </a:r>
            <a:r>
              <a:rPr lang="tr-TR" sz="2100" b="1" dirty="0">
                <a:solidFill>
                  <a:srgbClr val="FF0000"/>
                </a:solidFill>
                <a:latin typeface="Times New Roman" pitchFamily="18" charset="0"/>
                <a:cs typeface="Times New Roman" pitchFamily="18" charset="0"/>
              </a:rPr>
              <a:t>6)</a:t>
            </a:r>
            <a:r>
              <a:rPr lang="tr-TR" sz="2100" b="1" dirty="0">
                <a:solidFill>
                  <a:srgbClr val="000000"/>
                </a:solidFill>
                <a:latin typeface="Times New Roman" pitchFamily="18" charset="0"/>
                <a:cs typeface="Times New Roman" pitchFamily="18" charset="0"/>
              </a:rPr>
              <a:t> Ödenek gönderme belgelerinin düzenlenmesi</a:t>
            </a:r>
          </a:p>
          <a:p>
            <a:pPr marL="0" lvl="0" indent="0" algn="just" fontAlgn="base">
              <a:lnSpc>
                <a:spcPct val="100000"/>
              </a:lnSpc>
              <a:spcBef>
                <a:spcPct val="0"/>
              </a:spcBef>
              <a:spcAft>
                <a:spcPct val="0"/>
              </a:spcAft>
              <a:buNone/>
            </a:pPr>
            <a:r>
              <a:rPr lang="tr-TR" sz="2100" b="1" dirty="0">
                <a:solidFill>
                  <a:srgbClr val="000000"/>
                </a:solidFill>
                <a:latin typeface="Times New Roman" pitchFamily="18" charset="0"/>
                <a:cs typeface="Times New Roman" pitchFamily="18" charset="0"/>
              </a:rPr>
              <a:t>	</a:t>
            </a:r>
            <a:r>
              <a:rPr lang="tr-TR" sz="2100" b="1" dirty="0">
                <a:solidFill>
                  <a:srgbClr val="FF0000"/>
                </a:solidFill>
                <a:latin typeface="Times New Roman" pitchFamily="18" charset="0"/>
                <a:cs typeface="Times New Roman" pitchFamily="18" charset="0"/>
              </a:rPr>
              <a:t>7)</a:t>
            </a:r>
            <a:r>
              <a:rPr lang="tr-TR" sz="2100" b="1" dirty="0">
                <a:solidFill>
                  <a:srgbClr val="000000"/>
                </a:solidFill>
                <a:latin typeface="Times New Roman" pitchFamily="18" charset="0"/>
                <a:cs typeface="Times New Roman" pitchFamily="18" charset="0"/>
              </a:rPr>
              <a:t> Gelir İş ve İşlemleri</a:t>
            </a:r>
          </a:p>
          <a:p>
            <a:pPr marL="0" lvl="0" indent="0" algn="just" fontAlgn="base">
              <a:lnSpc>
                <a:spcPct val="100000"/>
              </a:lnSpc>
              <a:spcBef>
                <a:spcPct val="0"/>
              </a:spcBef>
              <a:spcAft>
                <a:spcPct val="0"/>
              </a:spcAft>
              <a:buNone/>
            </a:pPr>
            <a:r>
              <a:rPr lang="tr-TR" sz="2100" b="1" dirty="0">
                <a:solidFill>
                  <a:srgbClr val="000000"/>
                </a:solidFill>
                <a:latin typeface="Times New Roman" pitchFamily="18" charset="0"/>
                <a:cs typeface="Times New Roman" pitchFamily="18" charset="0"/>
              </a:rPr>
              <a:t>	</a:t>
            </a:r>
            <a:r>
              <a:rPr lang="tr-TR" sz="2100" b="1" dirty="0">
                <a:solidFill>
                  <a:srgbClr val="FF0000"/>
                </a:solidFill>
                <a:latin typeface="Times New Roman" pitchFamily="18" charset="0"/>
                <a:cs typeface="Times New Roman" pitchFamily="18" charset="0"/>
              </a:rPr>
              <a:t>8)</a:t>
            </a:r>
            <a:r>
              <a:rPr lang="tr-TR" sz="2100" b="1" dirty="0">
                <a:solidFill>
                  <a:srgbClr val="000000"/>
                </a:solidFill>
                <a:latin typeface="Times New Roman" pitchFamily="18" charset="0"/>
                <a:cs typeface="Times New Roman" pitchFamily="18" charset="0"/>
              </a:rPr>
              <a:t> Ön malî kontrol işlemleri</a:t>
            </a:r>
          </a:p>
          <a:p>
            <a:pPr marL="0" lvl="0" indent="0" algn="just" fontAlgn="base">
              <a:lnSpc>
                <a:spcPct val="100000"/>
              </a:lnSpc>
              <a:spcBef>
                <a:spcPct val="0"/>
              </a:spcBef>
              <a:spcAft>
                <a:spcPct val="0"/>
              </a:spcAft>
              <a:buNone/>
            </a:pPr>
            <a:r>
              <a:rPr lang="tr-TR" sz="2100" b="1" dirty="0">
                <a:solidFill>
                  <a:srgbClr val="000000"/>
                </a:solidFill>
                <a:latin typeface="Times New Roman" pitchFamily="18" charset="0"/>
                <a:cs typeface="Times New Roman" pitchFamily="18" charset="0"/>
              </a:rPr>
              <a:t>	</a:t>
            </a:r>
            <a:r>
              <a:rPr lang="tr-TR" sz="2100" b="1" dirty="0">
                <a:solidFill>
                  <a:srgbClr val="FF0000"/>
                </a:solidFill>
                <a:latin typeface="Times New Roman" pitchFamily="18" charset="0"/>
                <a:cs typeface="Times New Roman" pitchFamily="18" charset="0"/>
              </a:rPr>
              <a:t>9)</a:t>
            </a:r>
            <a:r>
              <a:rPr lang="tr-TR" sz="2100" b="1" dirty="0">
                <a:solidFill>
                  <a:srgbClr val="000000"/>
                </a:solidFill>
                <a:latin typeface="Times New Roman" pitchFamily="18" charset="0"/>
                <a:cs typeface="Times New Roman" pitchFamily="18" charset="0"/>
              </a:rPr>
              <a:t> Nakit yönetimi</a:t>
            </a:r>
          </a:p>
          <a:p>
            <a:pPr marL="0" lvl="0" indent="0" algn="just" fontAlgn="base">
              <a:lnSpc>
                <a:spcPct val="100000"/>
              </a:lnSpc>
              <a:spcBef>
                <a:spcPct val="0"/>
              </a:spcBef>
              <a:spcAft>
                <a:spcPct val="0"/>
              </a:spcAft>
              <a:buNone/>
            </a:pPr>
            <a:r>
              <a:rPr lang="tr-TR" sz="2100" b="1" dirty="0">
                <a:solidFill>
                  <a:srgbClr val="000000"/>
                </a:solidFill>
                <a:latin typeface="Times New Roman" pitchFamily="18" charset="0"/>
                <a:cs typeface="Times New Roman" pitchFamily="18" charset="0"/>
              </a:rPr>
              <a:t>	</a:t>
            </a:r>
            <a:r>
              <a:rPr lang="tr-TR" sz="2100" b="1" dirty="0">
                <a:solidFill>
                  <a:srgbClr val="FF0000"/>
                </a:solidFill>
                <a:latin typeface="Times New Roman" pitchFamily="18" charset="0"/>
                <a:cs typeface="Times New Roman" pitchFamily="18" charset="0"/>
              </a:rPr>
              <a:t>10)</a:t>
            </a:r>
            <a:r>
              <a:rPr lang="tr-TR" sz="2100" b="1" dirty="0">
                <a:solidFill>
                  <a:srgbClr val="000000"/>
                </a:solidFill>
                <a:latin typeface="Times New Roman" pitchFamily="18" charset="0"/>
                <a:cs typeface="Times New Roman" pitchFamily="18" charset="0"/>
              </a:rPr>
              <a:t> Bütçe uygulama sonuçlarının raporlanması</a:t>
            </a:r>
          </a:p>
          <a:p>
            <a:pPr marL="0" lvl="0" indent="0" algn="just" fontAlgn="base">
              <a:lnSpc>
                <a:spcPct val="100000"/>
              </a:lnSpc>
              <a:spcBef>
                <a:spcPct val="0"/>
              </a:spcBef>
              <a:spcAft>
                <a:spcPct val="0"/>
              </a:spcAft>
              <a:buNone/>
            </a:pPr>
            <a:r>
              <a:rPr lang="tr-TR" sz="2100" b="1" dirty="0">
                <a:solidFill>
                  <a:srgbClr val="000000"/>
                </a:solidFill>
                <a:latin typeface="Times New Roman" pitchFamily="18" charset="0"/>
                <a:cs typeface="Times New Roman" pitchFamily="18" charset="0"/>
              </a:rPr>
              <a:t>	</a:t>
            </a:r>
            <a:r>
              <a:rPr lang="tr-TR" sz="2100" b="1" dirty="0">
                <a:solidFill>
                  <a:srgbClr val="FF0000"/>
                </a:solidFill>
                <a:latin typeface="Times New Roman" pitchFamily="18" charset="0"/>
                <a:cs typeface="Times New Roman" pitchFamily="18" charset="0"/>
              </a:rPr>
              <a:t>11)</a:t>
            </a:r>
            <a:r>
              <a:rPr lang="tr-TR" sz="2100" b="1" dirty="0">
                <a:solidFill>
                  <a:srgbClr val="000000"/>
                </a:solidFill>
                <a:latin typeface="Times New Roman" pitchFamily="18" charset="0"/>
                <a:cs typeface="Times New Roman" pitchFamily="18" charset="0"/>
              </a:rPr>
              <a:t> *İdare faaliyet raporunun hazırlanması</a:t>
            </a:r>
          </a:p>
          <a:p>
            <a:pPr marL="0" lvl="0" indent="0" algn="just" fontAlgn="base">
              <a:lnSpc>
                <a:spcPct val="100000"/>
              </a:lnSpc>
              <a:spcBef>
                <a:spcPct val="0"/>
              </a:spcBef>
              <a:spcAft>
                <a:spcPct val="0"/>
              </a:spcAft>
              <a:buNone/>
            </a:pPr>
            <a:r>
              <a:rPr lang="tr-TR" sz="2100" b="1" dirty="0">
                <a:solidFill>
                  <a:srgbClr val="000000"/>
                </a:solidFill>
                <a:latin typeface="Times New Roman" pitchFamily="18" charset="0"/>
                <a:cs typeface="Times New Roman" pitchFamily="18" charset="0"/>
              </a:rPr>
              <a:t>	</a:t>
            </a:r>
            <a:r>
              <a:rPr lang="tr-TR" sz="2100" b="1" dirty="0">
                <a:solidFill>
                  <a:srgbClr val="FF0000"/>
                </a:solidFill>
                <a:latin typeface="Times New Roman" pitchFamily="18" charset="0"/>
                <a:cs typeface="Times New Roman" pitchFamily="18" charset="0"/>
              </a:rPr>
              <a:t>12)</a:t>
            </a:r>
            <a:r>
              <a:rPr lang="tr-TR" sz="2100" b="1" dirty="0">
                <a:solidFill>
                  <a:srgbClr val="000000"/>
                </a:solidFill>
                <a:latin typeface="Times New Roman" pitchFamily="18" charset="0"/>
                <a:cs typeface="Times New Roman" pitchFamily="18" charset="0"/>
              </a:rPr>
              <a:t> Yatırım değerlendirme raporunun hazırlanması</a:t>
            </a:r>
          </a:p>
          <a:p>
            <a:pPr marL="0" lvl="0" indent="0" algn="just" fontAlgn="base">
              <a:lnSpc>
                <a:spcPct val="100000"/>
              </a:lnSpc>
              <a:spcBef>
                <a:spcPct val="0"/>
              </a:spcBef>
              <a:spcAft>
                <a:spcPct val="0"/>
              </a:spcAft>
              <a:buNone/>
            </a:pPr>
            <a:r>
              <a:rPr lang="tr-TR" sz="2100" b="1" dirty="0">
                <a:solidFill>
                  <a:srgbClr val="000000"/>
                </a:solidFill>
                <a:latin typeface="Times New Roman" pitchFamily="18" charset="0"/>
                <a:cs typeface="Times New Roman" pitchFamily="18" charset="0"/>
              </a:rPr>
              <a:t>	</a:t>
            </a:r>
            <a:r>
              <a:rPr lang="tr-TR" sz="2100" b="1" dirty="0">
                <a:solidFill>
                  <a:srgbClr val="FF0000"/>
                </a:solidFill>
                <a:latin typeface="Times New Roman" pitchFamily="18" charset="0"/>
                <a:cs typeface="Times New Roman" pitchFamily="18" charset="0"/>
              </a:rPr>
              <a:t>13)</a:t>
            </a:r>
            <a:r>
              <a:rPr lang="tr-TR" sz="2100" b="1" dirty="0">
                <a:solidFill>
                  <a:srgbClr val="000000"/>
                </a:solidFill>
                <a:latin typeface="Times New Roman" pitchFamily="18" charset="0"/>
                <a:cs typeface="Times New Roman" pitchFamily="18" charset="0"/>
              </a:rPr>
              <a:t> Malî iş ve işlemlerin diğer idareler nezdinde izlenmesi</a:t>
            </a:r>
          </a:p>
          <a:p>
            <a:pPr marL="0" lvl="0" indent="0" algn="just" fontAlgn="base">
              <a:lnSpc>
                <a:spcPct val="100000"/>
              </a:lnSpc>
              <a:spcBef>
                <a:spcPct val="0"/>
              </a:spcBef>
              <a:spcAft>
                <a:spcPct val="0"/>
              </a:spcAft>
              <a:buNone/>
            </a:pPr>
            <a:r>
              <a:rPr lang="tr-TR" sz="2100" b="1" dirty="0">
                <a:solidFill>
                  <a:srgbClr val="000000"/>
                </a:solidFill>
                <a:latin typeface="Times New Roman" pitchFamily="18" charset="0"/>
                <a:cs typeface="Times New Roman" pitchFamily="18" charset="0"/>
              </a:rPr>
              <a:t>	</a:t>
            </a:r>
            <a:r>
              <a:rPr lang="tr-TR" sz="2100" b="1" dirty="0">
                <a:solidFill>
                  <a:srgbClr val="FF0000"/>
                </a:solidFill>
                <a:latin typeface="Times New Roman" pitchFamily="18" charset="0"/>
                <a:cs typeface="Times New Roman" pitchFamily="18" charset="0"/>
              </a:rPr>
              <a:t>14)</a:t>
            </a:r>
            <a:r>
              <a:rPr lang="tr-TR" sz="2100" b="1" dirty="0">
                <a:solidFill>
                  <a:srgbClr val="000000"/>
                </a:solidFill>
                <a:latin typeface="Times New Roman" pitchFamily="18" charset="0"/>
                <a:cs typeface="Times New Roman" pitchFamily="18" charset="0"/>
              </a:rPr>
              <a:t> Danışmanlık hizmeti sunma ve bilgilendirme yükümlülüğü</a:t>
            </a:r>
          </a:p>
        </p:txBody>
      </p:sp>
      <p:pic>
        <p:nvPicPr>
          <p:cNvPr id="5" name="Resim 4">
            <a:extLst>
              <a:ext uri="{FF2B5EF4-FFF2-40B4-BE49-F238E27FC236}">
                <a16:creationId xmlns:a16="http://schemas.microsoft.com/office/drawing/2014/main" id="{C11E6CDC-77FC-1F8D-889A-9FA2E211397E}"/>
              </a:ext>
            </a:extLst>
          </p:cNvPr>
          <p:cNvPicPr>
            <a:picLocks noChangeAspect="1"/>
          </p:cNvPicPr>
          <p:nvPr/>
        </p:nvPicPr>
        <p:blipFill>
          <a:blip r:embed="rId2"/>
          <a:stretch>
            <a:fillRect/>
          </a:stretch>
        </p:blipFill>
        <p:spPr>
          <a:xfrm>
            <a:off x="10805615" y="0"/>
            <a:ext cx="1386385" cy="808504"/>
          </a:xfrm>
          <a:prstGeom prst="rect">
            <a:avLst/>
          </a:prstGeom>
        </p:spPr>
      </p:pic>
    </p:spTree>
    <p:extLst>
      <p:ext uri="{BB962C8B-B14F-4D97-AF65-F5344CB8AC3E}">
        <p14:creationId xmlns:p14="http://schemas.microsoft.com/office/powerpoint/2010/main" val="55174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646331"/>
          </a:xfrm>
          <a:prstGeom prst="rect">
            <a:avLst/>
          </a:prstGeom>
          <a:noFill/>
        </p:spPr>
        <p:txBody>
          <a:bodyPr wrap="square" rtlCol="0">
            <a:spAutoFit/>
          </a:bodyPr>
          <a:lstStyle/>
          <a:p>
            <a:endParaRPr lang="tr-TR" dirty="0">
              <a:latin typeface="Times New Roman" panose="02020603050405020304" pitchFamily="18" charset="0"/>
            </a:endParaRPr>
          </a:p>
          <a:p>
            <a:endParaRPr lang="tr-TR" dirty="0"/>
          </a:p>
        </p:txBody>
      </p:sp>
      <p:graphicFrame>
        <p:nvGraphicFramePr>
          <p:cNvPr id="3" name="Tablo 2">
            <a:extLst>
              <a:ext uri="{FF2B5EF4-FFF2-40B4-BE49-F238E27FC236}">
                <a16:creationId xmlns:a16="http://schemas.microsoft.com/office/drawing/2014/main" id="{45F17E8C-E82B-354A-927E-6C7B994CA4E4}"/>
              </a:ext>
            </a:extLst>
          </p:cNvPr>
          <p:cNvGraphicFramePr>
            <a:graphicFrameLocks noGrp="1"/>
          </p:cNvGraphicFramePr>
          <p:nvPr>
            <p:extLst>
              <p:ext uri="{D42A27DB-BD31-4B8C-83A1-F6EECF244321}">
                <p14:modId xmlns:p14="http://schemas.microsoft.com/office/powerpoint/2010/main" val="3060660507"/>
              </p:ext>
            </p:extLst>
          </p:nvPr>
        </p:nvGraphicFramePr>
        <p:xfrm>
          <a:off x="900674" y="676952"/>
          <a:ext cx="9733460" cy="6008259"/>
        </p:xfrm>
        <a:graphic>
          <a:graphicData uri="http://schemas.openxmlformats.org/drawingml/2006/table">
            <a:tbl>
              <a:tblPr firstRow="1" firstCol="1" bandRow="1" bandCol="1"/>
              <a:tblGrid>
                <a:gridCol w="3927839">
                  <a:extLst>
                    <a:ext uri="{9D8B030D-6E8A-4147-A177-3AD203B41FA5}">
                      <a16:colId xmlns:a16="http://schemas.microsoft.com/office/drawing/2014/main" val="1223766739"/>
                    </a:ext>
                  </a:extLst>
                </a:gridCol>
                <a:gridCol w="3350455">
                  <a:extLst>
                    <a:ext uri="{9D8B030D-6E8A-4147-A177-3AD203B41FA5}">
                      <a16:colId xmlns:a16="http://schemas.microsoft.com/office/drawing/2014/main" val="71444775"/>
                    </a:ext>
                  </a:extLst>
                </a:gridCol>
                <a:gridCol w="2455166">
                  <a:extLst>
                    <a:ext uri="{9D8B030D-6E8A-4147-A177-3AD203B41FA5}">
                      <a16:colId xmlns:a16="http://schemas.microsoft.com/office/drawing/2014/main" val="2849619242"/>
                    </a:ext>
                  </a:extLst>
                </a:gridCol>
              </a:tblGrid>
              <a:tr h="450387">
                <a:tc>
                  <a:txBody>
                    <a:bodyPr/>
                    <a:lstStyle/>
                    <a:p>
                      <a:pPr algn="ctr">
                        <a:lnSpc>
                          <a:spcPct val="115000"/>
                        </a:lnSpc>
                        <a:spcBef>
                          <a:spcPts val="600"/>
                        </a:spcBef>
                        <a:spcAft>
                          <a:spcPts val="600"/>
                        </a:spcAft>
                      </a:pPr>
                      <a:r>
                        <a:rPr lang="tr-TR" sz="15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Rapor Adı</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tc>
                  <a:txBody>
                    <a:bodyPr/>
                    <a:lstStyle/>
                    <a:p>
                      <a:pPr algn="ctr">
                        <a:lnSpc>
                          <a:spcPct val="115000"/>
                        </a:lnSpc>
                        <a:spcBef>
                          <a:spcPts val="600"/>
                        </a:spcBef>
                        <a:spcAft>
                          <a:spcPts val="600"/>
                        </a:spcAft>
                      </a:pPr>
                      <a:r>
                        <a:rPr lang="tr-TR" sz="15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Raporun Sunulduğu Makam</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tc>
                  <a:txBody>
                    <a:bodyPr/>
                    <a:lstStyle/>
                    <a:p>
                      <a:pPr algn="ctr">
                        <a:lnSpc>
                          <a:spcPct val="115000"/>
                        </a:lnSpc>
                        <a:spcBef>
                          <a:spcPts val="600"/>
                        </a:spcBef>
                        <a:spcAft>
                          <a:spcPts val="600"/>
                        </a:spcAft>
                      </a:pPr>
                      <a:r>
                        <a:rPr lang="tr-TR" sz="15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Raporun Düzenlenme Tarihi</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extLst>
                  <a:ext uri="{0D108BD9-81ED-4DB2-BD59-A6C34878D82A}">
                    <a16:rowId xmlns:a16="http://schemas.microsoft.com/office/drawing/2014/main" val="1686780182"/>
                  </a:ext>
                </a:extLst>
              </a:tr>
              <a:tr h="1056690">
                <a:tc>
                  <a:txBody>
                    <a:bodyPr/>
                    <a:lstStyle/>
                    <a:p>
                      <a:pPr>
                        <a:lnSpc>
                          <a:spcPct val="115000"/>
                        </a:lnSpc>
                        <a:spcBef>
                          <a:spcPts val="600"/>
                        </a:spcBef>
                        <a:spcAft>
                          <a:spcPts val="600"/>
                        </a:spcAft>
                      </a:pPr>
                      <a:r>
                        <a:rPr lang="tr-TR" sz="1800" b="1" dirty="0">
                          <a:effectLst/>
                          <a:latin typeface="Cambria" panose="02040503050406030204" pitchFamily="18" charset="0"/>
                          <a:ea typeface="Cambria" panose="02040503050406030204" pitchFamily="18" charset="0"/>
                          <a:cs typeface="Times New Roman" panose="02020603050405020304" pitchFamily="18" charset="0"/>
                        </a:rPr>
                        <a:t>Performans Programı</a:t>
                      </a:r>
                      <a:endParaRPr lang="tr-TR"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Bef>
                          <a:spcPts val="0"/>
                        </a:spcBef>
                        <a:spcAft>
                          <a:spcPts val="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Strateji ve Bütçe Başkanlığı</a:t>
                      </a:r>
                    </a:p>
                    <a:p>
                      <a:pPr>
                        <a:lnSpc>
                          <a:spcPct val="115000"/>
                        </a:lnSpc>
                        <a:spcBef>
                          <a:spcPts val="0"/>
                        </a:spcBef>
                        <a:spcAft>
                          <a:spcPts val="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Hazine ve Maliye Bakanlığı</a:t>
                      </a:r>
                    </a:p>
                    <a:p>
                      <a:pPr>
                        <a:lnSpc>
                          <a:spcPct val="115000"/>
                        </a:lnSpc>
                        <a:spcBef>
                          <a:spcPts val="0"/>
                        </a:spcBef>
                        <a:spcAft>
                          <a:spcPts val="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Kamuoyu</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02.01.2024</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829940525"/>
                  </a:ext>
                </a:extLst>
              </a:tr>
              <a:tr h="420936">
                <a:tc>
                  <a:txBody>
                    <a:bodyPr/>
                    <a:lstStyle/>
                    <a:p>
                      <a:pPr>
                        <a:lnSpc>
                          <a:spcPct val="115000"/>
                        </a:lnSpc>
                        <a:spcBef>
                          <a:spcPts val="600"/>
                        </a:spcBef>
                        <a:spcAft>
                          <a:spcPts val="600"/>
                        </a:spcAft>
                      </a:pPr>
                      <a:r>
                        <a:rPr lang="tr-TR" sz="1800" b="1" dirty="0">
                          <a:effectLst/>
                          <a:latin typeface="Cambria" panose="02040503050406030204" pitchFamily="18" charset="0"/>
                          <a:ea typeface="Cambria" panose="02040503050406030204" pitchFamily="18" charset="0"/>
                          <a:cs typeface="Times New Roman" panose="02020603050405020304" pitchFamily="18" charset="0"/>
                        </a:rPr>
                        <a:t>2023 Yılı Kesin Hesabı (Muhasebe Müdürlüğü)</a:t>
                      </a:r>
                      <a:endParaRPr lang="tr-TR"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Bef>
                          <a:spcPts val="600"/>
                        </a:spcBef>
                        <a:spcAft>
                          <a:spcPts val="600"/>
                        </a:spcAft>
                      </a:pPr>
                      <a:r>
                        <a:rPr lang="tr-TR" sz="18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Hazine ve Maliye Bakanlığı</a:t>
                      </a:r>
                      <a:endParaRPr lang="tr-TR" sz="1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25.02.2024</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152603332"/>
                  </a:ext>
                </a:extLst>
              </a:tr>
              <a:tr h="1056690">
                <a:tc>
                  <a:txBody>
                    <a:bodyPr/>
                    <a:lstStyle/>
                    <a:p>
                      <a:pPr>
                        <a:lnSpc>
                          <a:spcPct val="115000"/>
                        </a:lnSpc>
                        <a:spcBef>
                          <a:spcPts val="600"/>
                        </a:spcBef>
                        <a:spcAft>
                          <a:spcPts val="600"/>
                        </a:spcAft>
                      </a:pPr>
                      <a:r>
                        <a:rPr lang="tr-TR" sz="1800" b="1" dirty="0">
                          <a:effectLst/>
                          <a:latin typeface="Cambria" panose="02040503050406030204" pitchFamily="18" charset="0"/>
                          <a:ea typeface="Cambria" panose="02040503050406030204" pitchFamily="18" charset="0"/>
                          <a:cs typeface="Times New Roman" panose="02020603050405020304" pitchFamily="18" charset="0"/>
                        </a:rPr>
                        <a:t>İdare Faaliyet Raporu (Stratejik Planlama Müdürlüğü)</a:t>
                      </a:r>
                      <a:endParaRPr lang="tr-TR"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00000"/>
                        </a:lnSpc>
                        <a:spcBef>
                          <a:spcPts val="0"/>
                        </a:spcBef>
                        <a:spcAft>
                          <a:spcPts val="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Sayıştay Başkanlığı</a:t>
                      </a:r>
                    </a:p>
                    <a:p>
                      <a:pPr>
                        <a:lnSpc>
                          <a:spcPct val="100000"/>
                        </a:lnSpc>
                        <a:spcBef>
                          <a:spcPts val="0"/>
                        </a:spcBef>
                        <a:spcAft>
                          <a:spcPts val="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Hazine ve Maliye Bakanlığı</a:t>
                      </a:r>
                    </a:p>
                    <a:p>
                      <a:pPr>
                        <a:lnSpc>
                          <a:spcPct val="100000"/>
                        </a:lnSpc>
                        <a:spcBef>
                          <a:spcPts val="0"/>
                        </a:spcBef>
                        <a:spcAft>
                          <a:spcPts val="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Kamuoyu</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28.02.2024</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53188323"/>
                  </a:ext>
                </a:extLst>
              </a:tr>
              <a:tr h="631931">
                <a:tc>
                  <a:txBody>
                    <a:bodyPr/>
                    <a:lstStyle/>
                    <a:p>
                      <a:pPr>
                        <a:lnSpc>
                          <a:spcPct val="115000"/>
                        </a:lnSpc>
                        <a:spcBef>
                          <a:spcPts val="600"/>
                        </a:spcBef>
                        <a:spcAft>
                          <a:spcPts val="600"/>
                        </a:spcAft>
                      </a:pPr>
                      <a:r>
                        <a:rPr lang="tr-TR" sz="1800" b="1" dirty="0">
                          <a:effectLst/>
                          <a:latin typeface="Cambria" panose="02040503050406030204" pitchFamily="18" charset="0"/>
                          <a:ea typeface="Cambria" panose="02040503050406030204" pitchFamily="18" charset="0"/>
                          <a:cs typeface="Times New Roman" panose="02020603050405020304" pitchFamily="18" charset="0"/>
                        </a:rPr>
                        <a:t>Kurumsal Mali Durum ve Beklentiler Raporu</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Hazine ve Maliye Bakanlığı</a:t>
                      </a:r>
                      <a:endParaRPr lang="tr-TR" sz="1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ea typeface="Cambria" panose="02040503050406030204" pitchFamily="18" charset="0"/>
                          <a:cs typeface="Times New Roman" panose="02020603050405020304" pitchFamily="18" charset="0"/>
                        </a:rPr>
                        <a:t>Strateji ve Bütçe Başkanlığı</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ea typeface="Cambria" panose="02040503050406030204" pitchFamily="18" charset="0"/>
                          <a:cs typeface="Times New Roman" panose="02020603050405020304" pitchFamily="18" charset="0"/>
                        </a:rPr>
                        <a:t>Sayıştay Başkanlığı</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ea typeface="Cambria" panose="02040503050406030204" pitchFamily="18" charset="0"/>
                          <a:cs typeface="Times New Roman" panose="02020603050405020304" pitchFamily="18" charset="0"/>
                        </a:rPr>
                        <a:t>Kamuoyu</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29 .07.2024</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705495974"/>
                  </a:ext>
                </a:extLst>
              </a:tr>
              <a:tr h="591799">
                <a:tc>
                  <a:txBody>
                    <a:bodyPr/>
                    <a:lstStyle/>
                    <a:p>
                      <a:pPr>
                        <a:lnSpc>
                          <a:spcPct val="115000"/>
                        </a:lnSpc>
                        <a:spcBef>
                          <a:spcPts val="600"/>
                        </a:spcBef>
                        <a:spcAft>
                          <a:spcPts val="600"/>
                        </a:spcAft>
                      </a:pPr>
                      <a:r>
                        <a:rPr lang="tr-TR" sz="1800" b="1" dirty="0">
                          <a:effectLst/>
                          <a:latin typeface="Cambria" panose="02040503050406030204" pitchFamily="18" charset="0"/>
                          <a:ea typeface="Cambria" panose="02040503050406030204" pitchFamily="18" charset="0"/>
                          <a:cs typeface="Times New Roman" panose="02020603050405020304" pitchFamily="18" charset="0"/>
                        </a:rPr>
                        <a:t>Yalova Üniversitesi Brifingleri</a:t>
                      </a:r>
                      <a:endParaRPr lang="tr-TR"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Bef>
                          <a:spcPts val="600"/>
                        </a:spcBef>
                        <a:spcAft>
                          <a:spcPts val="600"/>
                        </a:spcAft>
                      </a:pPr>
                      <a:r>
                        <a:rPr lang="tr-TR" sz="18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Yalova Valiliği</a:t>
                      </a:r>
                      <a:endParaRPr lang="tr-TR" sz="1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spcBef>
                          <a:spcPts val="0"/>
                        </a:spcBef>
                        <a:spcAft>
                          <a:spcPts val="0"/>
                        </a:spcAft>
                      </a:pPr>
                      <a:r>
                        <a:rPr lang="en-GB" sz="1800" dirty="0">
                          <a:effectLst/>
                          <a:latin typeface="Cambria" panose="02040503050406030204" pitchFamily="18" charset="0"/>
                          <a:ea typeface="Cambria" panose="02040503050406030204" pitchFamily="18" charset="0"/>
                          <a:cs typeface="Times New Roman" panose="02020603050405020304" pitchFamily="18" charset="0"/>
                        </a:rPr>
                        <a:t>09.02.202</a:t>
                      </a:r>
                      <a:r>
                        <a:rPr lang="tr-TR" sz="1800" dirty="0">
                          <a:effectLst/>
                          <a:latin typeface="Cambria" panose="02040503050406030204" pitchFamily="18" charset="0"/>
                          <a:ea typeface="Cambria" panose="02040503050406030204" pitchFamily="18" charset="0"/>
                          <a:cs typeface="Times New Roman" panose="02020603050405020304" pitchFamily="18" charset="0"/>
                        </a:rPr>
                        <a:t>4 </a:t>
                      </a:r>
                      <a:r>
                        <a:rPr lang="en-GB" sz="1800" dirty="0">
                          <a:effectLst/>
                          <a:latin typeface="Cambria" panose="02040503050406030204" pitchFamily="18" charset="0"/>
                          <a:ea typeface="Cambria" panose="02040503050406030204" pitchFamily="18" charset="0"/>
                          <a:cs typeface="Times New Roman" panose="02020603050405020304" pitchFamily="18" charset="0"/>
                        </a:rPr>
                        <a:t>(1)</a:t>
                      </a:r>
                      <a:endParaRPr lang="tr-TR"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algn="ctr">
                        <a:spcBef>
                          <a:spcPts val="0"/>
                        </a:spcBef>
                        <a:spcAft>
                          <a:spcPts val="0"/>
                        </a:spcAft>
                      </a:pPr>
                      <a:r>
                        <a:rPr lang="en-GB" sz="1800" dirty="0">
                          <a:effectLst/>
                          <a:latin typeface="Cambria" panose="02040503050406030204" pitchFamily="18" charset="0"/>
                          <a:ea typeface="Cambria" panose="02040503050406030204" pitchFamily="18" charset="0"/>
                          <a:cs typeface="Times New Roman" panose="02020603050405020304" pitchFamily="18" charset="0"/>
                        </a:rPr>
                        <a:t>03.08.202</a:t>
                      </a:r>
                      <a:r>
                        <a:rPr lang="tr-TR" sz="1800" dirty="0">
                          <a:effectLst/>
                          <a:latin typeface="Cambria" panose="02040503050406030204" pitchFamily="18" charset="0"/>
                          <a:ea typeface="Cambria" panose="02040503050406030204" pitchFamily="18" charset="0"/>
                          <a:cs typeface="Times New Roman" panose="02020603050405020304" pitchFamily="18" charset="0"/>
                        </a:rPr>
                        <a:t>4</a:t>
                      </a:r>
                      <a:r>
                        <a:rPr lang="en-GB" sz="1800" dirty="0">
                          <a:effectLst/>
                          <a:latin typeface="Cambria" panose="02040503050406030204" pitchFamily="18" charset="0"/>
                          <a:ea typeface="Cambria" panose="02040503050406030204" pitchFamily="18" charset="0"/>
                          <a:cs typeface="Times New Roman" panose="02020603050405020304" pitchFamily="18" charset="0"/>
                        </a:rPr>
                        <a:t> (2)</a:t>
                      </a:r>
                      <a:endParaRPr lang="tr-TR"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042077303"/>
                  </a:ext>
                </a:extLst>
              </a:tr>
              <a:tr h="591799">
                <a:tc>
                  <a:txBody>
                    <a:bodyPr/>
                    <a:lstStyle/>
                    <a:p>
                      <a:r>
                        <a:rPr lang="tr-TR" sz="1800" b="1" i="0" kern="1200" dirty="0">
                          <a:solidFill>
                            <a:schemeClr val="tx1"/>
                          </a:solidFill>
                          <a:effectLst/>
                          <a:latin typeface="+mn-lt"/>
                          <a:ea typeface="+mn-ea"/>
                          <a:cs typeface="+mn-cs"/>
                        </a:rPr>
                        <a:t>Yatırımcı Kuruluş Dönem Raporu ve Yatırım Projeleri İzleme Raporları</a:t>
                      </a:r>
                      <a:endParaRPr lang="tr-TR" sz="18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Bef>
                          <a:spcPts val="0"/>
                        </a:spcBef>
                        <a:spcAft>
                          <a:spcPts val="0"/>
                        </a:spcAft>
                      </a:pPr>
                      <a:r>
                        <a:rPr lang="tr-TR" sz="18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Yalova Valiliği</a:t>
                      </a:r>
                    </a:p>
                    <a:p>
                      <a:pPr algn="l">
                        <a:spcBef>
                          <a:spcPts val="0"/>
                        </a:spcBef>
                        <a:spcAft>
                          <a:spcPts val="0"/>
                        </a:spcAft>
                      </a:pPr>
                      <a:r>
                        <a:rPr lang="tr-TR" sz="18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(İl Planlama Koordinasyon Müdürlüğü)</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spcBef>
                          <a:spcPts val="0"/>
                        </a:spcBef>
                        <a:spcAft>
                          <a:spcPts val="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Mart 2024</a:t>
                      </a:r>
                    </a:p>
                    <a:p>
                      <a:pPr marL="457200" algn="ctr">
                        <a:spcBef>
                          <a:spcPts val="0"/>
                        </a:spcBef>
                        <a:spcAft>
                          <a:spcPts val="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Haziran 2024</a:t>
                      </a:r>
                    </a:p>
                    <a:p>
                      <a:pPr marL="457200" algn="ctr">
                        <a:spcBef>
                          <a:spcPts val="0"/>
                        </a:spcBef>
                        <a:spcAft>
                          <a:spcPts val="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Ekim 2024</a:t>
                      </a:r>
                    </a:p>
                    <a:p>
                      <a:pPr marL="457200" algn="ctr">
                        <a:spcBef>
                          <a:spcPts val="0"/>
                        </a:spcBef>
                        <a:spcAft>
                          <a:spcPts val="0"/>
                        </a:spcAft>
                      </a:pPr>
                      <a:r>
                        <a:rPr lang="tr-TR" sz="1800" dirty="0">
                          <a:effectLst/>
                          <a:latin typeface="Cambria" panose="02040503050406030204" pitchFamily="18" charset="0"/>
                          <a:ea typeface="Cambria" panose="02040503050406030204" pitchFamily="18" charset="0"/>
                          <a:cs typeface="Times New Roman" panose="02020603050405020304" pitchFamily="18" charset="0"/>
                        </a:rPr>
                        <a:t>Aralık 2024</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863043952"/>
                  </a:ext>
                </a:extLst>
              </a:tr>
            </a:tbl>
          </a:graphicData>
        </a:graphic>
      </p:graphicFrame>
      <p:sp>
        <p:nvSpPr>
          <p:cNvPr id="4" name="Metin kutusu 3">
            <a:extLst>
              <a:ext uri="{FF2B5EF4-FFF2-40B4-BE49-F238E27FC236}">
                <a16:creationId xmlns:a16="http://schemas.microsoft.com/office/drawing/2014/main" id="{5C2EF94B-0644-E0D9-0850-85CD1394F13E}"/>
              </a:ext>
            </a:extLst>
          </p:cNvPr>
          <p:cNvSpPr txBox="1"/>
          <p:nvPr/>
        </p:nvSpPr>
        <p:spPr>
          <a:xfrm>
            <a:off x="1721922" y="296619"/>
            <a:ext cx="7861465" cy="369332"/>
          </a:xfrm>
          <a:prstGeom prst="rect">
            <a:avLst/>
          </a:prstGeom>
          <a:noFill/>
        </p:spPr>
        <p:txBody>
          <a:bodyPr wrap="square" rtlCol="0">
            <a:spAutoFit/>
          </a:bodyPr>
          <a:lstStyle/>
          <a:p>
            <a:pPr algn="ctr"/>
            <a:r>
              <a:rPr lang="tr-TR" b="1" dirty="0"/>
              <a:t>HAZIRLANAN RAPORLAR</a:t>
            </a:r>
          </a:p>
        </p:txBody>
      </p:sp>
      <p:pic>
        <p:nvPicPr>
          <p:cNvPr id="2" name="Resim 1">
            <a:extLst>
              <a:ext uri="{FF2B5EF4-FFF2-40B4-BE49-F238E27FC236}">
                <a16:creationId xmlns:a16="http://schemas.microsoft.com/office/drawing/2014/main" id="{3D856414-9B73-59AC-FE7A-74B324CEEC9A}"/>
              </a:ext>
            </a:extLst>
          </p:cNvPr>
          <p:cNvPicPr>
            <a:picLocks noChangeAspect="1"/>
          </p:cNvPicPr>
          <p:nvPr/>
        </p:nvPicPr>
        <p:blipFill>
          <a:blip r:embed="rId3"/>
          <a:stretch>
            <a:fillRect/>
          </a:stretch>
        </p:blipFill>
        <p:spPr>
          <a:xfrm>
            <a:off x="10574609" y="163630"/>
            <a:ext cx="1386385" cy="808504"/>
          </a:xfrm>
          <a:prstGeom prst="rect">
            <a:avLst/>
          </a:prstGeom>
        </p:spPr>
      </p:pic>
    </p:spTree>
    <p:extLst>
      <p:ext uri="{BB962C8B-B14F-4D97-AF65-F5344CB8AC3E}">
        <p14:creationId xmlns:p14="http://schemas.microsoft.com/office/powerpoint/2010/main" val="1591260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7365" y="145722"/>
            <a:ext cx="6485626" cy="1325563"/>
          </a:xfrm>
        </p:spPr>
        <p:txBody>
          <a:bodyPr/>
          <a:lstStyle/>
          <a:p>
            <a:r>
              <a:rPr lang="tr-TR" b="1" dirty="0"/>
              <a:t>Performans Programı Süreci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58322983"/>
              </p:ext>
            </p:extLst>
          </p:nvPr>
        </p:nvGraphicFramePr>
        <p:xfrm>
          <a:off x="1011407" y="1371600"/>
          <a:ext cx="9357543" cy="5287992"/>
        </p:xfrm>
        <a:graphic>
          <a:graphicData uri="http://schemas.openxmlformats.org/drawingml/2006/table">
            <a:tbl>
              <a:tblPr firstRow="1" firstCol="1" lastRow="1" lastCol="1" bandRow="1" bandCol="1">
                <a:tableStyleId>{5C22544A-7EE6-4342-B048-85BDC9FD1C3A}</a:tableStyleId>
              </a:tblPr>
              <a:tblGrid>
                <a:gridCol w="7258854">
                  <a:extLst>
                    <a:ext uri="{9D8B030D-6E8A-4147-A177-3AD203B41FA5}">
                      <a16:colId xmlns:a16="http://schemas.microsoft.com/office/drawing/2014/main" val="20000"/>
                    </a:ext>
                  </a:extLst>
                </a:gridCol>
                <a:gridCol w="2098689">
                  <a:extLst>
                    <a:ext uri="{9D8B030D-6E8A-4147-A177-3AD203B41FA5}">
                      <a16:colId xmlns:a16="http://schemas.microsoft.com/office/drawing/2014/main" val="20001"/>
                    </a:ext>
                  </a:extLst>
                </a:gridCol>
              </a:tblGrid>
              <a:tr h="1712239">
                <a:tc>
                  <a:txBody>
                    <a:bodyPr/>
                    <a:lstStyle/>
                    <a:p>
                      <a:pPr marL="50165" indent="179705">
                        <a:lnSpc>
                          <a:spcPct val="97000"/>
                        </a:lnSpc>
                        <a:spcBef>
                          <a:spcPts val="110"/>
                        </a:spcBef>
                        <a:spcAft>
                          <a:spcPts val="0"/>
                        </a:spcAft>
                      </a:pPr>
                      <a:r>
                        <a:rPr lang="tr-TR" sz="1400" dirty="0">
                          <a:effectLst/>
                        </a:rPr>
                        <a:t>Üst yönetici tarafından strateji geliştirme birimlerinin koordinasyonunda harcama birimlerine yapılacak yazılı duyuru birimler bilgilendirilir.</a:t>
                      </a:r>
                    </a:p>
                    <a:p>
                      <a:pPr marL="342900" lvl="0" indent="-342900">
                        <a:spcBef>
                          <a:spcPts val="550"/>
                        </a:spcBef>
                        <a:spcAft>
                          <a:spcPts val="0"/>
                        </a:spcAft>
                        <a:buClr>
                          <a:srgbClr val="231F20"/>
                        </a:buClr>
                        <a:buSzPts val="1300"/>
                        <a:buFont typeface="Calibri" panose="020F0502020204030204" pitchFamily="34" charset="0"/>
                        <a:buChar char="•"/>
                        <a:tabLst>
                          <a:tab pos="590550" algn="l"/>
                          <a:tab pos="591185" algn="l"/>
                        </a:tabLst>
                      </a:pPr>
                      <a:r>
                        <a:rPr lang="tr-TR" sz="1400" dirty="0">
                          <a:effectLst/>
                        </a:rPr>
                        <a:t>Sürece</a:t>
                      </a:r>
                      <a:r>
                        <a:rPr lang="tr-TR" sz="1400" spc="-85" dirty="0">
                          <a:effectLst/>
                        </a:rPr>
                        <a:t> </a:t>
                      </a:r>
                      <a:r>
                        <a:rPr lang="tr-TR" sz="1400" dirty="0">
                          <a:effectLst/>
                        </a:rPr>
                        <a:t>ilişkin</a:t>
                      </a:r>
                      <a:r>
                        <a:rPr lang="tr-TR" sz="1400" spc="-80" dirty="0">
                          <a:effectLst/>
                        </a:rPr>
                        <a:t> </a:t>
                      </a:r>
                      <a:r>
                        <a:rPr lang="tr-TR" sz="1400" dirty="0">
                          <a:effectLst/>
                        </a:rPr>
                        <a:t>genel</a:t>
                      </a:r>
                      <a:r>
                        <a:rPr lang="tr-TR" sz="1400" spc="-80" dirty="0">
                          <a:effectLst/>
                        </a:rPr>
                        <a:t> </a:t>
                      </a:r>
                      <a:r>
                        <a:rPr lang="tr-TR" sz="1400" dirty="0">
                          <a:effectLst/>
                        </a:rPr>
                        <a:t>bilgiler</a:t>
                      </a:r>
                    </a:p>
                    <a:p>
                      <a:pPr marL="342900" lvl="0" indent="-342900">
                        <a:spcBef>
                          <a:spcPts val="540"/>
                        </a:spcBef>
                        <a:spcAft>
                          <a:spcPts val="0"/>
                        </a:spcAft>
                        <a:buClr>
                          <a:srgbClr val="231F20"/>
                        </a:buClr>
                        <a:buSzPts val="1300"/>
                        <a:buFont typeface="Calibri" panose="020F0502020204030204" pitchFamily="34" charset="0"/>
                        <a:buChar char="•"/>
                        <a:tabLst>
                          <a:tab pos="590550" algn="l"/>
                          <a:tab pos="591185" algn="l"/>
                        </a:tabLst>
                      </a:pPr>
                      <a:r>
                        <a:rPr lang="tr-TR" sz="1400" dirty="0">
                          <a:effectLst/>
                        </a:rPr>
                        <a:t>İdare alt program</a:t>
                      </a:r>
                      <a:r>
                        <a:rPr lang="tr-TR" sz="1400" spc="170" dirty="0">
                          <a:effectLst/>
                        </a:rPr>
                        <a:t> </a:t>
                      </a:r>
                      <a:r>
                        <a:rPr lang="tr-TR" sz="1400" dirty="0">
                          <a:effectLst/>
                        </a:rPr>
                        <a:t>hedefleri</a:t>
                      </a:r>
                    </a:p>
                    <a:p>
                      <a:pPr marL="342900" lvl="0" indent="-342900">
                        <a:spcBef>
                          <a:spcPts val="540"/>
                        </a:spcBef>
                        <a:spcAft>
                          <a:spcPts val="0"/>
                        </a:spcAft>
                        <a:buClr>
                          <a:srgbClr val="231F20"/>
                        </a:buClr>
                        <a:buSzPts val="1300"/>
                        <a:buFont typeface="Calibri" panose="020F0502020204030204" pitchFamily="34" charset="0"/>
                        <a:buChar char="•"/>
                        <a:tabLst>
                          <a:tab pos="590550" algn="l"/>
                          <a:tab pos="591185" algn="l"/>
                        </a:tabLst>
                      </a:pPr>
                      <a:r>
                        <a:rPr lang="tr-TR" sz="1400" dirty="0">
                          <a:effectLst/>
                        </a:rPr>
                        <a:t>Performans</a:t>
                      </a:r>
                      <a:r>
                        <a:rPr lang="tr-TR" sz="1400" spc="-20" dirty="0">
                          <a:effectLst/>
                        </a:rPr>
                        <a:t> </a:t>
                      </a:r>
                      <a:r>
                        <a:rPr lang="tr-TR" sz="1400" dirty="0">
                          <a:effectLst/>
                        </a:rPr>
                        <a:t>göstergeleri</a:t>
                      </a:r>
                    </a:p>
                    <a:p>
                      <a:pPr marL="342900" lvl="0" indent="-342900">
                        <a:lnSpc>
                          <a:spcPts val="1490"/>
                        </a:lnSpc>
                        <a:spcBef>
                          <a:spcPts val="540"/>
                        </a:spcBef>
                        <a:spcAft>
                          <a:spcPts val="0"/>
                        </a:spcAft>
                        <a:buClr>
                          <a:srgbClr val="231F20"/>
                        </a:buClr>
                        <a:buSzPts val="1300"/>
                        <a:buFont typeface="Calibri" panose="020F0502020204030204" pitchFamily="34" charset="0"/>
                        <a:buChar char="•"/>
                        <a:tabLst>
                          <a:tab pos="590550" algn="l"/>
                          <a:tab pos="591185" algn="l"/>
                        </a:tabLst>
                      </a:pPr>
                      <a:r>
                        <a:rPr lang="tr-TR" sz="1400" dirty="0">
                          <a:effectLst/>
                        </a:rPr>
                        <a:t>Faaliyetler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tr-TR" sz="1400" dirty="0">
                          <a:effectLst/>
                        </a:rPr>
                        <a:t> </a:t>
                      </a:r>
                    </a:p>
                    <a:p>
                      <a:pPr>
                        <a:spcAft>
                          <a:spcPts val="0"/>
                        </a:spcAft>
                      </a:pPr>
                      <a:r>
                        <a:rPr lang="tr-TR" sz="1400" dirty="0">
                          <a:effectLst/>
                        </a:rPr>
                        <a:t> </a:t>
                      </a:r>
                    </a:p>
                    <a:p>
                      <a:pPr>
                        <a:spcBef>
                          <a:spcPts val="55"/>
                        </a:spcBef>
                        <a:spcAft>
                          <a:spcPts val="0"/>
                        </a:spcAft>
                      </a:pPr>
                      <a:r>
                        <a:rPr lang="tr-TR" sz="1400" dirty="0">
                          <a:effectLst/>
                        </a:rPr>
                        <a:t> </a:t>
                      </a:r>
                    </a:p>
                    <a:p>
                      <a:pPr marL="11430" algn="ctr">
                        <a:spcAft>
                          <a:spcPts val="0"/>
                        </a:spcAft>
                      </a:pPr>
                      <a:r>
                        <a:rPr lang="tr-TR" sz="1400" dirty="0">
                          <a:effectLst/>
                        </a:rPr>
                        <a:t>Mayıs ayı sonu</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957729">
                <a:tc>
                  <a:txBody>
                    <a:bodyPr/>
                    <a:lstStyle/>
                    <a:p>
                      <a:pPr marL="50165" marR="35560" indent="179705" algn="just">
                        <a:lnSpc>
                          <a:spcPts val="1560"/>
                        </a:lnSpc>
                        <a:spcBef>
                          <a:spcPts val="75"/>
                        </a:spcBef>
                        <a:spcAft>
                          <a:spcPts val="0"/>
                        </a:spcAft>
                      </a:pPr>
                      <a:r>
                        <a:rPr lang="tr-TR" sz="1400" spc="15" dirty="0">
                          <a:effectLst/>
                        </a:rPr>
                        <a:t>Performans bilgilerine </a:t>
                      </a:r>
                      <a:r>
                        <a:rPr lang="tr-TR" sz="1400" spc="20" dirty="0">
                          <a:effectLst/>
                        </a:rPr>
                        <a:t>ilişkin </a:t>
                      </a:r>
                      <a:r>
                        <a:rPr lang="tr-TR" sz="1400" spc="15" dirty="0">
                          <a:effectLst/>
                        </a:rPr>
                        <a:t>harcama birimleriyle </a:t>
                      </a:r>
                      <a:r>
                        <a:rPr lang="tr-TR" sz="1400" dirty="0">
                          <a:effectLst/>
                        </a:rPr>
                        <a:t>müzakerelerin</a:t>
                      </a:r>
                      <a:r>
                        <a:rPr lang="tr-TR" sz="1400" spc="-190" dirty="0">
                          <a:effectLst/>
                        </a:rPr>
                        <a:t> </a:t>
                      </a:r>
                      <a:r>
                        <a:rPr lang="tr-TR" sz="1400" dirty="0">
                          <a:effectLst/>
                        </a:rPr>
                        <a:t>yürütülmesi,</a:t>
                      </a:r>
                      <a:r>
                        <a:rPr lang="tr-TR" sz="1400" spc="-190" dirty="0">
                          <a:effectLst/>
                        </a:rPr>
                        <a:t> </a:t>
                      </a:r>
                      <a:r>
                        <a:rPr lang="tr-TR" sz="1400" dirty="0">
                          <a:effectLst/>
                        </a:rPr>
                        <a:t>verilerin</a:t>
                      </a:r>
                      <a:r>
                        <a:rPr lang="tr-TR" sz="1400" spc="-190" dirty="0">
                          <a:effectLst/>
                        </a:rPr>
                        <a:t> </a:t>
                      </a:r>
                      <a:r>
                        <a:rPr lang="tr-TR" sz="1400" dirty="0">
                          <a:effectLst/>
                        </a:rPr>
                        <a:t>toplanması,</a:t>
                      </a:r>
                      <a:r>
                        <a:rPr lang="tr-TR" sz="1400" spc="-185" dirty="0">
                          <a:effectLst/>
                        </a:rPr>
                        <a:t> </a:t>
                      </a:r>
                      <a:r>
                        <a:rPr lang="tr-TR" sz="1400" dirty="0">
                          <a:effectLst/>
                        </a:rPr>
                        <a:t>analiz</a:t>
                      </a:r>
                      <a:r>
                        <a:rPr lang="tr-TR" sz="1400" spc="-190" dirty="0">
                          <a:effectLst/>
                        </a:rPr>
                        <a:t> </a:t>
                      </a:r>
                      <a:r>
                        <a:rPr lang="tr-TR" sz="1400" dirty="0">
                          <a:effectLst/>
                        </a:rPr>
                        <a:t>edilmesi, </a:t>
                      </a:r>
                      <a:r>
                        <a:rPr lang="tr-TR" sz="1400" u="sng" spc="-15" dirty="0" err="1">
                          <a:effectLst/>
                          <a:uFill>
                            <a:solidFill>
                              <a:srgbClr val="231F20"/>
                            </a:solidFill>
                          </a:uFill>
                        </a:rPr>
                        <a:t>programbutce</a:t>
                      </a:r>
                      <a:r>
                        <a:rPr lang="tr-TR" sz="1400" spc="-15" dirty="0">
                          <a:effectLst/>
                        </a:rPr>
                        <a:t> </a:t>
                      </a:r>
                      <a:r>
                        <a:rPr lang="tr-TR" sz="1400" dirty="0">
                          <a:effectLst/>
                        </a:rPr>
                        <a:t>sistemi üzerinden göstergelerin hedef ve gerçekleşme değerlerinin tespit</a:t>
                      </a:r>
                      <a:r>
                        <a:rPr lang="tr-TR" sz="1400" spc="-15" dirty="0">
                          <a:effectLst/>
                        </a:rPr>
                        <a:t> </a:t>
                      </a:r>
                      <a:r>
                        <a:rPr lang="tr-TR" sz="1400" dirty="0">
                          <a:effectLst/>
                        </a:rPr>
                        <a:t>edilmesi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Bef>
                          <a:spcPts val="45"/>
                        </a:spcBef>
                        <a:spcAft>
                          <a:spcPts val="0"/>
                        </a:spcAft>
                      </a:pPr>
                      <a:r>
                        <a:rPr lang="tr-TR" sz="1400">
                          <a:effectLst/>
                        </a:rPr>
                        <a:t> </a:t>
                      </a:r>
                    </a:p>
                    <a:p>
                      <a:pPr marL="11430" algn="ctr">
                        <a:spcAft>
                          <a:spcPts val="0"/>
                        </a:spcAft>
                      </a:pPr>
                      <a:r>
                        <a:rPr lang="tr-TR" sz="1400">
                          <a:effectLst/>
                        </a:rPr>
                        <a:t>Haziran-Temmuz</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715151">
                <a:tc>
                  <a:txBody>
                    <a:bodyPr/>
                    <a:lstStyle/>
                    <a:p>
                      <a:pPr marL="50800" indent="179705">
                        <a:lnSpc>
                          <a:spcPts val="1560"/>
                        </a:lnSpc>
                        <a:spcBef>
                          <a:spcPts val="75"/>
                        </a:spcBef>
                        <a:spcAft>
                          <a:spcPts val="0"/>
                        </a:spcAft>
                      </a:pPr>
                      <a:r>
                        <a:rPr lang="tr-TR" sz="1400" dirty="0">
                          <a:effectLst/>
                        </a:rPr>
                        <a:t>Performans programı tekliflerinin bütçe teklifleriyle birlikte Başkanlığa gönderilmesi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61010" marR="105410" indent="-285750">
                        <a:lnSpc>
                          <a:spcPts val="1560"/>
                        </a:lnSpc>
                        <a:spcBef>
                          <a:spcPts val="75"/>
                        </a:spcBef>
                        <a:spcAft>
                          <a:spcPts val="0"/>
                        </a:spcAft>
                      </a:pPr>
                      <a:r>
                        <a:rPr lang="tr-TR" sz="1400" dirty="0">
                          <a:effectLst/>
                        </a:rPr>
                        <a:t>Eylül ayı sonuna kadar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957729">
                <a:tc>
                  <a:txBody>
                    <a:bodyPr/>
                    <a:lstStyle/>
                    <a:p>
                      <a:pPr marL="50165" marR="34290" indent="179705" algn="just">
                        <a:lnSpc>
                          <a:spcPts val="1560"/>
                        </a:lnSpc>
                        <a:spcBef>
                          <a:spcPts val="75"/>
                        </a:spcBef>
                        <a:spcAft>
                          <a:spcPts val="0"/>
                        </a:spcAft>
                      </a:pPr>
                      <a:r>
                        <a:rPr lang="tr-TR" sz="1400" dirty="0">
                          <a:effectLst/>
                        </a:rPr>
                        <a:t>Başkanlığımızla bütçe müzakerelerinin yürütülmesi ve performans</a:t>
                      </a:r>
                      <a:r>
                        <a:rPr lang="tr-TR" sz="1400" spc="-230" dirty="0">
                          <a:effectLst/>
                        </a:rPr>
                        <a:t> </a:t>
                      </a:r>
                      <a:r>
                        <a:rPr lang="tr-TR" sz="1400" dirty="0">
                          <a:effectLst/>
                        </a:rPr>
                        <a:t>programlarının</a:t>
                      </a:r>
                      <a:r>
                        <a:rPr lang="tr-TR" sz="1400" spc="-225" dirty="0">
                          <a:effectLst/>
                        </a:rPr>
                        <a:t> </a:t>
                      </a:r>
                      <a:r>
                        <a:rPr lang="tr-TR" sz="1400" dirty="0">
                          <a:effectLst/>
                        </a:rPr>
                        <a:t>yönetmelik</a:t>
                      </a:r>
                      <a:r>
                        <a:rPr lang="tr-TR" sz="1400" spc="-230" dirty="0">
                          <a:effectLst/>
                        </a:rPr>
                        <a:t> </a:t>
                      </a:r>
                      <a:r>
                        <a:rPr lang="tr-TR" sz="1400" dirty="0">
                          <a:effectLst/>
                        </a:rPr>
                        <a:t>ile</a:t>
                      </a:r>
                      <a:r>
                        <a:rPr lang="tr-TR" sz="1400" spc="-225" dirty="0">
                          <a:effectLst/>
                        </a:rPr>
                        <a:t> </a:t>
                      </a:r>
                      <a:r>
                        <a:rPr lang="tr-TR" sz="1400" dirty="0">
                          <a:effectLst/>
                        </a:rPr>
                        <a:t>rehberlerde</a:t>
                      </a:r>
                      <a:r>
                        <a:rPr lang="tr-TR" sz="1400" spc="-230" dirty="0">
                          <a:effectLst/>
                        </a:rPr>
                        <a:t> </a:t>
                      </a:r>
                      <a:r>
                        <a:rPr lang="tr-TR" sz="1400" dirty="0">
                          <a:effectLst/>
                        </a:rPr>
                        <a:t>belirlenen esaslara uygunluğunun değerlendirilmesi ve performans bilgilerinin</a:t>
                      </a:r>
                      <a:r>
                        <a:rPr lang="tr-TR" sz="1400" spc="-40" dirty="0">
                          <a:effectLst/>
                        </a:rPr>
                        <a:t> </a:t>
                      </a:r>
                      <a:r>
                        <a:rPr lang="tr-TR" sz="1400" dirty="0">
                          <a:effectLst/>
                        </a:rPr>
                        <a:t>görüşülmesi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Bef>
                          <a:spcPts val="45"/>
                        </a:spcBef>
                        <a:spcAft>
                          <a:spcPts val="0"/>
                        </a:spcAft>
                      </a:pPr>
                      <a:r>
                        <a:rPr lang="tr-TR" sz="1400" dirty="0">
                          <a:effectLst/>
                        </a:rPr>
                        <a:t> </a:t>
                      </a:r>
                    </a:p>
                    <a:p>
                      <a:pPr marL="11430" algn="ctr">
                        <a:spcAft>
                          <a:spcPts val="0"/>
                        </a:spcAft>
                      </a:pPr>
                      <a:r>
                        <a:rPr lang="tr-TR" sz="1400" dirty="0">
                          <a:effectLst/>
                        </a:rPr>
                        <a:t>Ağustos - Eylül</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472572">
                <a:tc>
                  <a:txBody>
                    <a:bodyPr/>
                    <a:lstStyle/>
                    <a:p>
                      <a:pPr marL="50165" indent="179705">
                        <a:lnSpc>
                          <a:spcPts val="1560"/>
                        </a:lnSpc>
                        <a:spcBef>
                          <a:spcPts val="75"/>
                        </a:spcBef>
                        <a:spcAft>
                          <a:spcPts val="0"/>
                        </a:spcAft>
                      </a:pPr>
                      <a:r>
                        <a:rPr lang="tr-TR" sz="1400" dirty="0">
                          <a:effectLst/>
                        </a:rPr>
                        <a:t>Performans programlarının idare bütçe teklifleriyle birlikte, idareler tarafından Plan ve Bütçe Komisyonuna sunulması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 algn="ctr">
                        <a:spcBef>
                          <a:spcPts val="865"/>
                        </a:spcBef>
                        <a:spcAft>
                          <a:spcPts val="0"/>
                        </a:spcAft>
                      </a:pPr>
                      <a:r>
                        <a:rPr lang="tr-TR" sz="1400" dirty="0">
                          <a:effectLst/>
                        </a:rPr>
                        <a:t>Ekim-Kasım</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472572">
                <a:tc>
                  <a:txBody>
                    <a:bodyPr/>
                    <a:lstStyle/>
                    <a:p>
                      <a:pPr marL="50165" indent="179705">
                        <a:lnSpc>
                          <a:spcPts val="1560"/>
                        </a:lnSpc>
                        <a:spcBef>
                          <a:spcPts val="75"/>
                        </a:spcBef>
                        <a:spcAft>
                          <a:spcPts val="0"/>
                        </a:spcAft>
                      </a:pPr>
                      <a:r>
                        <a:rPr lang="tr-TR" sz="1400" dirty="0">
                          <a:effectLst/>
                        </a:rPr>
                        <a:t>Performans programlarının kamuoyuna açıklanması ve idarelerin internet sitesinde yayımlanması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430" algn="ctr">
                        <a:spcBef>
                          <a:spcPts val="865"/>
                        </a:spcBef>
                        <a:spcAft>
                          <a:spcPts val="0"/>
                        </a:spcAft>
                      </a:pPr>
                      <a:r>
                        <a:rPr lang="tr-TR" sz="1400" dirty="0">
                          <a:effectLst/>
                        </a:rPr>
                        <a:t>İzleyen yılın Ocak ayı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bl>
          </a:graphicData>
        </a:graphic>
      </p:graphicFrame>
      <p:pic>
        <p:nvPicPr>
          <p:cNvPr id="3" name="Resim 2">
            <a:extLst>
              <a:ext uri="{FF2B5EF4-FFF2-40B4-BE49-F238E27FC236}">
                <a16:creationId xmlns:a16="http://schemas.microsoft.com/office/drawing/2014/main" id="{CCD94633-0025-6DCC-E9BD-CB3CE768BA0C}"/>
              </a:ext>
            </a:extLst>
          </p:cNvPr>
          <p:cNvPicPr>
            <a:picLocks noChangeAspect="1"/>
          </p:cNvPicPr>
          <p:nvPr/>
        </p:nvPicPr>
        <p:blipFill>
          <a:blip r:embed="rId2"/>
          <a:stretch>
            <a:fillRect/>
          </a:stretch>
        </p:blipFill>
        <p:spPr>
          <a:xfrm>
            <a:off x="10805615" y="0"/>
            <a:ext cx="1386385" cy="808504"/>
          </a:xfrm>
          <a:prstGeom prst="rect">
            <a:avLst/>
          </a:prstGeom>
        </p:spPr>
      </p:pic>
    </p:spTree>
    <p:extLst>
      <p:ext uri="{BB962C8B-B14F-4D97-AF65-F5344CB8AC3E}">
        <p14:creationId xmlns:p14="http://schemas.microsoft.com/office/powerpoint/2010/main" val="3486839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Grp="1" noChangeArrowheads="1"/>
          </p:cNvSpPr>
          <p:nvPr>
            <p:ph idx="1"/>
          </p:nvPr>
        </p:nvSpPr>
        <p:spPr bwMode="auto">
          <a:xfrm>
            <a:off x="6201840" y="2718036"/>
            <a:ext cx="3847934"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buNone/>
            </a:pPr>
            <a:r>
              <a:rPr lang="tr-TR" sz="4800" dirty="0">
                <a:solidFill>
                  <a:srgbClr val="333399"/>
                </a:solidFill>
                <a:effectLst>
                  <a:outerShdw blurRad="38100" dist="38100" dir="2700000" algn="tl">
                    <a:srgbClr val="000000"/>
                  </a:outerShdw>
                </a:effectLst>
                <a:latin typeface="Tahoma" pitchFamily="34" charset="0"/>
              </a:rPr>
              <a:t>İlginiz için teşekkürler…</a:t>
            </a:r>
            <a:endParaRPr lang="tr-TR" sz="4800" dirty="0">
              <a:solidFill>
                <a:srgbClr val="CC3300"/>
              </a:solidFill>
              <a:effectLst>
                <a:outerShdw blurRad="38100" dist="38100" dir="2700000" algn="tl">
                  <a:srgbClr val="000000"/>
                </a:outerShdw>
              </a:effectLst>
              <a:latin typeface="Arial Black" pitchFamily="34" charset="0"/>
            </a:endParaRPr>
          </a:p>
        </p:txBody>
      </p:sp>
      <p:sp>
        <p:nvSpPr>
          <p:cNvPr id="2" name="Rectangle 4">
            <a:extLst>
              <a:ext uri="{FF2B5EF4-FFF2-40B4-BE49-F238E27FC236}">
                <a16:creationId xmlns:a16="http://schemas.microsoft.com/office/drawing/2014/main" id="{B73F38D8-9826-C26F-E022-00B7224F2FC5}"/>
              </a:ext>
            </a:extLst>
          </p:cNvPr>
          <p:cNvSpPr>
            <a:spLocks noChangeArrowheads="1"/>
          </p:cNvSpPr>
          <p:nvPr/>
        </p:nvSpPr>
        <p:spPr bwMode="auto">
          <a:xfrm>
            <a:off x="7758232" y="5499579"/>
            <a:ext cx="38163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tr-TR" sz="2000" b="1" dirty="0">
                <a:solidFill>
                  <a:srgbClr val="3333CC"/>
                </a:solidFill>
                <a:latin typeface="Lucida Sans Unicode" pitchFamily="34" charset="0"/>
              </a:rPr>
              <a:t>BÜTÇE VE YATIRIM PROGRAMI</a:t>
            </a:r>
          </a:p>
          <a:p>
            <a:pPr algn="ctr" eaLnBrk="1" hangingPunct="1"/>
            <a:r>
              <a:rPr lang="tr-TR" sz="2000" b="1" dirty="0">
                <a:solidFill>
                  <a:srgbClr val="3333CC"/>
                </a:solidFill>
                <a:latin typeface="Lucida Sans Unicode" pitchFamily="34" charset="0"/>
              </a:rPr>
              <a:t>MÜDÜRLÜĞÜ</a:t>
            </a:r>
          </a:p>
        </p:txBody>
      </p:sp>
      <p:pic>
        <p:nvPicPr>
          <p:cNvPr id="5" name="Resim 4">
            <a:extLst>
              <a:ext uri="{FF2B5EF4-FFF2-40B4-BE49-F238E27FC236}">
                <a16:creationId xmlns:a16="http://schemas.microsoft.com/office/drawing/2014/main" id="{B0A96326-9287-285D-5183-B6A64F04BDD4}"/>
              </a:ext>
            </a:extLst>
          </p:cNvPr>
          <p:cNvPicPr>
            <a:picLocks noChangeAspect="1"/>
          </p:cNvPicPr>
          <p:nvPr/>
        </p:nvPicPr>
        <p:blipFill>
          <a:blip r:embed="rId2"/>
          <a:stretch>
            <a:fillRect/>
          </a:stretch>
        </p:blipFill>
        <p:spPr>
          <a:xfrm>
            <a:off x="1092333" y="2641466"/>
            <a:ext cx="3288612" cy="1917834"/>
          </a:xfrm>
          <a:prstGeom prst="rect">
            <a:avLst/>
          </a:prstGeom>
        </p:spPr>
      </p:pic>
    </p:spTree>
    <p:extLst>
      <p:ext uri="{BB962C8B-B14F-4D97-AF65-F5344CB8AC3E}">
        <p14:creationId xmlns:p14="http://schemas.microsoft.com/office/powerpoint/2010/main" val="296545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B7C5E-D92E-CAE4-3244-E255E7035ABA}"/>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CCA35CAA-32D5-3FD1-2ADC-13E8385E9981}"/>
              </a:ext>
            </a:extLst>
          </p:cNvPr>
          <p:cNvSpPr/>
          <p:nvPr/>
        </p:nvSpPr>
        <p:spPr>
          <a:xfrm>
            <a:off x="0" y="0"/>
            <a:ext cx="12192000" cy="8148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prstClr val="white"/>
                </a:solidFill>
                <a:effectLst/>
                <a:uLnTx/>
                <a:uFillTx/>
                <a:latin typeface="Calibri" panose="020F0502020204030204"/>
                <a:ea typeface="+mn-ea"/>
                <a:cs typeface="+mn-cs"/>
              </a:rPr>
              <a:t>BÜTÇE NEDİR?</a:t>
            </a:r>
          </a:p>
        </p:txBody>
      </p:sp>
      <p:sp>
        <p:nvSpPr>
          <p:cNvPr id="11" name="Unvan 1">
            <a:extLst>
              <a:ext uri="{FF2B5EF4-FFF2-40B4-BE49-F238E27FC236}">
                <a16:creationId xmlns:a16="http://schemas.microsoft.com/office/drawing/2014/main" id="{7F391511-C3C0-5230-14FA-1D10C81CA822}"/>
              </a:ext>
            </a:extLst>
          </p:cNvPr>
          <p:cNvSpPr>
            <a:spLocks noGrp="1"/>
          </p:cNvSpPr>
          <p:nvPr>
            <p:ph type="title"/>
          </p:nvPr>
        </p:nvSpPr>
        <p:spPr>
          <a:xfrm>
            <a:off x="921190" y="1249379"/>
            <a:ext cx="10515600" cy="862542"/>
          </a:xfrm>
          <a:prstGeom prst="rect">
            <a:avLst/>
          </a:prstGeom>
        </p:spPr>
        <p:txBody>
          <a:bodyPr>
            <a:normAutofit/>
          </a:bodyPr>
          <a:lstStyle/>
          <a:p>
            <a:pPr algn="ctr"/>
            <a:r>
              <a:rPr lang="tr-TR" sz="4000" b="1" dirty="0"/>
              <a:t>BÜTÇE</a:t>
            </a:r>
          </a:p>
        </p:txBody>
      </p:sp>
      <p:sp>
        <p:nvSpPr>
          <p:cNvPr id="2" name="İçerik Yer Tutucusu 1">
            <a:extLst>
              <a:ext uri="{FF2B5EF4-FFF2-40B4-BE49-F238E27FC236}">
                <a16:creationId xmlns:a16="http://schemas.microsoft.com/office/drawing/2014/main" id="{F1816E9C-ED82-3DCB-EAC2-67B7F78EE478}"/>
              </a:ext>
            </a:extLst>
          </p:cNvPr>
          <p:cNvSpPr>
            <a:spLocks noGrp="1"/>
          </p:cNvSpPr>
          <p:nvPr>
            <p:ph idx="1"/>
          </p:nvPr>
        </p:nvSpPr>
        <p:spPr>
          <a:xfrm>
            <a:off x="4154750" y="2111922"/>
            <a:ext cx="7199050" cy="4116862"/>
          </a:xfrm>
        </p:spPr>
        <p:txBody>
          <a:bodyPr>
            <a:normAutofit lnSpcReduction="10000"/>
          </a:bodyPr>
          <a:lstStyle/>
          <a:p>
            <a:pPr marL="0" indent="0">
              <a:buNone/>
            </a:pPr>
            <a:r>
              <a:rPr lang="tr-TR" sz="2400" b="1" dirty="0">
                <a:cs typeface="Times New Roman" panose="02020603050405020304" pitchFamily="18" charset="0"/>
              </a:rPr>
              <a:t>	</a:t>
            </a:r>
            <a:r>
              <a:rPr lang="tr-TR" sz="2400" dirty="0">
                <a:cs typeface="Times New Roman" panose="02020603050405020304" pitchFamily="18" charset="0"/>
              </a:rPr>
              <a:t>Belirli bir dönemdeki; </a:t>
            </a:r>
          </a:p>
          <a:p>
            <a:pPr marL="0" indent="0">
              <a:buNone/>
            </a:pPr>
            <a:endParaRPr lang="tr-TR" sz="2400" dirty="0">
              <a:cs typeface="Times New Roman" panose="02020603050405020304" pitchFamily="18" charset="0"/>
            </a:endParaRPr>
          </a:p>
          <a:p>
            <a:pPr lvl="2"/>
            <a:r>
              <a:rPr lang="tr-TR" sz="2400" dirty="0">
                <a:cs typeface="Times New Roman" panose="02020603050405020304" pitchFamily="18" charset="0"/>
              </a:rPr>
              <a:t>Gelir ve gider tahminleri ile</a:t>
            </a:r>
          </a:p>
          <a:p>
            <a:pPr lvl="2"/>
            <a:endParaRPr lang="tr-TR" sz="2400" dirty="0">
              <a:cs typeface="Times New Roman" panose="02020603050405020304" pitchFamily="18" charset="0"/>
            </a:endParaRPr>
          </a:p>
          <a:p>
            <a:pPr lvl="2"/>
            <a:r>
              <a:rPr lang="tr-TR" sz="2400" dirty="0">
                <a:cs typeface="Times New Roman" panose="02020603050405020304" pitchFamily="18" charset="0"/>
              </a:rPr>
              <a:t>bu tahminlerin uygulanmasına ilişkin hususları gösteren ve</a:t>
            </a:r>
          </a:p>
          <a:p>
            <a:pPr lvl="2"/>
            <a:endParaRPr lang="tr-TR" sz="2400" dirty="0">
              <a:cs typeface="Times New Roman" panose="02020603050405020304" pitchFamily="18" charset="0"/>
            </a:endParaRPr>
          </a:p>
          <a:p>
            <a:pPr lvl="2"/>
            <a:r>
              <a:rPr lang="tr-TR" sz="2400" dirty="0">
                <a:cs typeface="Times New Roman" panose="02020603050405020304" pitchFamily="18" charset="0"/>
              </a:rPr>
              <a:t>usulüne uygun olarak yürürlüğe konulan </a:t>
            </a:r>
            <a:r>
              <a:rPr lang="tr-TR" sz="2400" b="1" u="sng" dirty="0">
                <a:cs typeface="Times New Roman" panose="02020603050405020304" pitchFamily="18" charset="0"/>
              </a:rPr>
              <a:t>belgeyi</a:t>
            </a:r>
            <a:r>
              <a:rPr lang="tr-TR" sz="2400" dirty="0">
                <a:cs typeface="Times New Roman" panose="02020603050405020304" pitchFamily="18" charset="0"/>
              </a:rPr>
              <a:t> ifade etmektedir. </a:t>
            </a:r>
          </a:p>
          <a:p>
            <a:pPr marL="0" lvl="2" indent="0">
              <a:buNone/>
            </a:pPr>
            <a:endParaRPr lang="tr-TR" sz="2400" dirty="0">
              <a:cs typeface="Times New Roman" panose="02020603050405020304" pitchFamily="18" charset="0"/>
            </a:endParaRPr>
          </a:p>
          <a:p>
            <a:pPr marL="0" lvl="2" indent="0">
              <a:buNone/>
            </a:pPr>
            <a:r>
              <a:rPr lang="tr-TR" sz="2400" dirty="0">
                <a:cs typeface="Times New Roman" panose="02020603050405020304" pitchFamily="18" charset="0"/>
              </a:rPr>
              <a:t>(5018 Sayılı Kamu Malî Yönetimi ve Kontrol Kanunu)</a:t>
            </a:r>
          </a:p>
        </p:txBody>
      </p:sp>
      <p:sp>
        <p:nvSpPr>
          <p:cNvPr id="3" name="Slayt Numarası Yer Tutucusu 2">
            <a:extLst>
              <a:ext uri="{FF2B5EF4-FFF2-40B4-BE49-F238E27FC236}">
                <a16:creationId xmlns:a16="http://schemas.microsoft.com/office/drawing/2014/main" id="{FEBE0523-C829-8C8F-76CB-AB0FD81E99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30CC9-2012-465D-9EE1-4BF17FCABD05}"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95F5D64C-B86A-9200-6201-1EC24E12438F}"/>
              </a:ext>
            </a:extLst>
          </p:cNvPr>
          <p:cNvPicPr>
            <a:picLocks noChangeAspect="1"/>
          </p:cNvPicPr>
          <p:nvPr/>
        </p:nvPicPr>
        <p:blipFill>
          <a:blip r:embed="rId3"/>
          <a:stretch>
            <a:fillRect/>
          </a:stretch>
        </p:blipFill>
        <p:spPr>
          <a:xfrm>
            <a:off x="10805615" y="0"/>
            <a:ext cx="1386385" cy="808504"/>
          </a:xfrm>
          <a:prstGeom prst="rect">
            <a:avLst/>
          </a:prstGeom>
        </p:spPr>
      </p:pic>
      <p:pic>
        <p:nvPicPr>
          <p:cNvPr id="1026" name="Picture 2" descr="BÜTÇE BİLANÇOSU YOKSA BÜTÇE TUTARSIZDIR. - Reflex">
            <a:extLst>
              <a:ext uri="{FF2B5EF4-FFF2-40B4-BE49-F238E27FC236}">
                <a16:creationId xmlns:a16="http://schemas.microsoft.com/office/drawing/2014/main" id="{3658458A-3316-6FC1-827C-199D2CF04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54" y="2614884"/>
            <a:ext cx="4350596" cy="249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67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solidFill>
                  <a:schemeClr val="bg1"/>
                </a:solidFill>
              </a:rPr>
              <a:t>P</a:t>
            </a:r>
            <a:r>
              <a:rPr lang="tr-TR" dirty="0"/>
              <a:t>ROGRAM</a:t>
            </a:r>
            <a:r>
              <a:rPr lang="tr-TR" dirty="0">
                <a:solidFill>
                  <a:schemeClr val="bg1"/>
                </a:solidFill>
              </a:rPr>
              <a:t> ESASLI BÜTÇELEME</a:t>
            </a:r>
          </a:p>
        </p:txBody>
      </p:sp>
      <p:sp>
        <p:nvSpPr>
          <p:cNvPr id="3" name="İçerik Yer Tutucusu 2"/>
          <p:cNvSpPr>
            <a:spLocks noGrp="1"/>
          </p:cNvSpPr>
          <p:nvPr>
            <p:ph idx="1"/>
          </p:nvPr>
        </p:nvSpPr>
        <p:spPr>
          <a:xfrm>
            <a:off x="551384" y="2941607"/>
            <a:ext cx="11161240" cy="3812875"/>
          </a:xfrm>
        </p:spPr>
        <p:txBody>
          <a:bodyPr>
            <a:noAutofit/>
          </a:bodyPr>
          <a:lstStyle/>
          <a:p>
            <a:pPr marL="0" indent="0" algn="ctr">
              <a:buNone/>
            </a:pPr>
            <a:endParaRPr lang="tr-TR" sz="2000" dirty="0">
              <a:solidFill>
                <a:schemeClr val="accent1">
                  <a:lumMod val="50000"/>
                </a:schemeClr>
              </a:solidFill>
              <a:latin typeface="+mj-lt"/>
            </a:endParaRPr>
          </a:p>
          <a:p>
            <a:pPr marL="0" indent="0">
              <a:buNone/>
            </a:pPr>
            <a:r>
              <a:rPr lang="tr-TR" sz="2400" dirty="0">
                <a:solidFill>
                  <a:schemeClr val="accent1">
                    <a:lumMod val="50000"/>
                  </a:schemeClr>
                </a:solidFill>
                <a:latin typeface="+mj-lt"/>
              </a:rPr>
              <a:t>PROGRAM ESASLI BÜTÇELEME’DE </a:t>
            </a:r>
          </a:p>
          <a:p>
            <a:pPr marL="0" indent="0">
              <a:buNone/>
            </a:pPr>
            <a:endParaRPr lang="tr-TR" sz="2000" dirty="0">
              <a:solidFill>
                <a:schemeClr val="accent1">
                  <a:lumMod val="50000"/>
                </a:schemeClr>
              </a:solidFill>
              <a:latin typeface="+mj-lt"/>
            </a:endParaRPr>
          </a:p>
          <a:p>
            <a:r>
              <a:rPr lang="tr-TR" sz="2400" dirty="0">
                <a:solidFill>
                  <a:schemeClr val="accent1">
                    <a:lumMod val="50000"/>
                  </a:schemeClr>
                </a:solidFill>
                <a:latin typeface="+mj-lt"/>
              </a:rPr>
              <a:t>Planlama </a:t>
            </a:r>
          </a:p>
          <a:p>
            <a:r>
              <a:rPr lang="tr-TR" sz="2400" dirty="0">
                <a:solidFill>
                  <a:schemeClr val="accent1">
                    <a:lumMod val="50000"/>
                  </a:schemeClr>
                </a:solidFill>
                <a:latin typeface="+mj-lt"/>
              </a:rPr>
              <a:t>Bütçeleme </a:t>
            </a:r>
          </a:p>
          <a:p>
            <a:r>
              <a:rPr lang="tr-TR" sz="2400" dirty="0">
                <a:solidFill>
                  <a:schemeClr val="accent1">
                    <a:lumMod val="50000"/>
                  </a:schemeClr>
                </a:solidFill>
                <a:latin typeface="+mj-lt"/>
              </a:rPr>
              <a:t>İzleme ve Değerlendirme </a:t>
            </a:r>
          </a:p>
          <a:p>
            <a:r>
              <a:rPr lang="tr-TR" sz="2400" dirty="0">
                <a:solidFill>
                  <a:schemeClr val="accent1">
                    <a:lumMod val="50000"/>
                  </a:schemeClr>
                </a:solidFill>
                <a:latin typeface="+mj-lt"/>
              </a:rPr>
              <a:t>Raporlama yapılmaktadır.</a:t>
            </a:r>
          </a:p>
          <a:p>
            <a:endParaRPr lang="tr-TR" sz="2000"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82" y="3858335"/>
            <a:ext cx="4162800" cy="2999665"/>
          </a:xfrm>
          <a:prstGeom prst="rect">
            <a:avLst/>
          </a:prstGeom>
        </p:spPr>
      </p:pic>
      <p:pic>
        <p:nvPicPr>
          <p:cNvPr id="5" name="Resim 4">
            <a:extLst>
              <a:ext uri="{FF2B5EF4-FFF2-40B4-BE49-F238E27FC236}">
                <a16:creationId xmlns:a16="http://schemas.microsoft.com/office/drawing/2014/main" id="{4483BB62-595B-FECE-3670-3428D55274FA}"/>
              </a:ext>
            </a:extLst>
          </p:cNvPr>
          <p:cNvPicPr>
            <a:picLocks noChangeAspect="1"/>
          </p:cNvPicPr>
          <p:nvPr/>
        </p:nvPicPr>
        <p:blipFill>
          <a:blip r:embed="rId3"/>
          <a:stretch>
            <a:fillRect/>
          </a:stretch>
        </p:blipFill>
        <p:spPr>
          <a:xfrm>
            <a:off x="10805615" y="0"/>
            <a:ext cx="1386385" cy="808504"/>
          </a:xfrm>
          <a:prstGeom prst="rect">
            <a:avLst/>
          </a:prstGeom>
        </p:spPr>
      </p:pic>
      <p:sp>
        <p:nvSpPr>
          <p:cNvPr id="6" name="Metin kutusu 5">
            <a:extLst>
              <a:ext uri="{FF2B5EF4-FFF2-40B4-BE49-F238E27FC236}">
                <a16:creationId xmlns:a16="http://schemas.microsoft.com/office/drawing/2014/main" id="{925765AA-9F9C-AC18-0981-C3A3EA630337}"/>
              </a:ext>
            </a:extLst>
          </p:cNvPr>
          <p:cNvSpPr txBox="1"/>
          <p:nvPr/>
        </p:nvSpPr>
        <p:spPr>
          <a:xfrm>
            <a:off x="879894" y="1888872"/>
            <a:ext cx="9601199" cy="1200329"/>
          </a:xfrm>
          <a:prstGeom prst="rect">
            <a:avLst/>
          </a:prstGeom>
          <a:noFill/>
        </p:spPr>
        <p:txBody>
          <a:bodyPr wrap="square" rtlCol="0">
            <a:spAutoFit/>
          </a:bodyPr>
          <a:lstStyle/>
          <a:p>
            <a:pPr marL="0" indent="0" algn="just">
              <a:buNone/>
            </a:pPr>
            <a:r>
              <a:rPr lang="tr-TR" sz="1800" b="1" dirty="0">
                <a:cs typeface="Times New Roman" panose="02020603050405020304" pitchFamily="18" charset="0"/>
              </a:rPr>
              <a:t>Program Bütçe: </a:t>
            </a:r>
            <a:r>
              <a:rPr lang="tr-TR" sz="1800" dirty="0"/>
              <a:t>Harcamaların program sınıflandırmasına göre tasnif edildiği, harcama önceliği geliştirme konusunda karar alıcılara kamu hizmet sunumu performansına ilişkin bilgilerin sağlandığı ve bu bilgilerin kaynak tahsisi sürecinde sistematik olarak kullanıldığı bir bütçeleme sistemidir. (Program Bütçe Rehberi) </a:t>
            </a:r>
          </a:p>
        </p:txBody>
      </p:sp>
    </p:spTree>
    <p:extLst>
      <p:ext uri="{BB962C8B-B14F-4D97-AF65-F5344CB8AC3E}">
        <p14:creationId xmlns:p14="http://schemas.microsoft.com/office/powerpoint/2010/main" val="388774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8228" y="1348907"/>
            <a:ext cx="10515600" cy="436703"/>
          </a:xfrm>
        </p:spPr>
        <p:txBody>
          <a:bodyPr>
            <a:noAutofit/>
          </a:bodyPr>
          <a:lstStyle/>
          <a:p>
            <a:pPr algn="ctr"/>
            <a:r>
              <a:rPr lang="tr-TR" sz="4000" b="1" dirty="0">
                <a:cs typeface="Times New Roman" panose="02020603050405020304" pitchFamily="18" charset="0"/>
              </a:rPr>
              <a:t>PROGRAM BÜTÇE SİSTEMİ UNSURLARI</a:t>
            </a:r>
            <a:endParaRPr lang="tr-TR" sz="4000" dirty="0"/>
          </a:p>
        </p:txBody>
      </p:sp>
      <p:sp>
        <p:nvSpPr>
          <p:cNvPr id="4" name="Dikdörtgen 3"/>
          <p:cNvSpPr/>
          <p:nvPr/>
        </p:nvSpPr>
        <p:spPr>
          <a:xfrm>
            <a:off x="0" y="0"/>
            <a:ext cx="12192000" cy="8148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1069376" y="1994392"/>
            <a:ext cx="8439689" cy="47178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9864964" y="2124535"/>
            <a:ext cx="1611384" cy="646331"/>
          </a:xfrm>
          <a:prstGeom prst="rect">
            <a:avLst/>
          </a:prstGeom>
          <a:noFill/>
        </p:spPr>
        <p:txBody>
          <a:bodyPr wrap="square" rtlCol="0">
            <a:spAutoFit/>
          </a:bodyPr>
          <a:lstStyle/>
          <a:p>
            <a:r>
              <a:rPr lang="tr-TR" b="1" dirty="0"/>
              <a:t>ÜST POLİTİKA</a:t>
            </a:r>
          </a:p>
          <a:p>
            <a:r>
              <a:rPr lang="tr-TR" b="1" dirty="0"/>
              <a:t>BELGELERİ</a:t>
            </a:r>
          </a:p>
        </p:txBody>
      </p:sp>
      <p:sp>
        <p:nvSpPr>
          <p:cNvPr id="17" name="Metin kutusu 16"/>
          <p:cNvSpPr txBox="1"/>
          <p:nvPr/>
        </p:nvSpPr>
        <p:spPr>
          <a:xfrm>
            <a:off x="9587096" y="2598997"/>
            <a:ext cx="2526379" cy="3139321"/>
          </a:xfrm>
          <a:prstGeom prst="rect">
            <a:avLst/>
          </a:prstGeom>
          <a:noFill/>
        </p:spPr>
        <p:txBody>
          <a:bodyPr wrap="square" rtlCol="0">
            <a:spAutoFit/>
          </a:bodyPr>
          <a:lstStyle/>
          <a:p>
            <a:endParaRPr lang="tr-TR" dirty="0"/>
          </a:p>
          <a:p>
            <a:pPr marL="285750" indent="-285750">
              <a:buFontTx/>
              <a:buChar char="-"/>
            </a:pPr>
            <a:r>
              <a:rPr lang="tr-TR" dirty="0"/>
              <a:t>KALKINMA PLANLARI</a:t>
            </a:r>
          </a:p>
          <a:p>
            <a:pPr marL="285750" indent="-285750">
              <a:buFontTx/>
              <a:buChar char="-"/>
            </a:pPr>
            <a:r>
              <a:rPr lang="tr-TR" dirty="0"/>
              <a:t>YENİ EKONOMİ PROGRAMI (ORTA VADELİ PROGRAM)</a:t>
            </a:r>
          </a:p>
          <a:p>
            <a:pPr marL="285750" indent="-285750">
              <a:buFontTx/>
              <a:buChar char="-"/>
            </a:pPr>
            <a:r>
              <a:rPr lang="tr-TR" dirty="0"/>
              <a:t>CUMHURBAŞKANLIĞI</a:t>
            </a:r>
            <a:br>
              <a:rPr lang="tr-TR" dirty="0"/>
            </a:br>
            <a:r>
              <a:rPr lang="tr-TR" dirty="0"/>
              <a:t>YILLIK PROGRAMI</a:t>
            </a:r>
          </a:p>
          <a:p>
            <a:pPr marL="285750" indent="-285750">
              <a:buFontTx/>
              <a:buChar char="-"/>
            </a:pPr>
            <a:r>
              <a:rPr lang="tr-TR" dirty="0"/>
              <a:t>SEKTÖREL , BÖLGESEL VE TEMATİK STRATEJİ BELGELERİ</a:t>
            </a:r>
          </a:p>
          <a:p>
            <a:pPr marL="285750" indent="-285750">
              <a:buFontTx/>
              <a:buChar char="-"/>
            </a:pPr>
            <a:endParaRPr lang="tr-TR" dirty="0"/>
          </a:p>
        </p:txBody>
      </p:sp>
      <p:grpSp>
        <p:nvGrpSpPr>
          <p:cNvPr id="18" name="Grup 17"/>
          <p:cNvGrpSpPr/>
          <p:nvPr/>
        </p:nvGrpSpPr>
        <p:grpSpPr>
          <a:xfrm>
            <a:off x="1123694" y="2268140"/>
            <a:ext cx="8285278" cy="4250353"/>
            <a:chOff x="1941411" y="2400731"/>
            <a:chExt cx="8285278" cy="4413867"/>
          </a:xfrm>
        </p:grpSpPr>
        <p:sp>
          <p:nvSpPr>
            <p:cNvPr id="19" name="Akış Çizelgesi: Bağlayıcı 18"/>
            <p:cNvSpPr/>
            <p:nvPr/>
          </p:nvSpPr>
          <p:spPr>
            <a:xfrm>
              <a:off x="4514478" y="4673003"/>
              <a:ext cx="3015560" cy="2141595"/>
            </a:xfrm>
            <a:prstGeom prst="flowChartConnector">
              <a:avLst/>
            </a:prstGeom>
            <a:gradFill>
              <a:gsLst>
                <a:gs pos="0">
                  <a:schemeClr val="accent1"/>
                </a:gs>
                <a:gs pos="100000">
                  <a:schemeClr val="accent1">
                    <a:lumMod val="60000"/>
                    <a:lumOff val="4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400" b="1" dirty="0">
                  <a:solidFill>
                    <a:schemeClr val="tx1"/>
                  </a:solidFill>
                </a:rPr>
                <a:t>PROGRAM BÜTÇE YAPISI</a:t>
              </a:r>
            </a:p>
          </p:txBody>
        </p:sp>
        <p:grpSp>
          <p:nvGrpSpPr>
            <p:cNvPr id="20" name="Grup 19"/>
            <p:cNvGrpSpPr/>
            <p:nvPr/>
          </p:nvGrpSpPr>
          <p:grpSpPr>
            <a:xfrm>
              <a:off x="4874426" y="2400731"/>
              <a:ext cx="2283204" cy="1225800"/>
              <a:chOff x="888682" y="50596"/>
              <a:chExt cx="1460063" cy="1021996"/>
            </a:xfrm>
          </p:grpSpPr>
          <p:sp>
            <p:nvSpPr>
              <p:cNvPr id="28" name="Yuvarlatılmış Dikdörtgen 27"/>
              <p:cNvSpPr/>
              <p:nvPr/>
            </p:nvSpPr>
            <p:spPr>
              <a:xfrm>
                <a:off x="888682" y="50596"/>
                <a:ext cx="1460063" cy="1021996"/>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a:p>
            </p:txBody>
          </p:sp>
          <p:sp>
            <p:nvSpPr>
              <p:cNvPr id="30" name="Yuvarlatılmış Dikdörtgen 4"/>
              <p:cNvSpPr txBox="1"/>
              <p:nvPr/>
            </p:nvSpPr>
            <p:spPr>
              <a:xfrm>
                <a:off x="938581" y="100495"/>
                <a:ext cx="1360265" cy="9221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a:r>
                  <a:rPr lang="tr-TR" sz="2400" b="1" dirty="0">
                    <a:solidFill>
                      <a:schemeClr val="tx1"/>
                    </a:solidFill>
                  </a:rPr>
                  <a:t>STRATEJİK PLAN</a:t>
                </a:r>
              </a:p>
            </p:txBody>
          </p:sp>
        </p:grpSp>
        <p:grpSp>
          <p:nvGrpSpPr>
            <p:cNvPr id="21" name="Grup 20"/>
            <p:cNvGrpSpPr/>
            <p:nvPr/>
          </p:nvGrpSpPr>
          <p:grpSpPr>
            <a:xfrm>
              <a:off x="7943485" y="3191964"/>
              <a:ext cx="2283204" cy="1225800"/>
              <a:chOff x="888682" y="50596"/>
              <a:chExt cx="1460063" cy="1021996"/>
            </a:xfrm>
          </p:grpSpPr>
          <p:sp>
            <p:nvSpPr>
              <p:cNvPr id="26" name="Yuvarlatılmış Dikdörtgen 25"/>
              <p:cNvSpPr/>
              <p:nvPr/>
            </p:nvSpPr>
            <p:spPr>
              <a:xfrm>
                <a:off x="888682" y="50596"/>
                <a:ext cx="1460063" cy="1021996"/>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a:p>
            </p:txBody>
          </p:sp>
          <p:sp>
            <p:nvSpPr>
              <p:cNvPr id="27" name="Yuvarlatılmış Dikdörtgen 4"/>
              <p:cNvSpPr txBox="1"/>
              <p:nvPr/>
            </p:nvSpPr>
            <p:spPr>
              <a:xfrm>
                <a:off x="938582" y="100495"/>
                <a:ext cx="1360265" cy="9221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a:r>
                  <a:rPr lang="tr-TR" sz="2400" b="1" dirty="0">
                    <a:solidFill>
                      <a:schemeClr val="tx1"/>
                    </a:solidFill>
                  </a:rPr>
                  <a:t>PERFORMANS PROGRAMI</a:t>
                </a:r>
              </a:p>
            </p:txBody>
          </p:sp>
        </p:grpSp>
        <p:grpSp>
          <p:nvGrpSpPr>
            <p:cNvPr id="22" name="Grup 21"/>
            <p:cNvGrpSpPr/>
            <p:nvPr/>
          </p:nvGrpSpPr>
          <p:grpSpPr>
            <a:xfrm>
              <a:off x="1941411" y="3125327"/>
              <a:ext cx="2232331" cy="1165951"/>
              <a:chOff x="923416" y="50596"/>
              <a:chExt cx="1427531" cy="972098"/>
            </a:xfrm>
          </p:grpSpPr>
          <p:sp>
            <p:nvSpPr>
              <p:cNvPr id="23" name="Yuvarlatılmış Dikdörtgen 22"/>
              <p:cNvSpPr/>
              <p:nvPr/>
            </p:nvSpPr>
            <p:spPr>
              <a:xfrm>
                <a:off x="923416" y="50596"/>
                <a:ext cx="1377189" cy="972098"/>
              </a:xfrm>
              <a:prstGeom prst="roundRect">
                <a:avLst>
                  <a:gd name="adj" fmla="val 16670"/>
                </a:avLst>
              </a:prstGeom>
            </p:spPr>
            <p:style>
              <a:lnRef idx="2">
                <a:schemeClr val="accent6">
                  <a:shade val="50000"/>
                </a:schemeClr>
              </a:lnRef>
              <a:fillRef idx="1">
                <a:schemeClr val="accent6"/>
              </a:fillRef>
              <a:effectRef idx="0">
                <a:schemeClr val="accent6"/>
              </a:effectRef>
              <a:fontRef idx="minor">
                <a:schemeClr val="lt1"/>
              </a:fontRef>
            </p:style>
            <p:txBody>
              <a:bodyPr/>
              <a:lstStyle/>
              <a:p>
                <a:endParaRPr lang="tr-TR"/>
              </a:p>
            </p:txBody>
          </p:sp>
          <p:sp>
            <p:nvSpPr>
              <p:cNvPr id="24" name="Yuvarlatılmış Dikdörtgen 4"/>
              <p:cNvSpPr txBox="1"/>
              <p:nvPr/>
            </p:nvSpPr>
            <p:spPr>
              <a:xfrm>
                <a:off x="990682" y="100495"/>
                <a:ext cx="1360265" cy="9221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a:r>
                  <a:rPr lang="tr-TR" sz="2400" b="1" dirty="0">
                    <a:solidFill>
                      <a:schemeClr val="tx1"/>
                    </a:solidFill>
                  </a:rPr>
                  <a:t>FAALİYET RAPORU</a:t>
                </a:r>
              </a:p>
            </p:txBody>
          </p:sp>
        </p:grpSp>
      </p:grpSp>
      <p:sp>
        <p:nvSpPr>
          <p:cNvPr id="25" name="Yukarı Aşağı Ok 24"/>
          <p:cNvSpPr/>
          <p:nvPr/>
        </p:nvSpPr>
        <p:spPr>
          <a:xfrm rot="10800000">
            <a:off x="5058118" y="3472590"/>
            <a:ext cx="463647" cy="95995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Yukarı Aşağı Ok 28"/>
          <p:cNvSpPr/>
          <p:nvPr/>
        </p:nvSpPr>
        <p:spPr>
          <a:xfrm rot="13639071">
            <a:off x="6579354" y="4064132"/>
            <a:ext cx="463647" cy="95995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karı Ok 7"/>
          <p:cNvSpPr/>
          <p:nvPr/>
        </p:nvSpPr>
        <p:spPr>
          <a:xfrm rot="18678977">
            <a:off x="3403831" y="398513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p:cNvSpPr>
            <a:spLocks noGrp="1"/>
          </p:cNvSpPr>
          <p:nvPr>
            <p:ph type="sldNum" sz="quarter" idx="12"/>
          </p:nvPr>
        </p:nvSpPr>
        <p:spPr/>
        <p:txBody>
          <a:bodyPr/>
          <a:lstStyle/>
          <a:p>
            <a:fld id="{47030CC9-2012-465D-9EE1-4BF17FCABD05}" type="slidenum">
              <a:rPr lang="tr-TR" smtClean="0"/>
              <a:t>7</a:t>
            </a:fld>
            <a:endParaRPr lang="tr-TR"/>
          </a:p>
        </p:txBody>
      </p:sp>
      <p:pic>
        <p:nvPicPr>
          <p:cNvPr id="9" name="Resim 8">
            <a:extLst>
              <a:ext uri="{FF2B5EF4-FFF2-40B4-BE49-F238E27FC236}">
                <a16:creationId xmlns:a16="http://schemas.microsoft.com/office/drawing/2014/main" id="{1D8ECDF1-6DCC-BD6D-BC54-8A3504B3C41A}"/>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407826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1384" y="2603500"/>
            <a:ext cx="11233248" cy="3416300"/>
          </a:xfrm>
        </p:spPr>
        <p:txBody>
          <a:bodyPr>
            <a:noAutofit/>
          </a:bodyPr>
          <a:lstStyle/>
          <a:p>
            <a:pPr algn="just">
              <a:lnSpc>
                <a:spcPct val="200000"/>
              </a:lnSpc>
              <a:buFont typeface="Wingdings" panose="05000000000000000000" pitchFamily="2" charset="2"/>
              <a:buChar char="§"/>
            </a:pPr>
            <a:r>
              <a:rPr lang="tr-TR" sz="2400" dirty="0">
                <a:solidFill>
                  <a:schemeClr val="accent1">
                    <a:lumMod val="50000"/>
                  </a:schemeClr>
                </a:solidFill>
                <a:latin typeface="+mj-lt"/>
              </a:rPr>
              <a:t>5 yılı kapsayan </a:t>
            </a:r>
            <a:r>
              <a:rPr lang="tr-TR" sz="2400" dirty="0">
                <a:solidFill>
                  <a:srgbClr val="FF0000"/>
                </a:solidFill>
                <a:latin typeface="+mj-lt"/>
              </a:rPr>
              <a:t>stratejik plan</a:t>
            </a:r>
          </a:p>
          <a:p>
            <a:pPr algn="just">
              <a:lnSpc>
                <a:spcPct val="200000"/>
              </a:lnSpc>
              <a:buFont typeface="Wingdings" panose="05000000000000000000" pitchFamily="2" charset="2"/>
              <a:buChar char="§"/>
            </a:pPr>
            <a:r>
              <a:rPr lang="tr-TR" sz="2400" dirty="0">
                <a:solidFill>
                  <a:schemeClr val="accent1">
                    <a:lumMod val="50000"/>
                  </a:schemeClr>
                </a:solidFill>
                <a:latin typeface="+mj-lt"/>
              </a:rPr>
              <a:t>Stratejik planı esas alarak yıllık </a:t>
            </a:r>
            <a:r>
              <a:rPr lang="tr-TR" sz="2400" dirty="0">
                <a:solidFill>
                  <a:srgbClr val="FF0000"/>
                </a:solidFill>
                <a:latin typeface="+mj-lt"/>
              </a:rPr>
              <a:t>performans programı</a:t>
            </a:r>
          </a:p>
          <a:p>
            <a:pPr algn="just">
              <a:lnSpc>
                <a:spcPct val="200000"/>
              </a:lnSpc>
              <a:buFont typeface="Wingdings" panose="05000000000000000000" pitchFamily="2" charset="2"/>
              <a:buChar char="§"/>
            </a:pPr>
            <a:r>
              <a:rPr lang="tr-TR" sz="2400" dirty="0">
                <a:solidFill>
                  <a:schemeClr val="accent1">
                    <a:lumMod val="50000"/>
                  </a:schemeClr>
                </a:solidFill>
                <a:latin typeface="+mj-lt"/>
              </a:rPr>
              <a:t>Performans programına dayanarak yıllık </a:t>
            </a:r>
            <a:r>
              <a:rPr lang="tr-TR" sz="2400" dirty="0">
                <a:solidFill>
                  <a:srgbClr val="FF0000"/>
                </a:solidFill>
                <a:latin typeface="+mj-lt"/>
              </a:rPr>
              <a:t>bütçe</a:t>
            </a:r>
          </a:p>
          <a:p>
            <a:pPr algn="just">
              <a:lnSpc>
                <a:spcPct val="200000"/>
              </a:lnSpc>
              <a:buFont typeface="Wingdings" panose="05000000000000000000" pitchFamily="2" charset="2"/>
              <a:buChar char="§"/>
            </a:pPr>
            <a:r>
              <a:rPr lang="tr-TR" sz="2400" dirty="0">
                <a:solidFill>
                  <a:schemeClr val="accent1">
                    <a:lumMod val="50000"/>
                  </a:schemeClr>
                </a:solidFill>
                <a:latin typeface="+mj-lt"/>
              </a:rPr>
              <a:t>Hesap verme sorumluluğu çerçevesinde </a:t>
            </a:r>
            <a:r>
              <a:rPr lang="tr-TR" sz="2400" dirty="0">
                <a:solidFill>
                  <a:srgbClr val="FF0000"/>
                </a:solidFill>
                <a:latin typeface="+mj-lt"/>
              </a:rPr>
              <a:t>faaliyet raporu</a:t>
            </a:r>
          </a:p>
        </p:txBody>
      </p:sp>
      <p:sp>
        <p:nvSpPr>
          <p:cNvPr id="4" name="Başlık 1"/>
          <p:cNvSpPr>
            <a:spLocks noGrp="1"/>
          </p:cNvSpPr>
          <p:nvPr>
            <p:ph type="title"/>
          </p:nvPr>
        </p:nvSpPr>
        <p:spPr>
          <a:xfrm>
            <a:off x="1154954" y="973668"/>
            <a:ext cx="8761413" cy="706964"/>
          </a:xfrm>
        </p:spPr>
        <p:txBody>
          <a:bodyPr/>
          <a:lstStyle/>
          <a:p>
            <a:pPr algn="ctr"/>
            <a:endParaRPr lang="tr-TR" dirty="0"/>
          </a:p>
        </p:txBody>
      </p:sp>
      <p:pic>
        <p:nvPicPr>
          <p:cNvPr id="2" name="Resim 1">
            <a:extLst>
              <a:ext uri="{FF2B5EF4-FFF2-40B4-BE49-F238E27FC236}">
                <a16:creationId xmlns:a16="http://schemas.microsoft.com/office/drawing/2014/main" id="{62D29A85-49D0-0204-E1FC-78877D753530}"/>
              </a:ext>
            </a:extLst>
          </p:cNvPr>
          <p:cNvPicPr>
            <a:picLocks noChangeAspect="1"/>
          </p:cNvPicPr>
          <p:nvPr/>
        </p:nvPicPr>
        <p:blipFill>
          <a:blip r:embed="rId2"/>
          <a:stretch>
            <a:fillRect/>
          </a:stretch>
        </p:blipFill>
        <p:spPr>
          <a:xfrm>
            <a:off x="10805615" y="0"/>
            <a:ext cx="1386385" cy="808504"/>
          </a:xfrm>
          <a:prstGeom prst="rect">
            <a:avLst/>
          </a:prstGeom>
        </p:spPr>
      </p:pic>
    </p:spTree>
    <p:extLst>
      <p:ext uri="{BB962C8B-B14F-4D97-AF65-F5344CB8AC3E}">
        <p14:creationId xmlns:p14="http://schemas.microsoft.com/office/powerpoint/2010/main" val="101833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0"/>
            <a:ext cx="12192000" cy="8148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İçerik Yer Tutucusu 1"/>
          <p:cNvSpPr>
            <a:spLocks noGrp="1"/>
          </p:cNvSpPr>
          <p:nvPr>
            <p:ph idx="1"/>
          </p:nvPr>
        </p:nvSpPr>
        <p:spPr>
          <a:xfrm>
            <a:off x="838200" y="2292982"/>
            <a:ext cx="10515600" cy="3474067"/>
          </a:xfrm>
        </p:spPr>
        <p:txBody>
          <a:bodyPr>
            <a:normAutofit/>
          </a:bodyPr>
          <a:lstStyle/>
          <a:p>
            <a:pPr marL="0" indent="0" algn="just">
              <a:buNone/>
            </a:pPr>
            <a:endParaRPr lang="tr-TR" sz="2200" dirty="0"/>
          </a:p>
          <a:p>
            <a:pPr marL="0" indent="0" algn="just">
              <a:buNone/>
            </a:pPr>
            <a:r>
              <a:rPr lang="tr-TR" sz="2200" b="1" dirty="0">
                <a:cs typeface="Times New Roman" panose="02020603050405020304" pitchFamily="18" charset="0"/>
              </a:rPr>
              <a:t>Program: </a:t>
            </a:r>
            <a:r>
              <a:rPr lang="tr-TR" sz="2200" dirty="0"/>
              <a:t>Programlar, kamu idarelerinin temel görev ve sorumlulukları esas alınarak kaynak tahsis edilen, birbiriyle uyumlu ve anlamlı şekilde bir araya getirilmiş faaliyetler grubudur. Program bütçe sisteminde 68 program bulunmaktadır. Üniversitemiz de 3 tanesi, kullanılmaktadır. </a:t>
            </a:r>
            <a:r>
              <a:rPr lang="tr-TR" sz="2200" b="1" dirty="0">
                <a:cs typeface="Times New Roman" panose="02020603050405020304" pitchFamily="18" charset="0"/>
              </a:rPr>
              <a:t>(</a:t>
            </a:r>
            <a:r>
              <a:rPr lang="tr-TR" sz="2200" dirty="0"/>
              <a:t>2024-2026 Dönemi Bütçe Hazırlama Rehberi )</a:t>
            </a:r>
          </a:p>
          <a:p>
            <a:pPr marL="0" indent="0" algn="just">
              <a:buNone/>
            </a:pPr>
            <a:endParaRPr lang="tr-TR" sz="2200" dirty="0"/>
          </a:p>
          <a:p>
            <a:pPr marL="0" indent="0" algn="just">
              <a:buNone/>
            </a:pPr>
            <a:r>
              <a:rPr lang="tr-TR" sz="2000" b="1" dirty="0">
                <a:cs typeface="Times New Roman" panose="02020603050405020304" pitchFamily="18" charset="0"/>
              </a:rPr>
              <a:t>Alt Program: </a:t>
            </a:r>
            <a:r>
              <a:rPr lang="tr-TR" sz="2000" dirty="0">
                <a:cs typeface="Times New Roman" panose="02020603050405020304" pitchFamily="18" charset="0"/>
              </a:rPr>
              <a:t>Program sınıflandırılmasının program ile faaliyet seviyeleri arasında yer alan, programın sonuçlarına ulaşmak amacıyla bir araya getirilen birbiriyle uyumlu faaliyetler grubudur. Program kapsamındaki ürün ve hizmetlerin, nitelikleri itibarıyla alt gruplara ayrılmasını sağlar.</a:t>
            </a:r>
          </a:p>
          <a:p>
            <a:pPr marL="0" indent="0" algn="just">
              <a:buNone/>
            </a:pPr>
            <a:endParaRPr lang="tr-TR" sz="2200" b="1" dirty="0">
              <a:cs typeface="Times New Roman" panose="02020603050405020304" pitchFamily="18" charset="0"/>
            </a:endParaRPr>
          </a:p>
        </p:txBody>
      </p:sp>
      <p:sp>
        <p:nvSpPr>
          <p:cNvPr id="8" name="Unvan 1"/>
          <p:cNvSpPr txBox="1">
            <a:spLocks/>
          </p:cNvSpPr>
          <p:nvPr/>
        </p:nvSpPr>
        <p:spPr>
          <a:xfrm>
            <a:off x="921190" y="1327641"/>
            <a:ext cx="10515600" cy="678776"/>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000" b="1" i="0" u="none" strike="noStrike" kern="1200" cap="none" spc="0" normalizeH="0" baseline="0" noProof="0" dirty="0">
                <a:ln>
                  <a:noFill/>
                </a:ln>
                <a:solidFill>
                  <a:prstClr val="black"/>
                </a:solidFill>
                <a:effectLst/>
                <a:uLnTx/>
                <a:uFillTx/>
                <a:latin typeface="Calibri Light" panose="020F0302020204030204"/>
                <a:ea typeface="+mj-ea"/>
                <a:cs typeface="+mj-cs"/>
              </a:rPr>
              <a:t>PROGRAM BÜTÇE</a:t>
            </a: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30CC9-2012-465D-9EE1-4BF17FCABD05}"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A5F78DBA-560C-AE2B-9AD6-D0AFD7BD6834}"/>
              </a:ext>
            </a:extLst>
          </p:cNvPr>
          <p:cNvPicPr>
            <a:picLocks noChangeAspect="1"/>
          </p:cNvPicPr>
          <p:nvPr/>
        </p:nvPicPr>
        <p:blipFill>
          <a:blip r:embed="rId3"/>
          <a:stretch>
            <a:fillRect/>
          </a:stretch>
        </p:blipFill>
        <p:spPr>
          <a:xfrm>
            <a:off x="10805615" y="0"/>
            <a:ext cx="1386385" cy="808504"/>
          </a:xfrm>
          <a:prstGeom prst="rect">
            <a:avLst/>
          </a:prstGeom>
        </p:spPr>
      </p:pic>
    </p:spTree>
    <p:extLst>
      <p:ext uri="{BB962C8B-B14F-4D97-AF65-F5344CB8AC3E}">
        <p14:creationId xmlns:p14="http://schemas.microsoft.com/office/powerpoint/2010/main" val="182046596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les Direction 16X9">
  <a:themeElements>
    <a:clrScheme name="Özel 14">
      <a:dk1>
        <a:srgbClr val="1041A4"/>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_TP103431346" id="{963FA823-0D12-47AC-8A10-0E7035D505C9}" vid="{DFC0BADC-0207-4890-B289-43C49A810473}"/>
    </a:ext>
  </a:extLst>
</a:theme>
</file>

<file path=ppt/theme/theme3.xml><?xml version="1.0" encoding="utf-8"?>
<a:theme xmlns:a="http://schemas.openxmlformats.org/drawingml/2006/main" name="1_Sales Direction 16X9">
  <a:themeElements>
    <a:clrScheme name="Özel 14">
      <a:dk1>
        <a:srgbClr val="1041A4"/>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_TP103431346" id="{963FA823-0D12-47AC-8A10-0E7035D505C9}" vid="{DFC0BADC-0207-4890-B289-43C49A810473}"/>
    </a:ext>
  </a:extLst>
</a:theme>
</file>

<file path=ppt/theme/theme4.xml><?xml version="1.0" encoding="utf-8"?>
<a:theme xmlns:a="http://schemas.openxmlformats.org/drawingml/2006/main" name="2_Sales Direction 16X9">
  <a:themeElements>
    <a:clrScheme name="Özel 14">
      <a:dk1>
        <a:srgbClr val="1041A4"/>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_TP103431346" id="{963FA823-0D12-47AC-8A10-0E7035D505C9}" vid="{DFC0BADC-0207-4890-B289-43C49A810473}"/>
    </a:ext>
  </a:extLst>
</a:theme>
</file>

<file path=ppt/theme/theme5.xml><?xml version="1.0" encoding="utf-8"?>
<a:theme xmlns:a="http://schemas.openxmlformats.org/drawingml/2006/main" name="Hasır">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y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3381</TotalTime>
  <Words>2286</Words>
  <Application>Microsoft Office PowerPoint</Application>
  <PresentationFormat>Geniş ekran</PresentationFormat>
  <Paragraphs>443</Paragraphs>
  <Slides>42</Slides>
  <Notes>14</Notes>
  <HiddenSlides>0</HiddenSlides>
  <MMClips>0</MMClips>
  <ScaleCrop>false</ScaleCrop>
  <HeadingPairs>
    <vt:vector size="6" baseType="variant">
      <vt:variant>
        <vt:lpstr>Kullanılan Yazı Tipleri</vt:lpstr>
      </vt:variant>
      <vt:variant>
        <vt:i4>14</vt:i4>
      </vt:variant>
      <vt:variant>
        <vt:lpstr>Tema</vt:lpstr>
      </vt:variant>
      <vt:variant>
        <vt:i4>6</vt:i4>
      </vt:variant>
      <vt:variant>
        <vt:lpstr>Slayt Başlıkları</vt:lpstr>
      </vt:variant>
      <vt:variant>
        <vt:i4>42</vt:i4>
      </vt:variant>
    </vt:vector>
  </HeadingPairs>
  <TitlesOfParts>
    <vt:vector size="62" baseType="lpstr">
      <vt:lpstr>Arial</vt:lpstr>
      <vt:lpstr>Arial Black</vt:lpstr>
      <vt:lpstr>Book Antiqua</vt:lpstr>
      <vt:lpstr>Calibri</vt:lpstr>
      <vt:lpstr>Calibri Light</vt:lpstr>
      <vt:lpstr>Cambria</vt:lpstr>
      <vt:lpstr>Impact</vt:lpstr>
      <vt:lpstr>Lucida Sans</vt:lpstr>
      <vt:lpstr>Lucida Sans Unicode</vt:lpstr>
      <vt:lpstr>Monotype Corsiva</vt:lpstr>
      <vt:lpstr>Tahoma</vt:lpstr>
      <vt:lpstr>Times New Roman</vt:lpstr>
      <vt:lpstr>Tw Cen MT</vt:lpstr>
      <vt:lpstr>Wingdings</vt:lpstr>
      <vt:lpstr>Office Teması</vt:lpstr>
      <vt:lpstr>Sales Direction 16X9</vt:lpstr>
      <vt:lpstr>1_Sales Direction 16X9</vt:lpstr>
      <vt:lpstr>2_Sales Direction 16X9</vt:lpstr>
      <vt:lpstr>Hasır</vt:lpstr>
      <vt:lpstr>1_Office Teması</vt:lpstr>
      <vt:lpstr>PowerPoint Sunusu</vt:lpstr>
      <vt:lpstr>Bütçe Müdürlüğü</vt:lpstr>
      <vt:lpstr>YÜRÜTÜLEN ÇALIŞMALAR</vt:lpstr>
      <vt:lpstr>Müdürlüğün İş ve İşlemleri</vt:lpstr>
      <vt:lpstr>BÜTÇE</vt:lpstr>
      <vt:lpstr>PROGRAM ESASLI BÜTÇELEME</vt:lpstr>
      <vt:lpstr>PROGRAM BÜTÇE SİSTEMİ UNSURLARI</vt:lpstr>
      <vt:lpstr>PowerPoint Sunusu</vt:lpstr>
      <vt:lpstr>PowerPoint Sunusu</vt:lpstr>
      <vt:lpstr>TANIMLAR</vt:lpstr>
      <vt:lpstr>PROGRAM BÜTÇE HİYERARŞİSİ</vt:lpstr>
      <vt:lpstr>Program</vt:lpstr>
      <vt:lpstr>ÖDEME EMRİ BELGESİ</vt:lpstr>
      <vt:lpstr>PowerPoint Sunusu</vt:lpstr>
      <vt:lpstr>FİNANSMAN TİPİ SINIFLANDIRMA</vt:lpstr>
      <vt:lpstr>BÜTÇE UYGULAMA SÜRECİ</vt:lpstr>
      <vt:lpstr>E-BÜTÇE YETKİLENDİRME</vt:lpstr>
      <vt:lpstr>PowerPoint Sunusu</vt:lpstr>
      <vt:lpstr>BÜTÇE UYGULAMA SÜRECİ</vt:lpstr>
      <vt:lpstr>BÜTÇE UYGULAMA SÜRECİ</vt:lpstr>
      <vt:lpstr>BÜTÇE UYGULAMA SÜRECİ</vt:lpstr>
      <vt:lpstr>ÖDENEK DAĞILIMI</vt:lpstr>
      <vt:lpstr>ÖDENEK DAĞILIM KURALLARI</vt:lpstr>
      <vt:lpstr>ÖDENEK DAĞILIM KURALLARI</vt:lpstr>
      <vt:lpstr>ÖDENEK DAĞILIM KURALLARI</vt:lpstr>
      <vt:lpstr>ÖZ GELİRLER</vt:lpstr>
      <vt:lpstr>ÖZ GELİRLER</vt:lpstr>
      <vt:lpstr>AYRINTILI FİNANSMAN PROGRAMI</vt:lpstr>
      <vt:lpstr>AYRINTILI FİNANSMAN PROGRAMI</vt:lpstr>
      <vt:lpstr>ÖDENEK GÖNDERME BELGESİ</vt:lpstr>
      <vt:lpstr>ÖDENEK GÖNDERME BELGESİ</vt:lpstr>
      <vt:lpstr>PowerPoint Sunusu</vt:lpstr>
      <vt:lpstr>PowerPoint Sunusu</vt:lpstr>
      <vt:lpstr>PowerPoint Sunusu</vt:lpstr>
      <vt:lpstr>BÜTÇE İŞLEMLERİ</vt:lpstr>
      <vt:lpstr>BÜTÇE UYGULAMA-ÖDENEK DAĞILIMI</vt:lpstr>
      <vt:lpstr>BÜTÇE UYGULAMA ÖDENEK GÖNDERME</vt:lpstr>
      <vt:lpstr>UYGULAMA SÜRECİ</vt:lpstr>
      <vt:lpstr>BÜTÇE HAZIRLIK</vt:lpstr>
      <vt:lpstr>PowerPoint Sunusu</vt:lpstr>
      <vt:lpstr>Performans Programı Süreci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serafettin@yalova.edu.tr</cp:lastModifiedBy>
  <cp:revision>33</cp:revision>
  <dcterms:created xsi:type="dcterms:W3CDTF">2023-04-26T06:27:58Z</dcterms:created>
  <dcterms:modified xsi:type="dcterms:W3CDTF">2024-12-23T11:09:51Z</dcterms:modified>
</cp:coreProperties>
</file>